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2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2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25.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6.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7.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8.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1.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2.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7120" r:id="rId27"/>
    <p:sldMasterId id="2147487194" r:id="rId28"/>
    <p:sldMasterId id="2147487206" r:id="rId29"/>
  </p:sldMasterIdLst>
  <p:notesMasterIdLst>
    <p:notesMasterId r:id="rId175"/>
  </p:notesMasterIdLst>
  <p:handoutMasterIdLst>
    <p:handoutMasterId r:id="rId176"/>
  </p:handoutMasterIdLst>
  <p:sldIdLst>
    <p:sldId id="722" r:id="rId30"/>
    <p:sldId id="6554" r:id="rId31"/>
    <p:sldId id="441" r:id="rId32"/>
    <p:sldId id="6556" r:id="rId33"/>
    <p:sldId id="6555" r:id="rId34"/>
    <p:sldId id="6557" r:id="rId35"/>
    <p:sldId id="3171" r:id="rId36"/>
    <p:sldId id="3172" r:id="rId37"/>
    <p:sldId id="296" r:id="rId38"/>
    <p:sldId id="6564" r:id="rId39"/>
    <p:sldId id="6565" r:id="rId40"/>
    <p:sldId id="6566" r:id="rId41"/>
    <p:sldId id="840" r:id="rId42"/>
    <p:sldId id="6568" r:id="rId43"/>
    <p:sldId id="282" r:id="rId44"/>
    <p:sldId id="284" r:id="rId45"/>
    <p:sldId id="6582" r:id="rId46"/>
    <p:sldId id="285" r:id="rId47"/>
    <p:sldId id="6583" r:id="rId48"/>
    <p:sldId id="6581" r:id="rId49"/>
    <p:sldId id="6584" r:id="rId50"/>
    <p:sldId id="313" r:id="rId51"/>
    <p:sldId id="316" r:id="rId52"/>
    <p:sldId id="317" r:id="rId53"/>
    <p:sldId id="420" r:id="rId54"/>
    <p:sldId id="3182" r:id="rId55"/>
    <p:sldId id="6593" r:id="rId56"/>
    <p:sldId id="6602" r:id="rId57"/>
    <p:sldId id="418" r:id="rId58"/>
    <p:sldId id="6604" r:id="rId59"/>
    <p:sldId id="6605" r:id="rId60"/>
    <p:sldId id="6606" r:id="rId61"/>
    <p:sldId id="6608" r:id="rId62"/>
    <p:sldId id="6545" r:id="rId63"/>
    <p:sldId id="438" r:id="rId64"/>
    <p:sldId id="456" r:id="rId65"/>
    <p:sldId id="6544" r:id="rId66"/>
    <p:sldId id="6614" r:id="rId67"/>
    <p:sldId id="433" r:id="rId68"/>
    <p:sldId id="6611" r:id="rId69"/>
    <p:sldId id="6612" r:id="rId70"/>
    <p:sldId id="6613" r:id="rId71"/>
    <p:sldId id="6615" r:id="rId72"/>
    <p:sldId id="6621" r:id="rId73"/>
    <p:sldId id="6618" r:id="rId74"/>
    <p:sldId id="6603" r:id="rId75"/>
    <p:sldId id="428" r:id="rId76"/>
    <p:sldId id="595" r:id="rId77"/>
    <p:sldId id="6619" r:id="rId78"/>
    <p:sldId id="6617" r:id="rId79"/>
    <p:sldId id="1512" r:id="rId80"/>
    <p:sldId id="1506" r:id="rId81"/>
    <p:sldId id="926" r:id="rId82"/>
    <p:sldId id="288" r:id="rId83"/>
    <p:sldId id="6622" r:id="rId84"/>
    <p:sldId id="297" r:id="rId85"/>
    <p:sldId id="374" r:id="rId86"/>
    <p:sldId id="6123" r:id="rId87"/>
    <p:sldId id="476" r:id="rId88"/>
    <p:sldId id="480" r:id="rId89"/>
    <p:sldId id="375" r:id="rId90"/>
    <p:sldId id="372" r:id="rId91"/>
    <p:sldId id="6620" r:id="rId92"/>
    <p:sldId id="6118" r:id="rId93"/>
    <p:sldId id="1519" r:id="rId94"/>
    <p:sldId id="6623" r:id="rId95"/>
    <p:sldId id="6630" r:id="rId96"/>
    <p:sldId id="6631" r:id="rId97"/>
    <p:sldId id="6627" r:id="rId98"/>
    <p:sldId id="6628" r:id="rId99"/>
    <p:sldId id="6629" r:id="rId100"/>
    <p:sldId id="6637" r:id="rId101"/>
    <p:sldId id="6638" r:id="rId102"/>
    <p:sldId id="6639" r:id="rId103"/>
    <p:sldId id="290" r:id="rId104"/>
    <p:sldId id="314" r:id="rId105"/>
    <p:sldId id="596" r:id="rId106"/>
    <p:sldId id="598" r:id="rId107"/>
    <p:sldId id="536" r:id="rId108"/>
    <p:sldId id="603" r:id="rId109"/>
    <p:sldId id="597" r:id="rId110"/>
    <p:sldId id="326" r:id="rId111"/>
    <p:sldId id="537" r:id="rId112"/>
    <p:sldId id="604" r:id="rId113"/>
    <p:sldId id="605" r:id="rId114"/>
    <p:sldId id="606" r:id="rId115"/>
    <p:sldId id="599" r:id="rId116"/>
    <p:sldId id="600" r:id="rId117"/>
    <p:sldId id="830" r:id="rId118"/>
    <p:sldId id="6669" r:id="rId119"/>
    <p:sldId id="333" r:id="rId120"/>
    <p:sldId id="261" r:id="rId121"/>
    <p:sldId id="336" r:id="rId122"/>
    <p:sldId id="289" r:id="rId123"/>
    <p:sldId id="6670" r:id="rId124"/>
    <p:sldId id="349" r:id="rId125"/>
    <p:sldId id="263" r:id="rId126"/>
    <p:sldId id="292" r:id="rId127"/>
    <p:sldId id="6671" r:id="rId128"/>
    <p:sldId id="310" r:id="rId129"/>
    <p:sldId id="322" r:id="rId130"/>
    <p:sldId id="357" r:id="rId131"/>
    <p:sldId id="350" r:id="rId132"/>
    <p:sldId id="348" r:id="rId133"/>
    <p:sldId id="351" r:id="rId134"/>
    <p:sldId id="6672" r:id="rId135"/>
    <p:sldId id="260" r:id="rId136"/>
    <p:sldId id="6665" r:id="rId137"/>
    <p:sldId id="304" r:id="rId138"/>
    <p:sldId id="305" r:id="rId139"/>
    <p:sldId id="6666" r:id="rId140"/>
    <p:sldId id="6675" r:id="rId141"/>
    <p:sldId id="6676" r:id="rId142"/>
    <p:sldId id="6677" r:id="rId143"/>
    <p:sldId id="6678" r:id="rId144"/>
    <p:sldId id="6679" r:id="rId145"/>
    <p:sldId id="307" r:id="rId146"/>
    <p:sldId id="6680" r:id="rId147"/>
    <p:sldId id="309" r:id="rId148"/>
    <p:sldId id="266" r:id="rId149"/>
    <p:sldId id="267" r:id="rId150"/>
    <p:sldId id="268" r:id="rId151"/>
    <p:sldId id="3251" r:id="rId152"/>
    <p:sldId id="3252" r:id="rId153"/>
    <p:sldId id="269" r:id="rId154"/>
    <p:sldId id="6667" r:id="rId155"/>
    <p:sldId id="271" r:id="rId156"/>
    <p:sldId id="6668" r:id="rId157"/>
    <p:sldId id="6681" r:id="rId158"/>
    <p:sldId id="273" r:id="rId159"/>
    <p:sldId id="274" r:id="rId160"/>
    <p:sldId id="277" r:id="rId161"/>
    <p:sldId id="278" r:id="rId162"/>
    <p:sldId id="279" r:id="rId163"/>
    <p:sldId id="280" r:id="rId164"/>
    <p:sldId id="281" r:id="rId165"/>
    <p:sldId id="6682" r:id="rId166"/>
    <p:sldId id="6683" r:id="rId167"/>
    <p:sldId id="447" r:id="rId168"/>
    <p:sldId id="391" r:id="rId169"/>
    <p:sldId id="328" r:id="rId170"/>
    <p:sldId id="329" r:id="rId171"/>
    <p:sldId id="330" r:id="rId172"/>
    <p:sldId id="392" r:id="rId173"/>
    <p:sldId id="426" r:id="rId17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A5712"/>
    <a:srgbClr val="CC9900"/>
    <a:srgbClr val="00B050"/>
    <a:srgbClr val="000000"/>
    <a:srgbClr val="9DC3E6"/>
    <a:srgbClr val="FFC200"/>
    <a:srgbClr val="7AC96C"/>
    <a:srgbClr val="FFD147"/>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712" autoAdjust="0"/>
    <p:restoredTop sz="96405" autoAdjust="0"/>
  </p:normalViewPr>
  <p:slideViewPr>
    <p:cSldViewPr>
      <p:cViewPr varScale="1">
        <p:scale>
          <a:sx n="75" d="100"/>
          <a:sy n="75" d="100"/>
        </p:scale>
        <p:origin x="756" y="66"/>
      </p:cViewPr>
      <p:guideLst>
        <p:guide orient="horz" pos="2160"/>
        <p:guide pos="2880"/>
      </p:guideLst>
    </p:cSldViewPr>
  </p:slideViewPr>
  <p:outlineViewPr>
    <p:cViewPr>
      <p:scale>
        <a:sx n="33" d="100"/>
        <a:sy n="33" d="100"/>
      </p:scale>
      <p:origin x="0" y="-9312"/>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slideMaster" Target="slideMasters/slideMaster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07" Type="http://schemas.openxmlformats.org/officeDocument/2006/relationships/slide" Target="slides/slide78.xml"/><Relationship Id="rId11" Type="http://schemas.openxmlformats.org/officeDocument/2006/relationships/slideMaster" Target="slideMasters/slideMaster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slideMaster" Target="slideMasters/slideMaster5.xml"/><Relationship Id="rId95" Type="http://schemas.openxmlformats.org/officeDocument/2006/relationships/slide" Target="slides/slide66.xml"/><Relationship Id="rId160" Type="http://schemas.openxmlformats.org/officeDocument/2006/relationships/slide" Target="slides/slide131.xml"/><Relationship Id="rId22" Type="http://schemas.openxmlformats.org/officeDocument/2006/relationships/slideMaster" Target="slideMasters/slideMaster22.xml"/><Relationship Id="rId43" Type="http://schemas.openxmlformats.org/officeDocument/2006/relationships/slide" Target="slides/slide14.xml"/><Relationship Id="rId64" Type="http://schemas.openxmlformats.org/officeDocument/2006/relationships/slide" Target="slides/slide35.xml"/><Relationship Id="rId118" Type="http://schemas.openxmlformats.org/officeDocument/2006/relationships/slide" Target="slides/slide89.xml"/><Relationship Id="rId139" Type="http://schemas.openxmlformats.org/officeDocument/2006/relationships/slide" Target="slides/slide110.xml"/><Relationship Id="rId85" Type="http://schemas.openxmlformats.org/officeDocument/2006/relationships/slide" Target="slides/slide56.xml"/><Relationship Id="rId150" Type="http://schemas.openxmlformats.org/officeDocument/2006/relationships/slide" Target="slides/slide121.xml"/><Relationship Id="rId171" Type="http://schemas.openxmlformats.org/officeDocument/2006/relationships/slide" Target="slides/slide142.xml"/><Relationship Id="rId12" Type="http://schemas.openxmlformats.org/officeDocument/2006/relationships/slideMaster" Target="slideMasters/slideMaster12.xml"/><Relationship Id="rId33" Type="http://schemas.openxmlformats.org/officeDocument/2006/relationships/slide" Target="slides/slide4.xml"/><Relationship Id="rId108" Type="http://schemas.openxmlformats.org/officeDocument/2006/relationships/slide" Target="slides/slide79.xml"/><Relationship Id="rId129" Type="http://schemas.openxmlformats.org/officeDocument/2006/relationships/slide" Target="slides/slide100.xml"/><Relationship Id="rId54" Type="http://schemas.openxmlformats.org/officeDocument/2006/relationships/slide" Target="slides/slide25.xml"/><Relationship Id="rId75" Type="http://schemas.openxmlformats.org/officeDocument/2006/relationships/slide" Target="slides/slide46.xml"/><Relationship Id="rId96" Type="http://schemas.openxmlformats.org/officeDocument/2006/relationships/slide" Target="slides/slide67.xml"/><Relationship Id="rId140" Type="http://schemas.openxmlformats.org/officeDocument/2006/relationships/slide" Target="slides/slide111.xml"/><Relationship Id="rId161" Type="http://schemas.openxmlformats.org/officeDocument/2006/relationships/slide" Target="slides/slide132.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presProps" Target="presProps.xml"/><Relationship Id="rId172" Type="http://schemas.openxmlformats.org/officeDocument/2006/relationships/slide" Target="slides/slide143.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viewProps" Target="viewProps.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slideMaster" Target="slideMasters/slideMaster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theme" Target="theme/theme1.xml"/><Relationship Id="rId15" Type="http://schemas.openxmlformats.org/officeDocument/2006/relationships/slideMaster" Target="slideMasters/slideMaster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slideMaster" Target="slideMasters/slideMaster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tableStyles" Target="tableStyles.xml"/><Relationship Id="rId26" Type="http://schemas.openxmlformats.org/officeDocument/2006/relationships/slideMaster" Target="slideMasters/slideMaster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notesMaster" Target="notesMasters/notesMaster1.xml"/><Relationship Id="rId16" Type="http://schemas.openxmlformats.org/officeDocument/2006/relationships/slideMaster" Target="slideMasters/slideMaster16.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27" Type="http://schemas.openxmlformats.org/officeDocument/2006/relationships/slideMaster" Target="slideMasters/slideMaster27.xml"/><Relationship Id="rId48" Type="http://schemas.openxmlformats.org/officeDocument/2006/relationships/slide" Target="slides/slide19.xml"/><Relationship Id="rId69" Type="http://schemas.openxmlformats.org/officeDocument/2006/relationships/slide" Target="slides/slide40.xml"/><Relationship Id="rId113" Type="http://schemas.openxmlformats.org/officeDocument/2006/relationships/slide" Target="slides/slide84.xml"/><Relationship Id="rId134" Type="http://schemas.openxmlformats.org/officeDocument/2006/relationships/slide" Target="slides/slide105.xml"/><Relationship Id="rId80" Type="http://schemas.openxmlformats.org/officeDocument/2006/relationships/slide" Target="slides/slide51.xml"/><Relationship Id="rId155" Type="http://schemas.openxmlformats.org/officeDocument/2006/relationships/slide" Target="slides/slide126.xml"/><Relationship Id="rId176" Type="http://schemas.openxmlformats.org/officeDocument/2006/relationships/handoutMaster" Target="handoutMasters/handoutMaster1.xml"/><Relationship Id="rId17" Type="http://schemas.openxmlformats.org/officeDocument/2006/relationships/slideMaster" Target="slideMasters/slideMaster17.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24" Type="http://schemas.openxmlformats.org/officeDocument/2006/relationships/slide" Target="slides/slide95.xml"/><Relationship Id="rId70" Type="http://schemas.openxmlformats.org/officeDocument/2006/relationships/slide" Target="slides/slide41.xml"/><Relationship Id="rId91" Type="http://schemas.openxmlformats.org/officeDocument/2006/relationships/slide" Target="slides/slide62.xml"/><Relationship Id="rId145" Type="http://schemas.openxmlformats.org/officeDocument/2006/relationships/slide" Target="slides/slide116.xml"/><Relationship Id="rId166" Type="http://schemas.openxmlformats.org/officeDocument/2006/relationships/slide" Target="slides/slide13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Sheet1!$D$6</c:f>
              <c:strCache>
                <c:ptCount val="1"/>
                <c:pt idx="0">
                  <c:v>CSR</c:v>
                </c:pt>
              </c:strCache>
            </c:strRef>
          </c:tx>
          <c:spPr>
            <a:solidFill>
              <a:schemeClr val="accent5">
                <a:lumMod val="75000"/>
              </a:schemeClr>
            </a:solidFill>
            <a:ln w="25400">
              <a:solidFill>
                <a:schemeClr val="accent5">
                  <a:lumMod val="50000"/>
                </a:schemeClr>
              </a:solidFill>
            </a:ln>
            <a:effectLst/>
          </c:spPr>
          <c:invertIfNegative val="0"/>
          <c:dLbls>
            <c:delete val="1"/>
          </c:dLbls>
          <c:cat>
            <c:strRef>
              <c:f>Sheet1!$C$7:$C$9</c:f>
              <c:strCache>
                <c:ptCount val="3"/>
                <c:pt idx="0">
                  <c:v>SpMatAdd</c:v>
                </c:pt>
                <c:pt idx="1">
                  <c:v>SpMV</c:v>
                </c:pt>
                <c:pt idx="2">
                  <c:v>SpMM</c:v>
                </c:pt>
              </c:strCache>
            </c:strRef>
          </c:cat>
          <c:val>
            <c:numRef>
              <c:f>Sheet1!$D$7:$D$9</c:f>
              <c:numCache>
                <c:formatCode>0.00</c:formatCode>
                <c:ptCount val="3"/>
                <c:pt idx="0">
                  <c:v>1</c:v>
                </c:pt>
                <c:pt idx="1">
                  <c:v>1</c:v>
                </c:pt>
                <c:pt idx="2">
                  <c:v>1</c:v>
                </c:pt>
              </c:numCache>
            </c:numRef>
          </c:val>
          <c:extLst>
            <c:ext xmlns:c16="http://schemas.microsoft.com/office/drawing/2014/chart" uri="{C3380CC4-5D6E-409C-BE32-E72D297353CC}">
              <c16:uniqueId val="{00000000-3ED1-4E5B-859D-E69FB9A1EECA}"/>
            </c:ext>
          </c:extLst>
        </c:ser>
        <c:ser>
          <c:idx val="1"/>
          <c:order val="1"/>
          <c:tx>
            <c:strRef>
              <c:f>Sheet1!$E$6</c:f>
              <c:strCache>
                <c:ptCount val="1"/>
                <c:pt idx="0">
                  <c:v>ZERO-COST INDEXING</c:v>
                </c:pt>
              </c:strCache>
            </c:strRef>
          </c:tx>
          <c:spPr>
            <a:solidFill>
              <a:srgbClr val="00B050"/>
            </a:solidFill>
            <a:ln w="22225">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00B050"/>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Sheet1!$C$7:$C$9</c:f>
              <c:strCache>
                <c:ptCount val="3"/>
                <c:pt idx="0">
                  <c:v>SpMatAdd</c:v>
                </c:pt>
                <c:pt idx="1">
                  <c:v>SpMV</c:v>
                </c:pt>
                <c:pt idx="2">
                  <c:v>SpMM</c:v>
                </c:pt>
              </c:strCache>
            </c:strRef>
          </c:cat>
          <c:val>
            <c:numRef>
              <c:f>Sheet1!$E$7:$E$9</c:f>
              <c:numCache>
                <c:formatCode>0.00</c:formatCode>
                <c:ptCount val="3"/>
                <c:pt idx="0">
                  <c:v>2.21</c:v>
                </c:pt>
                <c:pt idx="1">
                  <c:v>2.13</c:v>
                </c:pt>
                <c:pt idx="2">
                  <c:v>2.81</c:v>
                </c:pt>
              </c:numCache>
            </c:numRef>
          </c:val>
          <c:extLst>
            <c:ext xmlns:c16="http://schemas.microsoft.com/office/drawing/2014/chart" uri="{C3380CC4-5D6E-409C-BE32-E72D297353CC}">
              <c16:uniqueId val="{00000001-3ED1-4E5B-859D-E69FB9A1EECA}"/>
            </c:ext>
          </c:extLst>
        </c:ser>
        <c:dLbls>
          <c:dLblPos val="outEnd"/>
          <c:showLegendKey val="0"/>
          <c:showVal val="1"/>
          <c:showCatName val="0"/>
          <c:showSerName val="0"/>
          <c:showPercent val="0"/>
          <c:showBubbleSize val="0"/>
        </c:dLbls>
        <c:gapWidth val="219"/>
        <c:overlap val="-27"/>
        <c:axId val="1390446560"/>
        <c:axId val="1624030480"/>
      </c:barChart>
      <c:catAx>
        <c:axId val="1390446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700" b="1" i="0" u="none" strike="noStrike" kern="1200" baseline="0">
                <a:solidFill>
                  <a:schemeClr val="tx1"/>
                </a:solidFill>
                <a:latin typeface="+mn-lt"/>
                <a:ea typeface="+mn-ea"/>
                <a:cs typeface="+mn-cs"/>
              </a:defRPr>
            </a:pPr>
            <a:endParaRPr lang="zh-CN"/>
          </a:p>
        </c:txPr>
        <c:crossAx val="1624030480"/>
        <c:crossesAt val="0"/>
        <c:auto val="1"/>
        <c:lblAlgn val="ctr"/>
        <c:lblOffset val="100"/>
        <c:noMultiLvlLbl val="0"/>
      </c:catAx>
      <c:valAx>
        <c:axId val="1624030480"/>
        <c:scaling>
          <c:orientation val="minMax"/>
        </c:scaling>
        <c:delete val="0"/>
        <c:axPos val="l"/>
        <c:majorGridlines>
          <c:spPr>
            <a:ln w="222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500" b="0" i="0" u="none" strike="noStrike" kern="1200" baseline="0">
                    <a:solidFill>
                      <a:schemeClr val="tx1"/>
                    </a:solidFill>
                    <a:latin typeface="+mn-lt"/>
                    <a:ea typeface="+mn-ea"/>
                    <a:cs typeface="+mn-cs"/>
                  </a:defRPr>
                </a:pPr>
                <a:r>
                  <a:rPr lang="en-US" sz="2500" b="0" dirty="0">
                    <a:solidFill>
                      <a:schemeClr val="tx1"/>
                    </a:solidFill>
                  </a:rPr>
                  <a:t>Speedup</a:t>
                </a:r>
              </a:p>
            </c:rich>
          </c:tx>
          <c:overlay val="0"/>
          <c:spPr>
            <a:noFill/>
            <a:ln>
              <a:noFill/>
            </a:ln>
            <a:effectLst/>
          </c:spPr>
          <c:txPr>
            <a:bodyPr rot="-5400000" spcFirstLastPara="1" vertOverflow="ellipsis" vert="horz" wrap="square" anchor="ctr" anchorCtr="1"/>
            <a:lstStyle/>
            <a:p>
              <a:pPr>
                <a:defRPr sz="2500" b="0" i="0" u="none" strike="noStrike" kern="1200" baseline="0">
                  <a:solidFill>
                    <a:schemeClr val="tx1"/>
                  </a:solidFill>
                  <a:latin typeface="+mn-lt"/>
                  <a:ea typeface="+mn-ea"/>
                  <a:cs typeface="+mn-cs"/>
                </a:defRPr>
              </a:pPr>
              <a:endParaRPr lang="zh-CN"/>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1390446560"/>
        <c:crosses val="autoZero"/>
        <c:crossBetween val="between"/>
      </c:valAx>
      <c:spPr>
        <a:noFill/>
        <a:ln>
          <a:noFill/>
        </a:ln>
        <a:effectLst/>
      </c:spPr>
    </c:plotArea>
    <c:legend>
      <c:legendPos val="t"/>
      <c:layout>
        <c:manualLayout>
          <c:xMode val="edge"/>
          <c:yMode val="edge"/>
          <c:x val="8.3486929798746876E-2"/>
          <c:y val="2.2772770529114694E-2"/>
          <c:w val="0.88509556995297811"/>
          <c:h val="0.10208246611942"/>
        </c:manualLayout>
      </c:layout>
      <c:overlay val="0"/>
      <c:spPr>
        <a:noFill/>
        <a:ln>
          <a:noFill/>
        </a:ln>
        <a:effectLst/>
      </c:spPr>
      <c:txPr>
        <a:bodyPr rot="0" spcFirstLastPara="1" vertOverflow="ellipsis" vert="horz" wrap="square" anchor="ctr" anchorCtr="1"/>
        <a:lstStyle/>
        <a:p>
          <a:pPr>
            <a:defRPr sz="21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85AD2C-9943-4ADC-98A0-AD045CB8F32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D62A304-0210-4B00-976A-734A3FF89EC4}">
      <dgm:prSet/>
      <dgm:spPr/>
      <dgm:t>
        <a:bodyPr/>
        <a:lstStyle/>
        <a:p>
          <a:r>
            <a:rPr lang="en-US" dirty="0"/>
            <a:t>Definitions</a:t>
          </a:r>
        </a:p>
      </dgm:t>
    </dgm:pt>
    <dgm:pt modelId="{8036F0E5-671C-4249-91C5-0B76E806533A}" type="parTrans" cxnId="{C84FAAC3-2862-4458-8815-5A369E5536B5}">
      <dgm:prSet/>
      <dgm:spPr/>
      <dgm:t>
        <a:bodyPr/>
        <a:lstStyle/>
        <a:p>
          <a:endParaRPr lang="en-US"/>
        </a:p>
      </dgm:t>
    </dgm:pt>
    <dgm:pt modelId="{DF787ECE-E19A-419F-BE8D-0ABBE7438B6F}" type="sibTrans" cxnId="{C84FAAC3-2862-4458-8815-5A369E5536B5}">
      <dgm:prSet/>
      <dgm:spPr/>
      <dgm:t>
        <a:bodyPr/>
        <a:lstStyle/>
        <a:p>
          <a:endParaRPr lang="en-US"/>
        </a:p>
      </dgm:t>
    </dgm:pt>
    <dgm:pt modelId="{42073230-6DD0-4B42-9C69-648DE1B5135C}">
      <dgm:prSet/>
      <dgm:spPr/>
      <dgm:t>
        <a:bodyPr/>
        <a:lstStyle/>
        <a:p>
          <a:r>
            <a:rPr lang="en-US" dirty="0"/>
            <a:t>TCUs perform matrix multiplication between “small” matrices</a:t>
          </a:r>
        </a:p>
      </dgm:t>
    </dgm:pt>
    <dgm:pt modelId="{D091F68E-8A69-4C77-AC0B-62F24561F501}" type="parTrans" cxnId="{859F87AF-E8A5-40DE-A550-3E8FD06EC087}">
      <dgm:prSet/>
      <dgm:spPr/>
      <dgm:t>
        <a:bodyPr/>
        <a:lstStyle/>
        <a:p>
          <a:endParaRPr lang="en-US"/>
        </a:p>
      </dgm:t>
    </dgm:pt>
    <dgm:pt modelId="{3108BC1C-B4C8-4F42-9875-BE353562C5FE}" type="sibTrans" cxnId="{859F87AF-E8A5-40DE-A550-3E8FD06EC087}">
      <dgm:prSet/>
      <dgm:spPr/>
      <dgm:t>
        <a:bodyPr/>
        <a:lstStyle/>
        <a:p>
          <a:endParaRPr lang="en-US"/>
        </a:p>
      </dgm:t>
    </dgm:pt>
    <dgm:pt modelId="{C3F1FE5A-AF44-40FD-A3A1-CD391E38564A}">
      <dgm:prSet/>
      <dgm:spPr/>
      <dgm:t>
        <a:bodyPr/>
        <a:lstStyle/>
        <a:p>
          <a:r>
            <a:rPr lang="en-US" dirty="0"/>
            <a:t>“Small” is, e.g., 16x16</a:t>
          </a:r>
        </a:p>
      </dgm:t>
    </dgm:pt>
    <dgm:pt modelId="{D4CBD5F3-2C38-4B47-977C-67B1F5859776}" type="parTrans" cxnId="{60B87E7F-7E76-49FD-96C2-CC5F7F4441E9}">
      <dgm:prSet/>
      <dgm:spPr/>
      <dgm:t>
        <a:bodyPr/>
        <a:lstStyle/>
        <a:p>
          <a:endParaRPr lang="en-US"/>
        </a:p>
      </dgm:t>
    </dgm:pt>
    <dgm:pt modelId="{BAAE8C52-2F74-4206-AB15-7E1D5A24A821}" type="sibTrans" cxnId="{60B87E7F-7E76-49FD-96C2-CC5F7F4441E9}">
      <dgm:prSet/>
      <dgm:spPr/>
      <dgm:t>
        <a:bodyPr/>
        <a:lstStyle/>
        <a:p>
          <a:endParaRPr lang="en-US"/>
        </a:p>
      </dgm:t>
    </dgm:pt>
    <dgm:pt modelId="{0DC67CEF-04D0-4440-97DB-4F7F56B8BDCD}">
      <dgm:prSet/>
      <dgm:spPr/>
      <dgm:t>
        <a:bodyPr/>
        <a:lstStyle/>
        <a:p>
          <a:r>
            <a:rPr lang="en-US" dirty="0"/>
            <a:t>Mixed precision: Result/Accumulator can be in FP32</a:t>
          </a:r>
        </a:p>
      </dgm:t>
    </dgm:pt>
    <dgm:pt modelId="{EAD4C6D4-2CF7-4FA5-973C-D0A993F25D57}" type="parTrans" cxnId="{3D855ED1-EF34-49CD-AC0C-FB812B065BCA}">
      <dgm:prSet/>
      <dgm:spPr/>
      <dgm:t>
        <a:bodyPr/>
        <a:lstStyle/>
        <a:p>
          <a:endParaRPr lang="en-US"/>
        </a:p>
      </dgm:t>
    </dgm:pt>
    <dgm:pt modelId="{1A33EAB0-0B87-4B4B-82C6-6BACED511479}" type="sibTrans" cxnId="{3D855ED1-EF34-49CD-AC0C-FB812B065BCA}">
      <dgm:prSet/>
      <dgm:spPr/>
      <dgm:t>
        <a:bodyPr/>
        <a:lstStyle/>
        <a:p>
          <a:endParaRPr lang="en-US"/>
        </a:p>
      </dgm:t>
    </dgm:pt>
    <dgm:pt modelId="{E59110DF-8671-45B5-B18E-08E215668B15}" type="pres">
      <dgm:prSet presAssocID="{A585AD2C-9943-4ADC-98A0-AD045CB8F32D}" presName="linear" presStyleCnt="0">
        <dgm:presLayoutVars>
          <dgm:animLvl val="lvl"/>
          <dgm:resizeHandles val="exact"/>
        </dgm:presLayoutVars>
      </dgm:prSet>
      <dgm:spPr/>
    </dgm:pt>
    <dgm:pt modelId="{EFB4D38C-9B6A-4BDE-B950-B4B8381F8BAC}" type="pres">
      <dgm:prSet presAssocID="{1D62A304-0210-4B00-976A-734A3FF89EC4}" presName="parentText" presStyleLbl="node1" presStyleIdx="0" presStyleCnt="1">
        <dgm:presLayoutVars>
          <dgm:chMax val="0"/>
          <dgm:bulletEnabled val="1"/>
        </dgm:presLayoutVars>
      </dgm:prSet>
      <dgm:spPr/>
    </dgm:pt>
    <dgm:pt modelId="{E0B5938E-BC4A-457D-971F-CC8E7A5D93BC}" type="pres">
      <dgm:prSet presAssocID="{1D62A304-0210-4B00-976A-734A3FF89EC4}" presName="childText" presStyleLbl="revTx" presStyleIdx="0" presStyleCnt="1">
        <dgm:presLayoutVars>
          <dgm:bulletEnabled val="1"/>
        </dgm:presLayoutVars>
      </dgm:prSet>
      <dgm:spPr/>
    </dgm:pt>
  </dgm:ptLst>
  <dgm:cxnLst>
    <dgm:cxn modelId="{EDAA7618-CD6B-4B59-982A-B3578762BE8F}" type="presOf" srcId="{A585AD2C-9943-4ADC-98A0-AD045CB8F32D}" destId="{E59110DF-8671-45B5-B18E-08E215668B15}" srcOrd="0" destOrd="0" presId="urn:microsoft.com/office/officeart/2005/8/layout/vList2"/>
    <dgm:cxn modelId="{1487C51F-0669-4CF5-BF8E-6571071EE2B5}" type="presOf" srcId="{1D62A304-0210-4B00-976A-734A3FF89EC4}" destId="{EFB4D38C-9B6A-4BDE-B950-B4B8381F8BAC}" srcOrd="0" destOrd="0" presId="urn:microsoft.com/office/officeart/2005/8/layout/vList2"/>
    <dgm:cxn modelId="{AB4C7E60-EB74-4E58-99D3-1A48918C65CC}" type="presOf" srcId="{42073230-6DD0-4B42-9C69-648DE1B5135C}" destId="{E0B5938E-BC4A-457D-971F-CC8E7A5D93BC}" srcOrd="0" destOrd="0" presId="urn:microsoft.com/office/officeart/2005/8/layout/vList2"/>
    <dgm:cxn modelId="{4B673366-C4C1-4124-9DC6-4B84A59AE1BE}" type="presOf" srcId="{0DC67CEF-04D0-4440-97DB-4F7F56B8BDCD}" destId="{E0B5938E-BC4A-457D-971F-CC8E7A5D93BC}" srcOrd="0" destOrd="2" presId="urn:microsoft.com/office/officeart/2005/8/layout/vList2"/>
    <dgm:cxn modelId="{32FA7975-BA7D-4343-9964-1507D1B7DE95}" type="presOf" srcId="{C3F1FE5A-AF44-40FD-A3A1-CD391E38564A}" destId="{E0B5938E-BC4A-457D-971F-CC8E7A5D93BC}" srcOrd="0" destOrd="1" presId="urn:microsoft.com/office/officeart/2005/8/layout/vList2"/>
    <dgm:cxn modelId="{60B87E7F-7E76-49FD-96C2-CC5F7F4441E9}" srcId="{1D62A304-0210-4B00-976A-734A3FF89EC4}" destId="{C3F1FE5A-AF44-40FD-A3A1-CD391E38564A}" srcOrd="1" destOrd="0" parTransId="{D4CBD5F3-2C38-4B47-977C-67B1F5859776}" sibTransId="{BAAE8C52-2F74-4206-AB15-7E1D5A24A821}"/>
    <dgm:cxn modelId="{859F87AF-E8A5-40DE-A550-3E8FD06EC087}" srcId="{1D62A304-0210-4B00-976A-734A3FF89EC4}" destId="{42073230-6DD0-4B42-9C69-648DE1B5135C}" srcOrd="0" destOrd="0" parTransId="{D091F68E-8A69-4C77-AC0B-62F24561F501}" sibTransId="{3108BC1C-B4C8-4F42-9875-BE353562C5FE}"/>
    <dgm:cxn modelId="{C84FAAC3-2862-4458-8815-5A369E5536B5}" srcId="{A585AD2C-9943-4ADC-98A0-AD045CB8F32D}" destId="{1D62A304-0210-4B00-976A-734A3FF89EC4}" srcOrd="0" destOrd="0" parTransId="{8036F0E5-671C-4249-91C5-0B76E806533A}" sibTransId="{DF787ECE-E19A-419F-BE8D-0ABBE7438B6F}"/>
    <dgm:cxn modelId="{3D855ED1-EF34-49CD-AC0C-FB812B065BCA}" srcId="{1D62A304-0210-4B00-976A-734A3FF89EC4}" destId="{0DC67CEF-04D0-4440-97DB-4F7F56B8BDCD}" srcOrd="2" destOrd="0" parTransId="{EAD4C6D4-2CF7-4FA5-973C-D0A993F25D57}" sibTransId="{1A33EAB0-0B87-4B4B-82C6-6BACED511479}"/>
    <dgm:cxn modelId="{ABEA945A-8C10-4233-9B25-A29B2A20FE54}" type="presParOf" srcId="{E59110DF-8671-45B5-B18E-08E215668B15}" destId="{EFB4D38C-9B6A-4BDE-B950-B4B8381F8BAC}" srcOrd="0" destOrd="0" presId="urn:microsoft.com/office/officeart/2005/8/layout/vList2"/>
    <dgm:cxn modelId="{F0F8A544-0A87-4684-87DE-BD8E3040BDB5}" type="presParOf" srcId="{E59110DF-8671-45B5-B18E-08E215668B15}" destId="{E0B5938E-BC4A-457D-971F-CC8E7A5D93BC}"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2BD87C-C070-41F5-B1C3-3A4592CF596D}"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9FBBCCFA-8652-4913-A83E-8BD0BB30ABED}">
      <dgm:prSet/>
      <dgm:spPr/>
      <dgm:t>
        <a:bodyPr/>
        <a:lstStyle/>
        <a:p>
          <a:r>
            <a:rPr lang="en-US" dirty="0"/>
            <a:t>We use 8x8 tiles</a:t>
          </a:r>
        </a:p>
      </dgm:t>
    </dgm:pt>
    <dgm:pt modelId="{EEAED56C-B233-4CDE-A31F-6F7B805233DF}" type="parTrans" cxnId="{FBAB5C1F-E562-4C69-870E-322230685442}">
      <dgm:prSet/>
      <dgm:spPr/>
      <dgm:t>
        <a:bodyPr/>
        <a:lstStyle/>
        <a:p>
          <a:endParaRPr lang="en-US"/>
        </a:p>
      </dgm:t>
    </dgm:pt>
    <dgm:pt modelId="{4C8F57E4-4EF2-4B31-BDA7-22A84611A9D3}" type="sibTrans" cxnId="{FBAB5C1F-E562-4C69-870E-322230685442}">
      <dgm:prSet/>
      <dgm:spPr/>
      <dgm:t>
        <a:bodyPr/>
        <a:lstStyle/>
        <a:p>
          <a:endParaRPr lang="en-US"/>
        </a:p>
      </dgm:t>
    </dgm:pt>
    <dgm:pt modelId="{0A85C565-C166-42F5-86E5-16B90F14E43D}">
      <dgm:prSet/>
      <dgm:spPr/>
      <dgm:t>
        <a:bodyPr/>
        <a:lstStyle/>
        <a:p>
          <a:r>
            <a:rPr lang="en-US" dirty="0"/>
            <a:t>Each warp multiplies 2 8x8 tiles</a:t>
          </a:r>
        </a:p>
      </dgm:t>
    </dgm:pt>
    <dgm:pt modelId="{10EAAFA3-E0E9-4B38-98CA-9A696CCCF331}" type="parTrans" cxnId="{130D2304-CBA3-4E4B-BF55-DFF19D034291}">
      <dgm:prSet/>
      <dgm:spPr/>
      <dgm:t>
        <a:bodyPr/>
        <a:lstStyle/>
        <a:p>
          <a:endParaRPr lang="en-US"/>
        </a:p>
      </dgm:t>
    </dgm:pt>
    <dgm:pt modelId="{67CA74A1-EEDD-4DEC-80E3-F2D1E2DFA60F}" type="sibTrans" cxnId="{130D2304-CBA3-4E4B-BF55-DFF19D034291}">
      <dgm:prSet/>
      <dgm:spPr/>
      <dgm:t>
        <a:bodyPr/>
        <a:lstStyle/>
        <a:p>
          <a:endParaRPr lang="en-US"/>
        </a:p>
      </dgm:t>
    </dgm:pt>
    <dgm:pt modelId="{6896CD39-0BD5-423A-8AC2-E8EF01286125}">
      <dgm:prSet/>
      <dgm:spPr/>
      <dgm:t>
        <a:bodyPr/>
        <a:lstStyle/>
        <a:p>
          <a:r>
            <a:rPr lang="en-US" dirty="0"/>
            <a:t>Tensor cores are efficient even if not fully utilized</a:t>
          </a:r>
          <a:r>
            <a:rPr lang="en-US" baseline="30000" dirty="0"/>
            <a:t>1</a:t>
          </a:r>
          <a:endParaRPr lang="en-US" dirty="0"/>
        </a:p>
      </dgm:t>
    </dgm:pt>
    <dgm:pt modelId="{12451979-8AAE-4C33-A252-DF4C425C14BB}" type="parTrans" cxnId="{E59A585C-F2F7-4B8E-8D3D-A8F8069BF692}">
      <dgm:prSet/>
      <dgm:spPr/>
      <dgm:t>
        <a:bodyPr/>
        <a:lstStyle/>
        <a:p>
          <a:endParaRPr lang="en-US"/>
        </a:p>
      </dgm:t>
    </dgm:pt>
    <dgm:pt modelId="{57901E57-287D-4323-A303-AF785AB7E845}" type="sibTrans" cxnId="{E59A585C-F2F7-4B8E-8D3D-A8F8069BF692}">
      <dgm:prSet/>
      <dgm:spPr/>
      <dgm:t>
        <a:bodyPr/>
        <a:lstStyle/>
        <a:p>
          <a:endParaRPr lang="en-US"/>
        </a:p>
      </dgm:t>
    </dgm:pt>
    <dgm:pt modelId="{31152549-3CFE-4933-B275-EA2F3EB71CDF}">
      <dgm:prSet/>
      <dgm:spPr/>
      <dgm:t>
        <a:bodyPr/>
        <a:lstStyle/>
        <a:p>
          <a:r>
            <a:rPr lang="en-US" dirty="0"/>
            <a:t>TCU layout</a:t>
          </a:r>
        </a:p>
      </dgm:t>
    </dgm:pt>
    <dgm:pt modelId="{05718171-17F4-4651-B0F1-BFF47C48C9D4}" type="parTrans" cxnId="{FAC7EF22-B6C5-45ED-A529-4C4FC3539A76}">
      <dgm:prSet/>
      <dgm:spPr/>
      <dgm:t>
        <a:bodyPr/>
        <a:lstStyle/>
        <a:p>
          <a:endParaRPr lang="en-US"/>
        </a:p>
      </dgm:t>
    </dgm:pt>
    <dgm:pt modelId="{131D6D4F-A9A5-4351-8F1E-BFBC634703A7}" type="sibTrans" cxnId="{FAC7EF22-B6C5-45ED-A529-4C4FC3539A76}">
      <dgm:prSet/>
      <dgm:spPr/>
      <dgm:t>
        <a:bodyPr/>
        <a:lstStyle/>
        <a:p>
          <a:endParaRPr lang="en-US"/>
        </a:p>
      </dgm:t>
    </dgm:pt>
    <dgm:pt modelId="{60B48F08-4FCF-4290-9CB3-DB859EE9240F}" type="pres">
      <dgm:prSet presAssocID="{202BD87C-C070-41F5-B1C3-3A4592CF596D}" presName="linear" presStyleCnt="0">
        <dgm:presLayoutVars>
          <dgm:animLvl val="lvl"/>
          <dgm:resizeHandles val="exact"/>
        </dgm:presLayoutVars>
      </dgm:prSet>
      <dgm:spPr/>
    </dgm:pt>
    <dgm:pt modelId="{2550CD95-1A3A-4522-A625-FCDBBCECA6B7}" type="pres">
      <dgm:prSet presAssocID="{31152549-3CFE-4933-B275-EA2F3EB71CDF}" presName="parentText" presStyleLbl="node1" presStyleIdx="0" presStyleCnt="1">
        <dgm:presLayoutVars>
          <dgm:chMax val="0"/>
          <dgm:bulletEnabled val="1"/>
        </dgm:presLayoutVars>
      </dgm:prSet>
      <dgm:spPr/>
    </dgm:pt>
    <dgm:pt modelId="{5853DA68-F3F5-4785-ACB0-489CF67DA3AE}" type="pres">
      <dgm:prSet presAssocID="{31152549-3CFE-4933-B275-EA2F3EB71CDF}" presName="childText" presStyleLbl="revTx" presStyleIdx="0" presStyleCnt="1">
        <dgm:presLayoutVars>
          <dgm:bulletEnabled val="1"/>
        </dgm:presLayoutVars>
      </dgm:prSet>
      <dgm:spPr/>
    </dgm:pt>
  </dgm:ptLst>
  <dgm:cxnLst>
    <dgm:cxn modelId="{020BF203-F87A-44A5-8B04-A06B65DEA89F}" type="presOf" srcId="{0A85C565-C166-42F5-86E5-16B90F14E43D}" destId="{5853DA68-F3F5-4785-ACB0-489CF67DA3AE}" srcOrd="0" destOrd="1" presId="urn:microsoft.com/office/officeart/2005/8/layout/vList2"/>
    <dgm:cxn modelId="{130D2304-CBA3-4E4B-BF55-DFF19D034291}" srcId="{31152549-3CFE-4933-B275-EA2F3EB71CDF}" destId="{0A85C565-C166-42F5-86E5-16B90F14E43D}" srcOrd="1" destOrd="0" parTransId="{10EAAFA3-E0E9-4B38-98CA-9A696CCCF331}" sibTransId="{67CA74A1-EEDD-4DEC-80E3-F2D1E2DFA60F}"/>
    <dgm:cxn modelId="{FBAB5C1F-E562-4C69-870E-322230685442}" srcId="{31152549-3CFE-4933-B275-EA2F3EB71CDF}" destId="{9FBBCCFA-8652-4913-A83E-8BD0BB30ABED}" srcOrd="0" destOrd="0" parTransId="{EEAED56C-B233-4CDE-A31F-6F7B805233DF}" sibTransId="{4C8F57E4-4EF2-4B31-BDA7-22A84611A9D3}"/>
    <dgm:cxn modelId="{FAC7EF22-B6C5-45ED-A529-4C4FC3539A76}" srcId="{202BD87C-C070-41F5-B1C3-3A4592CF596D}" destId="{31152549-3CFE-4933-B275-EA2F3EB71CDF}" srcOrd="0" destOrd="0" parTransId="{05718171-17F4-4651-B0F1-BFF47C48C9D4}" sibTransId="{131D6D4F-A9A5-4351-8F1E-BFBC634703A7}"/>
    <dgm:cxn modelId="{00A25432-4C0A-447F-89FE-9A86BB8B519F}" type="presOf" srcId="{6896CD39-0BD5-423A-8AC2-E8EF01286125}" destId="{5853DA68-F3F5-4785-ACB0-489CF67DA3AE}" srcOrd="0" destOrd="2" presId="urn:microsoft.com/office/officeart/2005/8/layout/vList2"/>
    <dgm:cxn modelId="{E59A585C-F2F7-4B8E-8D3D-A8F8069BF692}" srcId="{31152549-3CFE-4933-B275-EA2F3EB71CDF}" destId="{6896CD39-0BD5-423A-8AC2-E8EF01286125}" srcOrd="2" destOrd="0" parTransId="{12451979-8AAE-4C33-A252-DF4C425C14BB}" sibTransId="{57901E57-287D-4323-A303-AF785AB7E845}"/>
    <dgm:cxn modelId="{0A68C27F-F3D0-4439-AEBC-2B053293818E}" type="presOf" srcId="{9FBBCCFA-8652-4913-A83E-8BD0BB30ABED}" destId="{5853DA68-F3F5-4785-ACB0-489CF67DA3AE}" srcOrd="0" destOrd="0" presId="urn:microsoft.com/office/officeart/2005/8/layout/vList2"/>
    <dgm:cxn modelId="{9C3645A8-92FD-4087-83CE-291ED509E435}" type="presOf" srcId="{31152549-3CFE-4933-B275-EA2F3EB71CDF}" destId="{2550CD95-1A3A-4522-A625-FCDBBCECA6B7}" srcOrd="0" destOrd="0" presId="urn:microsoft.com/office/officeart/2005/8/layout/vList2"/>
    <dgm:cxn modelId="{8946D8B7-363C-412F-96D7-29275D28FD55}" type="presOf" srcId="{202BD87C-C070-41F5-B1C3-3A4592CF596D}" destId="{60B48F08-4FCF-4290-9CB3-DB859EE9240F}" srcOrd="0" destOrd="0" presId="urn:microsoft.com/office/officeart/2005/8/layout/vList2"/>
    <dgm:cxn modelId="{A2AAEEA0-E7B8-4372-8CF5-CF2CC722B54E}" type="presParOf" srcId="{60B48F08-4FCF-4290-9CB3-DB859EE9240F}" destId="{2550CD95-1A3A-4522-A625-FCDBBCECA6B7}" srcOrd="0" destOrd="0" presId="urn:microsoft.com/office/officeart/2005/8/layout/vList2"/>
    <dgm:cxn modelId="{904A2E56-06A4-4309-9374-80CA3E3629BC}" type="presParOf" srcId="{60B48F08-4FCF-4290-9CB3-DB859EE9240F}" destId="{5853DA68-F3F5-4785-ACB0-489CF67DA3A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7A628F-C3D0-4C6B-B7FD-160495693229}"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3275B155-4A57-4B6F-B113-BBBEA57561EE}">
      <dgm:prSet phldrT="[Text]"/>
      <dgm:spPr/>
      <dgm:t>
        <a:bodyPr/>
        <a:lstStyle/>
        <a:p>
          <a:r>
            <a:rPr lang="en-US" dirty="0"/>
            <a:t>Precise method</a:t>
          </a:r>
        </a:p>
      </dgm:t>
    </dgm:pt>
    <dgm:pt modelId="{1AE7D8DC-91B2-4AD4-AFCC-0C06E30D47E5}" type="parTrans" cxnId="{5C67DD67-87C4-46F9-9ABE-9376EF7B63FF}">
      <dgm:prSet/>
      <dgm:spPr/>
      <dgm:t>
        <a:bodyPr/>
        <a:lstStyle/>
        <a:p>
          <a:endParaRPr lang="en-US"/>
        </a:p>
      </dgm:t>
    </dgm:pt>
    <dgm:pt modelId="{127B5B3B-4308-47C2-842E-A8DEB61DA6D0}" type="sibTrans" cxnId="{5C67DD67-87C4-46F9-9ABE-9376EF7B63FF}">
      <dgm:prSet/>
      <dgm:spPr/>
      <dgm:t>
        <a:bodyPr/>
        <a:lstStyle/>
        <a:p>
          <a:endParaRPr lang="en-US"/>
        </a:p>
      </dgm:t>
    </dgm:pt>
    <dgm:pt modelId="{601AF732-B8FC-465E-8FDE-FEE83AEF0201}">
      <dgm:prSet phldrT="[Text]"/>
      <dgm:spPr/>
      <dgm:t>
        <a:bodyPr/>
        <a:lstStyle/>
        <a:p>
          <a:r>
            <a:rPr lang="en-US" dirty="0"/>
            <a:t>We estimate the count of elements in the output with a partial multiplication</a:t>
          </a:r>
        </a:p>
      </dgm:t>
    </dgm:pt>
    <dgm:pt modelId="{1FD6E66C-EC79-448C-9886-5A5BC12DC6C4}" type="parTrans" cxnId="{0524B0CB-4536-46CF-8FFA-F53A04DAC0EF}">
      <dgm:prSet/>
      <dgm:spPr/>
      <dgm:t>
        <a:bodyPr/>
        <a:lstStyle/>
        <a:p>
          <a:endParaRPr lang="en-US"/>
        </a:p>
      </dgm:t>
    </dgm:pt>
    <dgm:pt modelId="{6C6DDEBF-7BB3-483A-8625-97DF35FCD2E6}" type="sibTrans" cxnId="{0524B0CB-4536-46CF-8FFA-F53A04DAC0EF}">
      <dgm:prSet/>
      <dgm:spPr/>
      <dgm:t>
        <a:bodyPr/>
        <a:lstStyle/>
        <a:p>
          <a:endParaRPr lang="en-US"/>
        </a:p>
      </dgm:t>
    </dgm:pt>
    <dgm:pt modelId="{96EB5EA7-F44E-4C1C-A873-A0FFE3D68DD2}">
      <dgm:prSet phldrT="[Text]"/>
      <dgm:spPr/>
      <dgm:t>
        <a:bodyPr/>
        <a:lstStyle/>
        <a:p>
          <a:r>
            <a:rPr lang="en-US" dirty="0"/>
            <a:t>We do not load any actual values, instead we use only the bitmaps</a:t>
          </a:r>
        </a:p>
      </dgm:t>
    </dgm:pt>
    <dgm:pt modelId="{85C4FB3A-7FC3-4AB3-B087-589E282C31F6}" type="parTrans" cxnId="{246CF9B3-98E2-421B-A66F-57E00C658867}">
      <dgm:prSet/>
      <dgm:spPr/>
      <dgm:t>
        <a:bodyPr/>
        <a:lstStyle/>
        <a:p>
          <a:endParaRPr lang="en-US"/>
        </a:p>
      </dgm:t>
    </dgm:pt>
    <dgm:pt modelId="{F070B59A-D31E-405C-A4BB-4D8861F12F54}" type="sibTrans" cxnId="{246CF9B3-98E2-421B-A66F-57E00C658867}">
      <dgm:prSet/>
      <dgm:spPr/>
      <dgm:t>
        <a:bodyPr/>
        <a:lstStyle/>
        <a:p>
          <a:endParaRPr lang="en-US"/>
        </a:p>
      </dgm:t>
    </dgm:pt>
    <dgm:pt modelId="{BD4FCC7B-CDDA-494F-AD3B-9445740CA636}">
      <dgm:prSet phldrT="[Text]"/>
      <dgm:spPr/>
      <dgm:t>
        <a:bodyPr/>
        <a:lstStyle/>
        <a:p>
          <a:r>
            <a:rPr lang="en-US" dirty="0"/>
            <a:t>Similar code base, TCUs, etc.</a:t>
          </a:r>
        </a:p>
      </dgm:t>
    </dgm:pt>
    <dgm:pt modelId="{AA4DCFFD-F161-482B-9186-7BD3E5B8DE8D}" type="parTrans" cxnId="{9D6CEC4E-EF7D-4FE0-81C5-5E856D2E4C1D}">
      <dgm:prSet/>
      <dgm:spPr/>
      <dgm:t>
        <a:bodyPr/>
        <a:lstStyle/>
        <a:p>
          <a:endParaRPr lang="en-US"/>
        </a:p>
      </dgm:t>
    </dgm:pt>
    <dgm:pt modelId="{FB6E2703-B8D9-47AA-A969-06D64C139268}" type="sibTrans" cxnId="{9D6CEC4E-EF7D-4FE0-81C5-5E856D2E4C1D}">
      <dgm:prSet/>
      <dgm:spPr/>
      <dgm:t>
        <a:bodyPr/>
        <a:lstStyle/>
        <a:p>
          <a:endParaRPr lang="en-US"/>
        </a:p>
      </dgm:t>
    </dgm:pt>
    <dgm:pt modelId="{83C74175-8BF0-452E-AB21-5160306FF3BB}" type="pres">
      <dgm:prSet presAssocID="{F47A628F-C3D0-4C6B-B7FD-160495693229}" presName="linear" presStyleCnt="0">
        <dgm:presLayoutVars>
          <dgm:animLvl val="lvl"/>
          <dgm:resizeHandles val="exact"/>
        </dgm:presLayoutVars>
      </dgm:prSet>
      <dgm:spPr/>
    </dgm:pt>
    <dgm:pt modelId="{836C4611-38DD-45A9-BF09-E4827DDFB518}" type="pres">
      <dgm:prSet presAssocID="{3275B155-4A57-4B6F-B113-BBBEA57561EE}" presName="parentText" presStyleLbl="node1" presStyleIdx="0" presStyleCnt="1">
        <dgm:presLayoutVars>
          <dgm:chMax val="0"/>
          <dgm:bulletEnabled val="1"/>
        </dgm:presLayoutVars>
      </dgm:prSet>
      <dgm:spPr/>
    </dgm:pt>
    <dgm:pt modelId="{7FA5A62D-9551-4334-9BC7-B94D66FC241E}" type="pres">
      <dgm:prSet presAssocID="{3275B155-4A57-4B6F-B113-BBBEA57561EE}" presName="childText" presStyleLbl="revTx" presStyleIdx="0" presStyleCnt="1">
        <dgm:presLayoutVars>
          <dgm:bulletEnabled val="1"/>
        </dgm:presLayoutVars>
      </dgm:prSet>
      <dgm:spPr/>
    </dgm:pt>
  </dgm:ptLst>
  <dgm:cxnLst>
    <dgm:cxn modelId="{CD707918-E569-446B-A926-6C98F6D1F3FB}" type="presOf" srcId="{601AF732-B8FC-465E-8FDE-FEE83AEF0201}" destId="{7FA5A62D-9551-4334-9BC7-B94D66FC241E}" srcOrd="0" destOrd="0" presId="urn:microsoft.com/office/officeart/2005/8/layout/vList2"/>
    <dgm:cxn modelId="{584CD763-4ED1-40A1-9C8D-BFC17E0EC3C8}" type="presOf" srcId="{3275B155-4A57-4B6F-B113-BBBEA57561EE}" destId="{836C4611-38DD-45A9-BF09-E4827DDFB518}" srcOrd="0" destOrd="0" presId="urn:microsoft.com/office/officeart/2005/8/layout/vList2"/>
    <dgm:cxn modelId="{5C67DD67-87C4-46F9-9ABE-9376EF7B63FF}" srcId="{F47A628F-C3D0-4C6B-B7FD-160495693229}" destId="{3275B155-4A57-4B6F-B113-BBBEA57561EE}" srcOrd="0" destOrd="0" parTransId="{1AE7D8DC-91B2-4AD4-AFCC-0C06E30D47E5}" sibTransId="{127B5B3B-4308-47C2-842E-A8DEB61DA6D0}"/>
    <dgm:cxn modelId="{9D6CEC4E-EF7D-4FE0-81C5-5E856D2E4C1D}" srcId="{3275B155-4A57-4B6F-B113-BBBEA57561EE}" destId="{BD4FCC7B-CDDA-494F-AD3B-9445740CA636}" srcOrd="2" destOrd="0" parTransId="{AA4DCFFD-F161-482B-9186-7BD3E5B8DE8D}" sibTransId="{FB6E2703-B8D9-47AA-A969-06D64C139268}"/>
    <dgm:cxn modelId="{107E4271-D6DD-4E36-AEEE-4322A9E3A43B}" type="presOf" srcId="{96EB5EA7-F44E-4C1C-A873-A0FFE3D68DD2}" destId="{7FA5A62D-9551-4334-9BC7-B94D66FC241E}" srcOrd="0" destOrd="1" presId="urn:microsoft.com/office/officeart/2005/8/layout/vList2"/>
    <dgm:cxn modelId="{246CF9B3-98E2-421B-A66F-57E00C658867}" srcId="{3275B155-4A57-4B6F-B113-BBBEA57561EE}" destId="{96EB5EA7-F44E-4C1C-A873-A0FFE3D68DD2}" srcOrd="1" destOrd="0" parTransId="{85C4FB3A-7FC3-4AB3-B087-589E282C31F6}" sibTransId="{F070B59A-D31E-405C-A4BB-4D8861F12F54}"/>
    <dgm:cxn modelId="{0524B0CB-4536-46CF-8FFA-F53A04DAC0EF}" srcId="{3275B155-4A57-4B6F-B113-BBBEA57561EE}" destId="{601AF732-B8FC-465E-8FDE-FEE83AEF0201}" srcOrd="0" destOrd="0" parTransId="{1FD6E66C-EC79-448C-9886-5A5BC12DC6C4}" sibTransId="{6C6DDEBF-7BB3-483A-8625-97DF35FCD2E6}"/>
    <dgm:cxn modelId="{13472BD9-8DAD-4353-972C-3B66C8741FEC}" type="presOf" srcId="{F47A628F-C3D0-4C6B-B7FD-160495693229}" destId="{83C74175-8BF0-452E-AB21-5160306FF3BB}" srcOrd="0" destOrd="0" presId="urn:microsoft.com/office/officeart/2005/8/layout/vList2"/>
    <dgm:cxn modelId="{189BB5E4-5B39-47F2-AD4C-3F0692B7C280}" type="presOf" srcId="{BD4FCC7B-CDDA-494F-AD3B-9445740CA636}" destId="{7FA5A62D-9551-4334-9BC7-B94D66FC241E}" srcOrd="0" destOrd="2" presId="urn:microsoft.com/office/officeart/2005/8/layout/vList2"/>
    <dgm:cxn modelId="{8242BAC0-9DDA-4A0B-8BE0-651EF141FC10}" type="presParOf" srcId="{83C74175-8BF0-452E-AB21-5160306FF3BB}" destId="{836C4611-38DD-45A9-BF09-E4827DDFB518}" srcOrd="0" destOrd="0" presId="urn:microsoft.com/office/officeart/2005/8/layout/vList2"/>
    <dgm:cxn modelId="{A540098F-0048-4C56-905A-D9CEE009DEC3}" type="presParOf" srcId="{83C74175-8BF0-452E-AB21-5160306FF3BB}" destId="{7FA5A62D-9551-4334-9BC7-B94D66FC241E}"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A39886-C1ED-45CE-B247-9AF1BA3060EF}"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3801455-8BB6-4528-8E7B-04250BDC96F3}">
      <dgm:prSet phldrT="[Text]"/>
      <dgm:spPr/>
      <dgm:t>
        <a:bodyPr/>
        <a:lstStyle/>
        <a:p>
          <a:r>
            <a:rPr lang="en-US" dirty="0"/>
            <a:t>Memory pre-allocation</a:t>
          </a:r>
        </a:p>
      </dgm:t>
    </dgm:pt>
    <dgm:pt modelId="{63B43D68-6D0F-4CC9-BBDE-E5F80BE4CAEC}" type="parTrans" cxnId="{3661E7B6-117F-4761-9FD1-BC41EFF45EA5}">
      <dgm:prSet/>
      <dgm:spPr/>
      <dgm:t>
        <a:bodyPr/>
        <a:lstStyle/>
        <a:p>
          <a:endParaRPr lang="en-US"/>
        </a:p>
      </dgm:t>
    </dgm:pt>
    <dgm:pt modelId="{03C2C3F9-0FEC-40B5-88A9-98E3F25DEB66}" type="sibTrans" cxnId="{3661E7B6-117F-4761-9FD1-BC41EFF45EA5}">
      <dgm:prSet/>
      <dgm:spPr/>
      <dgm:t>
        <a:bodyPr/>
        <a:lstStyle/>
        <a:p>
          <a:endParaRPr lang="en-US"/>
        </a:p>
      </dgm:t>
    </dgm:pt>
    <dgm:pt modelId="{97B1A3E7-C6B9-40A3-9C00-35CB007170B4}">
      <dgm:prSet phldrT="[Text]"/>
      <dgm:spPr/>
      <dgm:t>
        <a:bodyPr/>
        <a:lstStyle/>
        <a:p>
          <a:pPr>
            <a:buFont typeface="Arial" panose="020B0604020202020204" pitchFamily="34" charset="0"/>
            <a:buChar char="•"/>
          </a:pPr>
          <a:r>
            <a:rPr lang="en-US" dirty="0"/>
            <a:t>Before executing the matrix multiplication we need to allocate memory</a:t>
          </a:r>
        </a:p>
      </dgm:t>
    </dgm:pt>
    <dgm:pt modelId="{E76F30BA-305E-4D18-9C18-78E0830501D0}" type="parTrans" cxnId="{438B4DEC-9B08-411D-BB73-C1AF8C3FE062}">
      <dgm:prSet/>
      <dgm:spPr/>
      <dgm:t>
        <a:bodyPr/>
        <a:lstStyle/>
        <a:p>
          <a:endParaRPr lang="en-US"/>
        </a:p>
      </dgm:t>
    </dgm:pt>
    <dgm:pt modelId="{A741117B-836D-4410-9AB5-D2A7C31FA06C}" type="sibTrans" cxnId="{438B4DEC-9B08-411D-BB73-C1AF8C3FE062}">
      <dgm:prSet/>
      <dgm:spPr/>
      <dgm:t>
        <a:bodyPr/>
        <a:lstStyle/>
        <a:p>
          <a:endParaRPr lang="en-US"/>
        </a:p>
      </dgm:t>
    </dgm:pt>
    <dgm:pt modelId="{413FD096-5054-4C41-ABF7-FE11DCFBBE43}">
      <dgm:prSet phldrT="[Text]"/>
      <dgm:spPr/>
      <dgm:t>
        <a:bodyPr/>
        <a:lstStyle/>
        <a:p>
          <a:pPr>
            <a:buFont typeface="Arial" panose="020B0604020202020204" pitchFamily="34" charset="0"/>
            <a:buChar char="•"/>
          </a:pPr>
          <a:r>
            <a:rPr lang="en-US" dirty="0"/>
            <a:t>We know how much memory to allocate only after the multiplication</a:t>
          </a:r>
        </a:p>
      </dgm:t>
    </dgm:pt>
    <dgm:pt modelId="{AD44B35C-8A9D-4883-807E-5331894B0F4C}" type="parTrans" cxnId="{C97C8E28-F2A9-4C38-9536-D3B546AC4C23}">
      <dgm:prSet/>
      <dgm:spPr/>
      <dgm:t>
        <a:bodyPr/>
        <a:lstStyle/>
        <a:p>
          <a:endParaRPr lang="en-US"/>
        </a:p>
      </dgm:t>
    </dgm:pt>
    <dgm:pt modelId="{170BD771-961F-49E8-A642-73D6D12A4D3D}" type="sibTrans" cxnId="{C97C8E28-F2A9-4C38-9536-D3B546AC4C23}">
      <dgm:prSet/>
      <dgm:spPr/>
      <dgm:t>
        <a:bodyPr/>
        <a:lstStyle/>
        <a:p>
          <a:endParaRPr lang="en-US"/>
        </a:p>
      </dgm:t>
    </dgm:pt>
    <dgm:pt modelId="{87D4C655-FE9E-1343-86D3-C7B0BBCEAD2C}">
      <dgm:prSet phldrT="[Text]"/>
      <dgm:spPr/>
      <dgm:t>
        <a:bodyPr/>
        <a:lstStyle/>
        <a:p>
          <a:pPr>
            <a:buFont typeface="Arial" panose="020B0604020202020204" pitchFamily="34" charset="0"/>
            <a:buChar char="•"/>
          </a:pPr>
          <a:r>
            <a:rPr lang="en-US" dirty="0"/>
            <a:t>Various solutions: Upper bound, probabilistic, precise, progressive</a:t>
          </a:r>
        </a:p>
      </dgm:t>
    </dgm:pt>
    <dgm:pt modelId="{4F51E9E5-70EC-7649-9F81-23CF6B73063C}" type="parTrans" cxnId="{A1B4A7CA-0450-FA41-8E3E-D5A5EFE93EB3}">
      <dgm:prSet/>
      <dgm:spPr/>
      <dgm:t>
        <a:bodyPr/>
        <a:lstStyle/>
        <a:p>
          <a:endParaRPr lang="en-US"/>
        </a:p>
      </dgm:t>
    </dgm:pt>
    <dgm:pt modelId="{C199E8D8-6DE9-2141-89D3-D7FF7F8ADF97}" type="sibTrans" cxnId="{A1B4A7CA-0450-FA41-8E3E-D5A5EFE93EB3}">
      <dgm:prSet/>
      <dgm:spPr/>
      <dgm:t>
        <a:bodyPr/>
        <a:lstStyle/>
        <a:p>
          <a:endParaRPr lang="en-US"/>
        </a:p>
      </dgm:t>
    </dgm:pt>
    <dgm:pt modelId="{E509B8DF-7B01-493B-87A5-F86675D06620}" type="pres">
      <dgm:prSet presAssocID="{D8A39886-C1ED-45CE-B247-9AF1BA3060EF}" presName="linear" presStyleCnt="0">
        <dgm:presLayoutVars>
          <dgm:animLvl val="lvl"/>
          <dgm:resizeHandles val="exact"/>
        </dgm:presLayoutVars>
      </dgm:prSet>
      <dgm:spPr/>
    </dgm:pt>
    <dgm:pt modelId="{D85F595D-25ED-46C6-B8A2-9414993599B0}" type="pres">
      <dgm:prSet presAssocID="{E3801455-8BB6-4528-8E7B-04250BDC96F3}" presName="parentText" presStyleLbl="node1" presStyleIdx="0" presStyleCnt="1">
        <dgm:presLayoutVars>
          <dgm:chMax val="0"/>
          <dgm:bulletEnabled val="1"/>
        </dgm:presLayoutVars>
      </dgm:prSet>
      <dgm:spPr/>
    </dgm:pt>
    <dgm:pt modelId="{0A59B046-31D6-4A84-8D64-7FE00962F999}" type="pres">
      <dgm:prSet presAssocID="{E3801455-8BB6-4528-8E7B-04250BDC96F3}" presName="childText" presStyleLbl="revTx" presStyleIdx="0" presStyleCnt="1">
        <dgm:presLayoutVars>
          <dgm:bulletEnabled val="1"/>
        </dgm:presLayoutVars>
      </dgm:prSet>
      <dgm:spPr/>
    </dgm:pt>
  </dgm:ptLst>
  <dgm:cxnLst>
    <dgm:cxn modelId="{E5570521-7083-4FEA-A63F-7029147654E5}" type="presOf" srcId="{97B1A3E7-C6B9-40A3-9C00-35CB007170B4}" destId="{0A59B046-31D6-4A84-8D64-7FE00962F999}" srcOrd="0" destOrd="0" presId="urn:microsoft.com/office/officeart/2005/8/layout/vList2"/>
    <dgm:cxn modelId="{C97C8E28-F2A9-4C38-9536-D3B546AC4C23}" srcId="{E3801455-8BB6-4528-8E7B-04250BDC96F3}" destId="{413FD096-5054-4C41-ABF7-FE11DCFBBE43}" srcOrd="1" destOrd="0" parTransId="{AD44B35C-8A9D-4883-807E-5331894B0F4C}" sibTransId="{170BD771-961F-49E8-A642-73D6D12A4D3D}"/>
    <dgm:cxn modelId="{5C3BFEA9-FA82-417B-87AC-07020259D8FA}" type="presOf" srcId="{E3801455-8BB6-4528-8E7B-04250BDC96F3}" destId="{D85F595D-25ED-46C6-B8A2-9414993599B0}" srcOrd="0" destOrd="0" presId="urn:microsoft.com/office/officeart/2005/8/layout/vList2"/>
    <dgm:cxn modelId="{848AC3B5-F9CF-4675-B422-6E93FA8D9D75}" type="presOf" srcId="{413FD096-5054-4C41-ABF7-FE11DCFBBE43}" destId="{0A59B046-31D6-4A84-8D64-7FE00962F999}" srcOrd="0" destOrd="1" presId="urn:microsoft.com/office/officeart/2005/8/layout/vList2"/>
    <dgm:cxn modelId="{3661E7B6-117F-4761-9FD1-BC41EFF45EA5}" srcId="{D8A39886-C1ED-45CE-B247-9AF1BA3060EF}" destId="{E3801455-8BB6-4528-8E7B-04250BDC96F3}" srcOrd="0" destOrd="0" parTransId="{63B43D68-6D0F-4CC9-BBDE-E5F80BE4CAEC}" sibTransId="{03C2C3F9-0FEC-40B5-88A9-98E3F25DEB66}"/>
    <dgm:cxn modelId="{35C3E6C1-CB03-6A43-A716-0FDE13EED0C7}" type="presOf" srcId="{87D4C655-FE9E-1343-86D3-C7B0BBCEAD2C}" destId="{0A59B046-31D6-4A84-8D64-7FE00962F999}" srcOrd="0" destOrd="2" presId="urn:microsoft.com/office/officeart/2005/8/layout/vList2"/>
    <dgm:cxn modelId="{A1B4A7CA-0450-FA41-8E3E-D5A5EFE93EB3}" srcId="{E3801455-8BB6-4528-8E7B-04250BDC96F3}" destId="{87D4C655-FE9E-1343-86D3-C7B0BBCEAD2C}" srcOrd="2" destOrd="0" parTransId="{4F51E9E5-70EC-7649-9F81-23CF6B73063C}" sibTransId="{C199E8D8-6DE9-2141-89D3-D7FF7F8ADF97}"/>
    <dgm:cxn modelId="{822606E6-D1F4-47DF-AC92-70ACD5C689DF}" type="presOf" srcId="{D8A39886-C1ED-45CE-B247-9AF1BA3060EF}" destId="{E509B8DF-7B01-493B-87A5-F86675D06620}" srcOrd="0" destOrd="0" presId="urn:microsoft.com/office/officeart/2005/8/layout/vList2"/>
    <dgm:cxn modelId="{438B4DEC-9B08-411D-BB73-C1AF8C3FE062}" srcId="{E3801455-8BB6-4528-8E7B-04250BDC96F3}" destId="{97B1A3E7-C6B9-40A3-9C00-35CB007170B4}" srcOrd="0" destOrd="0" parTransId="{E76F30BA-305E-4D18-9C18-78E0830501D0}" sibTransId="{A741117B-836D-4410-9AB5-D2A7C31FA06C}"/>
    <dgm:cxn modelId="{B4BC5FB4-8D7A-440C-89B0-0026A3562210}" type="presParOf" srcId="{E509B8DF-7B01-493B-87A5-F86675D06620}" destId="{D85F595D-25ED-46C6-B8A2-9414993599B0}" srcOrd="0" destOrd="0" presId="urn:microsoft.com/office/officeart/2005/8/layout/vList2"/>
    <dgm:cxn modelId="{F5FAD8A4-BD37-4286-996B-12C3B2381920}" type="presParOf" srcId="{E509B8DF-7B01-493B-87A5-F86675D06620}" destId="{0A59B046-31D6-4A84-8D64-7FE00962F999}"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4830F6-FA28-4376-BC3F-2EB179A3ABBC}"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3457B661-727B-4DE4-B6CB-1EAAD84928AC}">
      <dgm:prSet/>
      <dgm:spPr/>
      <dgm:t>
        <a:bodyPr/>
        <a:lstStyle/>
        <a:p>
          <a:pPr>
            <a:buFont typeface="+mj-lt"/>
            <a:buAutoNum type="arabicPeriod"/>
          </a:pPr>
          <a:r>
            <a:rPr lang="en-US" dirty="0"/>
            <a:t>We find which tiles of A need to be multiplied with which tiles of B for each tile of C</a:t>
          </a:r>
        </a:p>
      </dgm:t>
    </dgm:pt>
    <dgm:pt modelId="{C726974B-AB68-40AF-B4A8-A7A63D79FF19}" type="parTrans" cxnId="{71BA1138-FD54-4678-8407-EA4CFCB97290}">
      <dgm:prSet/>
      <dgm:spPr/>
      <dgm:t>
        <a:bodyPr/>
        <a:lstStyle/>
        <a:p>
          <a:endParaRPr lang="en-US"/>
        </a:p>
      </dgm:t>
    </dgm:pt>
    <dgm:pt modelId="{9AA323BB-65E4-4E83-A30E-8AFC38FAE5A2}" type="sibTrans" cxnId="{71BA1138-FD54-4678-8407-EA4CFCB97290}">
      <dgm:prSet/>
      <dgm:spPr/>
      <dgm:t>
        <a:bodyPr/>
        <a:lstStyle/>
        <a:p>
          <a:endParaRPr lang="en-US"/>
        </a:p>
      </dgm:t>
    </dgm:pt>
    <dgm:pt modelId="{67F66D88-F6E2-432D-BD92-AD86B0AB93F9}">
      <dgm:prSet/>
      <dgm:spPr/>
      <dgm:t>
        <a:bodyPr/>
        <a:lstStyle/>
        <a:p>
          <a:pPr>
            <a:buFont typeface="+mj-lt"/>
            <a:buAutoNum type="arabicPeriod"/>
          </a:pPr>
          <a:r>
            <a:rPr lang="en-US" dirty="0"/>
            <a:t>We create a task list of tiles to multiply</a:t>
          </a:r>
        </a:p>
      </dgm:t>
    </dgm:pt>
    <dgm:pt modelId="{3CC2823E-A866-41D3-B7A6-0D06CF925890}" type="parTrans" cxnId="{8541A810-2346-49DB-96F8-4C67CA5D9729}">
      <dgm:prSet/>
      <dgm:spPr/>
      <dgm:t>
        <a:bodyPr/>
        <a:lstStyle/>
        <a:p>
          <a:endParaRPr lang="en-US"/>
        </a:p>
      </dgm:t>
    </dgm:pt>
    <dgm:pt modelId="{F2850E71-4462-44D4-A03D-56A7F819D9F3}" type="sibTrans" cxnId="{8541A810-2346-49DB-96F8-4C67CA5D9729}">
      <dgm:prSet/>
      <dgm:spPr/>
      <dgm:t>
        <a:bodyPr/>
        <a:lstStyle/>
        <a:p>
          <a:endParaRPr lang="en-US"/>
        </a:p>
      </dgm:t>
    </dgm:pt>
    <dgm:pt modelId="{1A610DD7-10F3-4C32-83EF-83467C2142B8}">
      <dgm:prSet/>
      <dgm:spPr/>
      <dgm:t>
        <a:bodyPr/>
        <a:lstStyle/>
        <a:p>
          <a:r>
            <a:rPr lang="en-US" dirty="0"/>
            <a:t>Finding matrix multiplications</a:t>
          </a:r>
        </a:p>
      </dgm:t>
    </dgm:pt>
    <dgm:pt modelId="{7FA58E73-523B-4EE2-BC6C-1369B574619E}" type="parTrans" cxnId="{6BEBC78D-E4FC-46DA-86E5-F3C455E60246}">
      <dgm:prSet/>
      <dgm:spPr/>
      <dgm:t>
        <a:bodyPr/>
        <a:lstStyle/>
        <a:p>
          <a:endParaRPr lang="en-US"/>
        </a:p>
      </dgm:t>
    </dgm:pt>
    <dgm:pt modelId="{9EB9036E-D396-4041-80B6-2C6644FEF06D}" type="sibTrans" cxnId="{6BEBC78D-E4FC-46DA-86E5-F3C455E60246}">
      <dgm:prSet/>
      <dgm:spPr/>
      <dgm:t>
        <a:bodyPr/>
        <a:lstStyle/>
        <a:p>
          <a:endParaRPr lang="en-US"/>
        </a:p>
      </dgm:t>
    </dgm:pt>
    <dgm:pt modelId="{304B1A14-D88D-40AD-AB98-E6096036CD75}">
      <dgm:prSet/>
      <dgm:spPr/>
      <dgm:t>
        <a:bodyPr/>
        <a:lstStyle/>
        <a:p>
          <a:pPr>
            <a:buFont typeface="+mj-lt"/>
            <a:buAutoNum type="arabicPeriod"/>
          </a:pPr>
          <a:r>
            <a:rPr lang="en-US" dirty="0"/>
            <a:t>We group intermediate products using segmented sort algorithms</a:t>
          </a:r>
        </a:p>
      </dgm:t>
    </dgm:pt>
    <dgm:pt modelId="{7AEA1161-8311-4287-B640-0186ED17124D}" type="parTrans" cxnId="{8BB6E6A4-8F72-4568-B090-46C37FA6E24E}">
      <dgm:prSet/>
      <dgm:spPr/>
      <dgm:t>
        <a:bodyPr/>
        <a:lstStyle/>
        <a:p>
          <a:endParaRPr lang="en-US"/>
        </a:p>
      </dgm:t>
    </dgm:pt>
    <dgm:pt modelId="{724B1371-C871-4751-8654-15DE0A249317}" type="sibTrans" cxnId="{8BB6E6A4-8F72-4568-B090-46C37FA6E24E}">
      <dgm:prSet/>
      <dgm:spPr/>
      <dgm:t>
        <a:bodyPr/>
        <a:lstStyle/>
        <a:p>
          <a:endParaRPr lang="en-US"/>
        </a:p>
      </dgm:t>
    </dgm:pt>
    <dgm:pt modelId="{12CA469C-CFB5-432D-8A5D-B0FE77D43C63}" type="pres">
      <dgm:prSet presAssocID="{A74830F6-FA28-4376-BC3F-2EB179A3ABBC}" presName="linear" presStyleCnt="0">
        <dgm:presLayoutVars>
          <dgm:animLvl val="lvl"/>
          <dgm:resizeHandles val="exact"/>
        </dgm:presLayoutVars>
      </dgm:prSet>
      <dgm:spPr/>
    </dgm:pt>
    <dgm:pt modelId="{22E84776-248F-4D97-90D0-2B69B42265BF}" type="pres">
      <dgm:prSet presAssocID="{1A610DD7-10F3-4C32-83EF-83467C2142B8}" presName="parentText" presStyleLbl="node1" presStyleIdx="0" presStyleCnt="1">
        <dgm:presLayoutVars>
          <dgm:chMax val="0"/>
          <dgm:bulletEnabled val="1"/>
        </dgm:presLayoutVars>
      </dgm:prSet>
      <dgm:spPr/>
    </dgm:pt>
    <dgm:pt modelId="{F59716A8-1DCD-4D68-9243-14782B4247BE}" type="pres">
      <dgm:prSet presAssocID="{1A610DD7-10F3-4C32-83EF-83467C2142B8}" presName="childText" presStyleLbl="revTx" presStyleIdx="0" presStyleCnt="1">
        <dgm:presLayoutVars>
          <dgm:bulletEnabled val="1"/>
        </dgm:presLayoutVars>
      </dgm:prSet>
      <dgm:spPr/>
    </dgm:pt>
  </dgm:ptLst>
  <dgm:cxnLst>
    <dgm:cxn modelId="{8541A810-2346-49DB-96F8-4C67CA5D9729}" srcId="{1A610DD7-10F3-4C32-83EF-83467C2142B8}" destId="{67F66D88-F6E2-432D-BD92-AD86B0AB93F9}" srcOrd="2" destOrd="0" parTransId="{3CC2823E-A866-41D3-B7A6-0D06CF925890}" sibTransId="{F2850E71-4462-44D4-A03D-56A7F819D9F3}"/>
    <dgm:cxn modelId="{592E1B15-3FDA-4E31-BAF6-A50DFAB38B13}" type="presOf" srcId="{A74830F6-FA28-4376-BC3F-2EB179A3ABBC}" destId="{12CA469C-CFB5-432D-8A5D-B0FE77D43C63}" srcOrd="0" destOrd="0" presId="urn:microsoft.com/office/officeart/2005/8/layout/vList2"/>
    <dgm:cxn modelId="{71BA1138-FD54-4678-8407-EA4CFCB97290}" srcId="{1A610DD7-10F3-4C32-83EF-83467C2142B8}" destId="{3457B661-727B-4DE4-B6CB-1EAAD84928AC}" srcOrd="0" destOrd="0" parTransId="{C726974B-AB68-40AF-B4A8-A7A63D79FF19}" sibTransId="{9AA323BB-65E4-4E83-A30E-8AFC38FAE5A2}"/>
    <dgm:cxn modelId="{D0BF296F-EA0B-4306-B0B7-2BAA3A5F1601}" type="presOf" srcId="{3457B661-727B-4DE4-B6CB-1EAAD84928AC}" destId="{F59716A8-1DCD-4D68-9243-14782B4247BE}" srcOrd="0" destOrd="0" presId="urn:microsoft.com/office/officeart/2005/8/layout/vList2"/>
    <dgm:cxn modelId="{6BEBC78D-E4FC-46DA-86E5-F3C455E60246}" srcId="{A74830F6-FA28-4376-BC3F-2EB179A3ABBC}" destId="{1A610DD7-10F3-4C32-83EF-83467C2142B8}" srcOrd="0" destOrd="0" parTransId="{7FA58E73-523B-4EE2-BC6C-1369B574619E}" sibTransId="{9EB9036E-D396-4041-80B6-2C6644FEF06D}"/>
    <dgm:cxn modelId="{3795F6A2-2D3D-48AB-A4A5-6445875917C9}" type="presOf" srcId="{304B1A14-D88D-40AD-AB98-E6096036CD75}" destId="{F59716A8-1DCD-4D68-9243-14782B4247BE}" srcOrd="0" destOrd="1" presId="urn:microsoft.com/office/officeart/2005/8/layout/vList2"/>
    <dgm:cxn modelId="{8BB6E6A4-8F72-4568-B090-46C37FA6E24E}" srcId="{1A610DD7-10F3-4C32-83EF-83467C2142B8}" destId="{304B1A14-D88D-40AD-AB98-E6096036CD75}" srcOrd="1" destOrd="0" parTransId="{7AEA1161-8311-4287-B640-0186ED17124D}" sibTransId="{724B1371-C871-4751-8654-15DE0A249317}"/>
    <dgm:cxn modelId="{AD238AB6-6BF2-4C19-ADA1-2C11E2DB5302}" type="presOf" srcId="{1A610DD7-10F3-4C32-83EF-83467C2142B8}" destId="{22E84776-248F-4D97-90D0-2B69B42265BF}" srcOrd="0" destOrd="0" presId="urn:microsoft.com/office/officeart/2005/8/layout/vList2"/>
    <dgm:cxn modelId="{294963D3-C54D-41D2-9C38-CE60303C2508}" type="presOf" srcId="{67F66D88-F6E2-432D-BD92-AD86B0AB93F9}" destId="{F59716A8-1DCD-4D68-9243-14782B4247BE}" srcOrd="0" destOrd="2" presId="urn:microsoft.com/office/officeart/2005/8/layout/vList2"/>
    <dgm:cxn modelId="{66B8FF0F-975B-4A23-AC95-4A2A12EBBDE0}" type="presParOf" srcId="{12CA469C-CFB5-432D-8A5D-B0FE77D43C63}" destId="{22E84776-248F-4D97-90D0-2B69B42265BF}" srcOrd="0" destOrd="0" presId="urn:microsoft.com/office/officeart/2005/8/layout/vList2"/>
    <dgm:cxn modelId="{0E29D1C7-4738-41A3-AF38-99C91955FA0E}" type="presParOf" srcId="{12CA469C-CFB5-432D-8A5D-B0FE77D43C63}" destId="{F59716A8-1DCD-4D68-9243-14782B4247BE}"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D68AEE-97EE-4181-987E-D283B5E8AC7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69C522F2-E68F-4F09-B7B4-006A5C44F2E5}">
      <dgm:prSet phldrT="[Text]"/>
      <dgm:spPr/>
      <dgm:t>
        <a:bodyPr/>
        <a:lstStyle/>
        <a:p>
          <a:r>
            <a:rPr lang="en-US" dirty="0"/>
            <a:t>Multiplying tiles</a:t>
          </a:r>
        </a:p>
      </dgm:t>
    </dgm:pt>
    <dgm:pt modelId="{F5D9DB7F-A57A-4E5B-A3E9-1E6091DE640B}" type="parTrans" cxnId="{5B3A4E0A-1B4D-47ED-885E-25C36669363A}">
      <dgm:prSet/>
      <dgm:spPr/>
      <dgm:t>
        <a:bodyPr/>
        <a:lstStyle/>
        <a:p>
          <a:endParaRPr lang="en-US"/>
        </a:p>
      </dgm:t>
    </dgm:pt>
    <dgm:pt modelId="{A1EEE559-8ACF-4578-8097-22EE989C8C55}" type="sibTrans" cxnId="{5B3A4E0A-1B4D-47ED-885E-25C36669363A}">
      <dgm:prSet/>
      <dgm:spPr/>
      <dgm:t>
        <a:bodyPr/>
        <a:lstStyle/>
        <a:p>
          <a:endParaRPr lang="en-US"/>
        </a:p>
      </dgm:t>
    </dgm:pt>
    <dgm:pt modelId="{4E3E15C8-5511-4CCD-913C-45E3961B64B7}">
      <dgm:prSet phldrT="[Text]"/>
      <dgm:spPr/>
      <dgm:t>
        <a:bodyPr/>
        <a:lstStyle/>
        <a:p>
          <a:r>
            <a:rPr lang="en-US" dirty="0"/>
            <a:t>The task list feeds the TCUs</a:t>
          </a:r>
        </a:p>
      </dgm:t>
    </dgm:pt>
    <dgm:pt modelId="{F3BC95CD-7775-4EC6-801A-7EE99E72D59A}" type="parTrans" cxnId="{1C253D25-6EDE-4349-8E95-857C689D9F78}">
      <dgm:prSet/>
      <dgm:spPr/>
      <dgm:t>
        <a:bodyPr/>
        <a:lstStyle/>
        <a:p>
          <a:endParaRPr lang="en-US"/>
        </a:p>
      </dgm:t>
    </dgm:pt>
    <dgm:pt modelId="{08704BC2-226A-4B7F-A924-5F8BAA219419}" type="sibTrans" cxnId="{1C253D25-6EDE-4349-8E95-857C689D9F78}">
      <dgm:prSet/>
      <dgm:spPr/>
      <dgm:t>
        <a:bodyPr/>
        <a:lstStyle/>
        <a:p>
          <a:endParaRPr lang="en-US"/>
        </a:p>
      </dgm:t>
    </dgm:pt>
    <dgm:pt modelId="{2D410796-687E-4B40-8161-B539B65346B8}">
      <dgm:prSet phldrT="[Text]"/>
      <dgm:spPr/>
      <dgm:t>
        <a:bodyPr/>
        <a:lstStyle/>
        <a:p>
          <a:r>
            <a:rPr lang="en-US" dirty="0"/>
            <a:t>We calculate 2 tiles of the output with each TCU</a:t>
          </a:r>
        </a:p>
      </dgm:t>
    </dgm:pt>
    <dgm:pt modelId="{D15E98D2-959F-43D1-913C-43A305EC7EA7}" type="parTrans" cxnId="{08828AE5-41AA-468A-9392-56E0B203AD10}">
      <dgm:prSet/>
      <dgm:spPr/>
      <dgm:t>
        <a:bodyPr/>
        <a:lstStyle/>
        <a:p>
          <a:endParaRPr lang="en-US"/>
        </a:p>
      </dgm:t>
    </dgm:pt>
    <dgm:pt modelId="{BEA885F3-1ADF-4D05-8093-624F90017176}" type="sibTrans" cxnId="{08828AE5-41AA-468A-9392-56E0B203AD10}">
      <dgm:prSet/>
      <dgm:spPr/>
      <dgm:t>
        <a:bodyPr/>
        <a:lstStyle/>
        <a:p>
          <a:endParaRPr lang="en-US"/>
        </a:p>
      </dgm:t>
    </dgm:pt>
    <dgm:pt modelId="{84FA707D-A237-40B5-8489-18BB8A11FD8D}">
      <dgm:prSet phldrT="[Text]"/>
      <dgm:spPr/>
      <dgm:t>
        <a:bodyPr/>
        <a:lstStyle/>
        <a:p>
          <a:r>
            <a:rPr lang="en-US" dirty="0"/>
            <a:t>We iterate until all intermediate products of both the inner products are accumulated</a:t>
          </a:r>
        </a:p>
      </dgm:t>
    </dgm:pt>
    <dgm:pt modelId="{0BFE844A-11A5-49A8-B990-D8A020D50AE3}" type="parTrans" cxnId="{7F924CB1-61B2-49FC-86E0-26377A5751E1}">
      <dgm:prSet/>
      <dgm:spPr/>
      <dgm:t>
        <a:bodyPr/>
        <a:lstStyle/>
        <a:p>
          <a:endParaRPr lang="en-US"/>
        </a:p>
      </dgm:t>
    </dgm:pt>
    <dgm:pt modelId="{40D21BEB-5D5B-451F-AB8C-8D93091A5D15}" type="sibTrans" cxnId="{7F924CB1-61B2-49FC-86E0-26377A5751E1}">
      <dgm:prSet/>
      <dgm:spPr/>
      <dgm:t>
        <a:bodyPr/>
        <a:lstStyle/>
        <a:p>
          <a:endParaRPr lang="en-US"/>
        </a:p>
      </dgm:t>
    </dgm:pt>
    <dgm:pt modelId="{A77B223D-EE0E-4870-B1C1-6A5704FD0B40}" type="pres">
      <dgm:prSet presAssocID="{47D68AEE-97EE-4181-987E-D283B5E8AC73}" presName="linear" presStyleCnt="0">
        <dgm:presLayoutVars>
          <dgm:animLvl val="lvl"/>
          <dgm:resizeHandles val="exact"/>
        </dgm:presLayoutVars>
      </dgm:prSet>
      <dgm:spPr/>
    </dgm:pt>
    <dgm:pt modelId="{FF751967-6F9C-4CE2-A478-B26D7852E13D}" type="pres">
      <dgm:prSet presAssocID="{69C522F2-E68F-4F09-B7B4-006A5C44F2E5}" presName="parentText" presStyleLbl="node1" presStyleIdx="0" presStyleCnt="1">
        <dgm:presLayoutVars>
          <dgm:chMax val="0"/>
          <dgm:bulletEnabled val="1"/>
        </dgm:presLayoutVars>
      </dgm:prSet>
      <dgm:spPr/>
    </dgm:pt>
    <dgm:pt modelId="{A0B29ACC-2C1C-4936-AA99-88986ABC15B8}" type="pres">
      <dgm:prSet presAssocID="{69C522F2-E68F-4F09-B7B4-006A5C44F2E5}" presName="childText" presStyleLbl="revTx" presStyleIdx="0" presStyleCnt="1">
        <dgm:presLayoutVars>
          <dgm:bulletEnabled val="1"/>
        </dgm:presLayoutVars>
      </dgm:prSet>
      <dgm:spPr/>
    </dgm:pt>
  </dgm:ptLst>
  <dgm:cxnLst>
    <dgm:cxn modelId="{5B3A4E0A-1B4D-47ED-885E-25C36669363A}" srcId="{47D68AEE-97EE-4181-987E-D283B5E8AC73}" destId="{69C522F2-E68F-4F09-B7B4-006A5C44F2E5}" srcOrd="0" destOrd="0" parTransId="{F5D9DB7F-A57A-4E5B-A3E9-1E6091DE640B}" sibTransId="{A1EEE559-8ACF-4578-8097-22EE989C8C55}"/>
    <dgm:cxn modelId="{1C253D25-6EDE-4349-8E95-857C689D9F78}" srcId="{69C522F2-E68F-4F09-B7B4-006A5C44F2E5}" destId="{4E3E15C8-5511-4CCD-913C-45E3961B64B7}" srcOrd="0" destOrd="0" parTransId="{F3BC95CD-7775-4EC6-801A-7EE99E72D59A}" sibTransId="{08704BC2-226A-4B7F-A924-5F8BAA219419}"/>
    <dgm:cxn modelId="{11CC3263-FCD3-40E2-AF7B-2C36258C32F7}" type="presOf" srcId="{47D68AEE-97EE-4181-987E-D283B5E8AC73}" destId="{A77B223D-EE0E-4870-B1C1-6A5704FD0B40}" srcOrd="0" destOrd="0" presId="urn:microsoft.com/office/officeart/2005/8/layout/vList2"/>
    <dgm:cxn modelId="{73666E70-0DB1-47AC-95A5-18972C8B6C67}" type="presOf" srcId="{69C522F2-E68F-4F09-B7B4-006A5C44F2E5}" destId="{FF751967-6F9C-4CE2-A478-B26D7852E13D}" srcOrd="0" destOrd="0" presId="urn:microsoft.com/office/officeart/2005/8/layout/vList2"/>
    <dgm:cxn modelId="{AC2B4A7A-2FFD-41A7-8E52-D10125917B75}" type="presOf" srcId="{4E3E15C8-5511-4CCD-913C-45E3961B64B7}" destId="{A0B29ACC-2C1C-4936-AA99-88986ABC15B8}" srcOrd="0" destOrd="0" presId="urn:microsoft.com/office/officeart/2005/8/layout/vList2"/>
    <dgm:cxn modelId="{EF1175A8-6A09-4842-88F4-7F63EF5700BF}" type="presOf" srcId="{84FA707D-A237-40B5-8489-18BB8A11FD8D}" destId="{A0B29ACC-2C1C-4936-AA99-88986ABC15B8}" srcOrd="0" destOrd="2" presId="urn:microsoft.com/office/officeart/2005/8/layout/vList2"/>
    <dgm:cxn modelId="{6969C1AE-9F3C-4CE2-93ED-9D64BE0D79CE}" type="presOf" srcId="{2D410796-687E-4B40-8161-B539B65346B8}" destId="{A0B29ACC-2C1C-4936-AA99-88986ABC15B8}" srcOrd="0" destOrd="1" presId="urn:microsoft.com/office/officeart/2005/8/layout/vList2"/>
    <dgm:cxn modelId="{7F924CB1-61B2-49FC-86E0-26377A5751E1}" srcId="{69C522F2-E68F-4F09-B7B4-006A5C44F2E5}" destId="{84FA707D-A237-40B5-8489-18BB8A11FD8D}" srcOrd="2" destOrd="0" parTransId="{0BFE844A-11A5-49A8-B990-D8A020D50AE3}" sibTransId="{40D21BEB-5D5B-451F-AB8C-8D93091A5D15}"/>
    <dgm:cxn modelId="{08828AE5-41AA-468A-9392-56E0B203AD10}" srcId="{69C522F2-E68F-4F09-B7B4-006A5C44F2E5}" destId="{2D410796-687E-4B40-8161-B539B65346B8}" srcOrd="1" destOrd="0" parTransId="{D15E98D2-959F-43D1-913C-43A305EC7EA7}" sibTransId="{BEA885F3-1ADF-4D05-8093-624F90017176}"/>
    <dgm:cxn modelId="{CD686E02-14C3-4F00-87C1-CD92A97FDC1B}" type="presParOf" srcId="{A77B223D-EE0E-4870-B1C1-6A5704FD0B40}" destId="{FF751967-6F9C-4CE2-A478-B26D7852E13D}" srcOrd="0" destOrd="0" presId="urn:microsoft.com/office/officeart/2005/8/layout/vList2"/>
    <dgm:cxn modelId="{0F5E9833-0365-40BC-98B6-2356690A8DDF}" type="presParOf" srcId="{A77B223D-EE0E-4870-B1C1-6A5704FD0B40}" destId="{A0B29ACC-2C1C-4936-AA99-88986ABC15B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4D38C-9B6A-4BDE-B950-B4B8381F8BAC}">
      <dsp:nvSpPr>
        <dsp:cNvPr id="0" name=""/>
        <dsp:cNvSpPr/>
      </dsp:nvSpPr>
      <dsp:spPr>
        <a:xfrm>
          <a:off x="0" y="19524"/>
          <a:ext cx="3208154" cy="4797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Definitions</a:t>
          </a:r>
        </a:p>
      </dsp:txBody>
      <dsp:txXfrm>
        <a:off x="23417" y="42941"/>
        <a:ext cx="3161320" cy="432866"/>
      </dsp:txXfrm>
    </dsp:sp>
    <dsp:sp modelId="{E0B5938E-BC4A-457D-971F-CC8E7A5D93BC}">
      <dsp:nvSpPr>
        <dsp:cNvPr id="0" name=""/>
        <dsp:cNvSpPr/>
      </dsp:nvSpPr>
      <dsp:spPr>
        <a:xfrm>
          <a:off x="0" y="499224"/>
          <a:ext cx="3208154" cy="169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85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TCUs perform matrix multiplication between “small” matrices</a:t>
          </a:r>
        </a:p>
        <a:p>
          <a:pPr marL="171450" lvl="1" indent="-171450" algn="l" defTabSz="711200">
            <a:lnSpc>
              <a:spcPct val="90000"/>
            </a:lnSpc>
            <a:spcBef>
              <a:spcPct val="0"/>
            </a:spcBef>
            <a:spcAft>
              <a:spcPct val="20000"/>
            </a:spcAft>
            <a:buChar char="•"/>
          </a:pPr>
          <a:r>
            <a:rPr lang="en-US" sz="1600" kern="1200" dirty="0"/>
            <a:t>“Small” is, e.g., 16x16</a:t>
          </a:r>
        </a:p>
        <a:p>
          <a:pPr marL="171450" lvl="1" indent="-171450" algn="l" defTabSz="711200">
            <a:lnSpc>
              <a:spcPct val="90000"/>
            </a:lnSpc>
            <a:spcBef>
              <a:spcPct val="0"/>
            </a:spcBef>
            <a:spcAft>
              <a:spcPct val="20000"/>
            </a:spcAft>
            <a:buChar char="•"/>
          </a:pPr>
          <a:r>
            <a:rPr lang="en-US" sz="1600" kern="1200" dirty="0"/>
            <a:t>Mixed precision: Result/Accumulator can be in FP32</a:t>
          </a:r>
        </a:p>
      </dsp:txBody>
      <dsp:txXfrm>
        <a:off x="0" y="499224"/>
        <a:ext cx="3208154" cy="1697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0CD95-1A3A-4522-A625-FCDBBCECA6B7}">
      <dsp:nvSpPr>
        <dsp:cNvPr id="0" name=""/>
        <dsp:cNvSpPr/>
      </dsp:nvSpPr>
      <dsp:spPr>
        <a:xfrm>
          <a:off x="0" y="20989"/>
          <a:ext cx="4489495" cy="4317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TCU layout</a:t>
          </a:r>
        </a:p>
      </dsp:txBody>
      <dsp:txXfrm>
        <a:off x="21075" y="42064"/>
        <a:ext cx="4447345" cy="389580"/>
      </dsp:txXfrm>
    </dsp:sp>
    <dsp:sp modelId="{5853DA68-F3F5-4785-ACB0-489CF67DA3AE}">
      <dsp:nvSpPr>
        <dsp:cNvPr id="0" name=""/>
        <dsp:cNvSpPr/>
      </dsp:nvSpPr>
      <dsp:spPr>
        <a:xfrm>
          <a:off x="0" y="452719"/>
          <a:ext cx="4489495"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4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We use 8x8 tiles</a:t>
          </a:r>
        </a:p>
        <a:p>
          <a:pPr marL="114300" lvl="1" indent="-114300" algn="l" defTabSz="622300">
            <a:lnSpc>
              <a:spcPct val="90000"/>
            </a:lnSpc>
            <a:spcBef>
              <a:spcPct val="0"/>
            </a:spcBef>
            <a:spcAft>
              <a:spcPct val="20000"/>
            </a:spcAft>
            <a:buChar char="•"/>
          </a:pPr>
          <a:r>
            <a:rPr lang="en-US" sz="1400" kern="1200" dirty="0"/>
            <a:t>Each warp multiplies 2 8x8 tiles</a:t>
          </a:r>
        </a:p>
        <a:p>
          <a:pPr marL="114300" lvl="1" indent="-114300" algn="l" defTabSz="622300">
            <a:lnSpc>
              <a:spcPct val="90000"/>
            </a:lnSpc>
            <a:spcBef>
              <a:spcPct val="0"/>
            </a:spcBef>
            <a:spcAft>
              <a:spcPct val="20000"/>
            </a:spcAft>
            <a:buChar char="•"/>
          </a:pPr>
          <a:r>
            <a:rPr lang="en-US" sz="1400" kern="1200" dirty="0"/>
            <a:t>Tensor cores are efficient even if not fully utilized</a:t>
          </a:r>
          <a:r>
            <a:rPr lang="en-US" sz="1400" kern="1200" baseline="30000" dirty="0"/>
            <a:t>1</a:t>
          </a:r>
          <a:endParaRPr lang="en-US" sz="1400" kern="1200" dirty="0"/>
        </a:p>
      </dsp:txBody>
      <dsp:txXfrm>
        <a:off x="0" y="452719"/>
        <a:ext cx="4489495" cy="726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C4611-38DD-45A9-BF09-E4827DDFB518}">
      <dsp:nvSpPr>
        <dsp:cNvPr id="0" name=""/>
        <dsp:cNvSpPr/>
      </dsp:nvSpPr>
      <dsp:spPr>
        <a:xfrm>
          <a:off x="0" y="119609"/>
          <a:ext cx="3383881" cy="45571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Precise method</a:t>
          </a:r>
        </a:p>
      </dsp:txBody>
      <dsp:txXfrm>
        <a:off x="22246" y="141855"/>
        <a:ext cx="3339389" cy="411223"/>
      </dsp:txXfrm>
    </dsp:sp>
    <dsp:sp modelId="{7FA5A62D-9551-4334-9BC7-B94D66FC241E}">
      <dsp:nvSpPr>
        <dsp:cNvPr id="0" name=""/>
        <dsp:cNvSpPr/>
      </dsp:nvSpPr>
      <dsp:spPr>
        <a:xfrm>
          <a:off x="0" y="575324"/>
          <a:ext cx="3383881"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43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We estimate the count of elements in the output with a partial multiplication</a:t>
          </a:r>
        </a:p>
        <a:p>
          <a:pPr marL="114300" lvl="1" indent="-114300" algn="l" defTabSz="666750">
            <a:lnSpc>
              <a:spcPct val="90000"/>
            </a:lnSpc>
            <a:spcBef>
              <a:spcPct val="0"/>
            </a:spcBef>
            <a:spcAft>
              <a:spcPct val="20000"/>
            </a:spcAft>
            <a:buChar char="•"/>
          </a:pPr>
          <a:r>
            <a:rPr lang="en-US" sz="1500" kern="1200" dirty="0"/>
            <a:t>We do not load any actual values, instead we use only the bitmaps</a:t>
          </a:r>
        </a:p>
        <a:p>
          <a:pPr marL="114300" lvl="1" indent="-114300" algn="l" defTabSz="666750">
            <a:lnSpc>
              <a:spcPct val="90000"/>
            </a:lnSpc>
            <a:spcBef>
              <a:spcPct val="0"/>
            </a:spcBef>
            <a:spcAft>
              <a:spcPct val="20000"/>
            </a:spcAft>
            <a:buChar char="•"/>
          </a:pPr>
          <a:r>
            <a:rPr lang="en-US" sz="1500" kern="1200" dirty="0"/>
            <a:t>Similar code base, TCUs, etc.</a:t>
          </a:r>
        </a:p>
      </dsp:txBody>
      <dsp:txXfrm>
        <a:off x="0" y="575324"/>
        <a:ext cx="3383881" cy="1415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F595D-25ED-46C6-B8A2-9414993599B0}">
      <dsp:nvSpPr>
        <dsp:cNvPr id="0" name=""/>
        <dsp:cNvSpPr/>
      </dsp:nvSpPr>
      <dsp:spPr>
        <a:xfrm>
          <a:off x="0" y="78434"/>
          <a:ext cx="3752855" cy="50368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Memory pre-allocation</a:t>
          </a:r>
        </a:p>
      </dsp:txBody>
      <dsp:txXfrm>
        <a:off x="24588" y="103022"/>
        <a:ext cx="3703679" cy="454509"/>
      </dsp:txXfrm>
    </dsp:sp>
    <dsp:sp modelId="{0A59B046-31D6-4A84-8D64-7FE00962F999}">
      <dsp:nvSpPr>
        <dsp:cNvPr id="0" name=""/>
        <dsp:cNvSpPr/>
      </dsp:nvSpPr>
      <dsp:spPr>
        <a:xfrm>
          <a:off x="0" y="582119"/>
          <a:ext cx="3752855"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153"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t>Before executing the matrix multiplication we need to allocate memory</a:t>
          </a:r>
        </a:p>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t>We know how much memory to allocate only after the multiplication</a:t>
          </a:r>
        </a:p>
        <a:p>
          <a:pPr marL="171450" lvl="1" indent="-171450" algn="l" defTabSz="711200">
            <a:lnSpc>
              <a:spcPct val="90000"/>
            </a:lnSpc>
            <a:spcBef>
              <a:spcPct val="0"/>
            </a:spcBef>
            <a:spcAft>
              <a:spcPct val="20000"/>
            </a:spcAft>
            <a:buFont typeface="Arial" panose="020B0604020202020204" pitchFamily="34" charset="0"/>
            <a:buChar char="•"/>
          </a:pPr>
          <a:r>
            <a:rPr lang="en-US" sz="1600" kern="1200" dirty="0"/>
            <a:t>Various solutions: Upper bound, probabilistic, precise, progressive</a:t>
          </a:r>
        </a:p>
      </dsp:txBody>
      <dsp:txXfrm>
        <a:off x="0" y="582119"/>
        <a:ext cx="3752855" cy="1738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84776-248F-4D97-90D0-2B69B42265BF}">
      <dsp:nvSpPr>
        <dsp:cNvPr id="0" name=""/>
        <dsp:cNvSpPr/>
      </dsp:nvSpPr>
      <dsp:spPr>
        <a:xfrm>
          <a:off x="0" y="59823"/>
          <a:ext cx="3198933" cy="4317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Finding matrix multiplications</a:t>
          </a:r>
        </a:p>
      </dsp:txBody>
      <dsp:txXfrm>
        <a:off x="21075" y="80898"/>
        <a:ext cx="3156783" cy="389580"/>
      </dsp:txXfrm>
    </dsp:sp>
    <dsp:sp modelId="{F59716A8-1DCD-4D68-9243-14782B4247BE}">
      <dsp:nvSpPr>
        <dsp:cNvPr id="0" name=""/>
        <dsp:cNvSpPr/>
      </dsp:nvSpPr>
      <dsp:spPr>
        <a:xfrm>
          <a:off x="0" y="491553"/>
          <a:ext cx="3198933"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66" tIns="22860" rIns="128016" bIns="22860" numCol="1" spcCol="1270" anchor="t" anchorCtr="0">
          <a:noAutofit/>
        </a:bodyPr>
        <a:lstStyle/>
        <a:p>
          <a:pPr marL="114300" lvl="1" indent="-114300" algn="l" defTabSz="622300">
            <a:lnSpc>
              <a:spcPct val="90000"/>
            </a:lnSpc>
            <a:spcBef>
              <a:spcPct val="0"/>
            </a:spcBef>
            <a:spcAft>
              <a:spcPct val="20000"/>
            </a:spcAft>
            <a:buFont typeface="+mj-lt"/>
            <a:buAutoNum type="arabicPeriod"/>
          </a:pPr>
          <a:r>
            <a:rPr lang="en-US" sz="1400" kern="1200" dirty="0"/>
            <a:t>We find which tiles of A need to be multiplied with which tiles of B for each tile of C</a:t>
          </a:r>
        </a:p>
        <a:p>
          <a:pPr marL="114300" lvl="1" indent="-114300" algn="l" defTabSz="622300">
            <a:lnSpc>
              <a:spcPct val="90000"/>
            </a:lnSpc>
            <a:spcBef>
              <a:spcPct val="0"/>
            </a:spcBef>
            <a:spcAft>
              <a:spcPct val="20000"/>
            </a:spcAft>
            <a:buFont typeface="+mj-lt"/>
            <a:buAutoNum type="arabicPeriod"/>
          </a:pPr>
          <a:r>
            <a:rPr lang="en-US" sz="1400" kern="1200" dirty="0"/>
            <a:t>We group intermediate products using segmented sort algorithms</a:t>
          </a:r>
        </a:p>
        <a:p>
          <a:pPr marL="114300" lvl="1" indent="-114300" algn="l" defTabSz="622300">
            <a:lnSpc>
              <a:spcPct val="90000"/>
            </a:lnSpc>
            <a:spcBef>
              <a:spcPct val="0"/>
            </a:spcBef>
            <a:spcAft>
              <a:spcPct val="20000"/>
            </a:spcAft>
            <a:buFont typeface="+mj-lt"/>
            <a:buAutoNum type="arabicPeriod"/>
          </a:pPr>
          <a:r>
            <a:rPr lang="en-US" sz="1400" kern="1200" dirty="0"/>
            <a:t>We create a task list of tiles to multiply</a:t>
          </a:r>
        </a:p>
      </dsp:txBody>
      <dsp:txXfrm>
        <a:off x="0" y="491553"/>
        <a:ext cx="3198933" cy="1490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1967-6F9C-4CE2-A478-B26D7852E13D}">
      <dsp:nvSpPr>
        <dsp:cNvPr id="0" name=""/>
        <dsp:cNvSpPr/>
      </dsp:nvSpPr>
      <dsp:spPr>
        <a:xfrm>
          <a:off x="0" y="40547"/>
          <a:ext cx="3424237" cy="4317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Multiplying tiles</a:t>
          </a:r>
        </a:p>
      </dsp:txBody>
      <dsp:txXfrm>
        <a:off x="21075" y="61622"/>
        <a:ext cx="3382087" cy="389580"/>
      </dsp:txXfrm>
    </dsp:sp>
    <dsp:sp modelId="{A0B29ACC-2C1C-4936-AA99-88986ABC15B8}">
      <dsp:nvSpPr>
        <dsp:cNvPr id="0" name=""/>
        <dsp:cNvSpPr/>
      </dsp:nvSpPr>
      <dsp:spPr>
        <a:xfrm>
          <a:off x="0" y="472277"/>
          <a:ext cx="3424237"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The task list feeds the TCUs</a:t>
          </a:r>
        </a:p>
        <a:p>
          <a:pPr marL="114300" lvl="1" indent="-114300" algn="l" defTabSz="622300">
            <a:lnSpc>
              <a:spcPct val="90000"/>
            </a:lnSpc>
            <a:spcBef>
              <a:spcPct val="0"/>
            </a:spcBef>
            <a:spcAft>
              <a:spcPct val="20000"/>
            </a:spcAft>
            <a:buChar char="•"/>
          </a:pPr>
          <a:r>
            <a:rPr lang="en-US" sz="1400" kern="1200" dirty="0"/>
            <a:t>We calculate 2 tiles of the output with each TCU</a:t>
          </a:r>
        </a:p>
        <a:p>
          <a:pPr marL="114300" lvl="1" indent="-114300" algn="l" defTabSz="622300">
            <a:lnSpc>
              <a:spcPct val="90000"/>
            </a:lnSpc>
            <a:spcBef>
              <a:spcPct val="0"/>
            </a:spcBef>
            <a:spcAft>
              <a:spcPct val="20000"/>
            </a:spcAft>
            <a:buChar char="•"/>
          </a:pPr>
          <a:r>
            <a:rPr lang="en-US" sz="1400" kern="1200" dirty="0"/>
            <a:t>We iterate until all intermediate products of both the inner products are accumulated</a:t>
          </a:r>
        </a:p>
      </dsp:txBody>
      <dsp:txXfrm>
        <a:off x="0" y="472277"/>
        <a:ext cx="3424237" cy="13041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0.16894</cdr:x>
      <cdr:y>0.64168</cdr:y>
    </cdr:from>
    <cdr:to>
      <cdr:x>0.97403</cdr:x>
      <cdr:y>0.64168</cdr:y>
    </cdr:to>
    <cdr:cxnSp macro="">
      <cdr:nvCxnSpPr>
        <cdr:cNvPr id="3" name="Straight Connector 2">
          <a:extLst xmlns:a="http://schemas.openxmlformats.org/drawingml/2006/main">
            <a:ext uri="{FF2B5EF4-FFF2-40B4-BE49-F238E27FC236}">
              <a16:creationId xmlns:a16="http://schemas.microsoft.com/office/drawing/2014/main" id="{FF91F9E9-EA65-4CA7-9608-E507E15A6BB4}"/>
            </a:ext>
          </a:extLst>
        </cdr:cNvPr>
        <cdr:cNvCxnSpPr/>
      </cdr:nvCxnSpPr>
      <cdr:spPr>
        <a:xfrm xmlns:a="http://schemas.openxmlformats.org/drawingml/2006/main">
          <a:off x="1112544" y="2504976"/>
          <a:ext cx="5301870" cy="0"/>
        </a:xfrm>
        <a:prstGeom xmlns:a="http://schemas.openxmlformats.org/drawingml/2006/main" prst="line">
          <a:avLst/>
        </a:prstGeom>
        <a:ln xmlns:a="http://schemas.openxmlformats.org/drawingml/2006/main" w="22225"/>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5/3/2023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5/3/2023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5" name="Rectangle 7">
            <a:extLst>
              <a:ext uri="{FF2B5EF4-FFF2-40B4-BE49-F238E27FC236}">
                <a16:creationId xmlns:a16="http://schemas.microsoft.com/office/drawing/2014/main" id="{4970873D-26C9-4F4E-BB94-4E1EC127E8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4E82DFE-E98A-254F-BFEC-3824591F8463}" type="slidenum">
              <a:rPr lang="en-US" altLang="en-US" smtClean="0">
                <a:solidFill>
                  <a:srgbClr val="000000"/>
                </a:solidFill>
                <a:latin typeface="Arial" panose="020B0604020202020204" pitchFamily="34" charset="0"/>
              </a:rPr>
              <a:pPr>
                <a:spcBef>
                  <a:spcPct val="0"/>
                </a:spcBef>
              </a:pPr>
              <a:t>1</a:t>
            </a:fld>
            <a:endParaRPr lang="en-US" altLang="en-US">
              <a:solidFill>
                <a:srgbClr val="000000"/>
              </a:solidFill>
              <a:latin typeface="Arial" panose="020B0604020202020204" pitchFamily="34" charset="0"/>
            </a:endParaRPr>
          </a:p>
        </p:txBody>
      </p:sp>
      <p:sp>
        <p:nvSpPr>
          <p:cNvPr id="646146" name="Rectangle 2">
            <a:extLst>
              <a:ext uri="{FF2B5EF4-FFF2-40B4-BE49-F238E27FC236}">
                <a16:creationId xmlns:a16="http://schemas.microsoft.com/office/drawing/2014/main" id="{C2A0FF1F-825F-734E-90D6-E0ED72CA90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Rectangle 3">
            <a:extLst>
              <a:ext uri="{FF2B5EF4-FFF2-40B4-BE49-F238E27FC236}">
                <a16:creationId xmlns:a16="http://schemas.microsoft.com/office/drawing/2014/main" id="{9CF49887-C12A-984F-8FC8-8B47E5DE79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20855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access shared memory, a processing engine in the GPU would perform a read operation to retrieve an element from a shared memory bank and write it to its own register in the local register file (LRF). The processing engine would request access to the shared memory bank that contains the desired element through a crossbar interconnect that connects the processing engine to the shared memory bank.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10</a:t>
            </a:fld>
            <a:endParaRPr lang="en-US"/>
          </a:p>
        </p:txBody>
      </p:sp>
    </p:spTree>
    <p:extLst>
      <p:ext uri="{BB962C8B-B14F-4D97-AF65-F5344CB8AC3E}">
        <p14:creationId xmlns:p14="http://schemas.microsoft.com/office/powerpoint/2010/main" val="31929069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b="0" i="0" dirty="0">
                <a:solidFill>
                  <a:srgbClr val="D1D5DB"/>
                </a:solidFill>
                <a:effectLst/>
                <a:latin typeface="Söhne"/>
              </a:rPr>
              <a:t>In order to obtain the bitmap of the output matrix c, the researchers make use of the ballot function, where each thread checks whether the corresponding element is zero or not, and based on that, the bitmap is created.</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105</a:t>
            </a:fld>
            <a:endParaRPr lang="en-US"/>
          </a:p>
        </p:txBody>
      </p:sp>
    </p:spTree>
    <p:extLst>
      <p:ext uri="{BB962C8B-B14F-4D97-AF65-F5344CB8AC3E}">
        <p14:creationId xmlns:p14="http://schemas.microsoft.com/office/powerpoint/2010/main" val="19459174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197546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3D91C876-DFD5-4BEF-884A-860E3E838EBB}" type="slidenum">
              <a:rPr lang="zh-CN" altLang="en-US"/>
              <a:pPr/>
              <a:t>107</a:t>
            </a:fld>
            <a:endParaRPr lang="en-US" altLang="zh-CN"/>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Dynamic data extraction is a challenge that arises when the data to be processed in each phase of computation is extracted from a complex and irregular data structure, such as in the case of graph algorithms. Breadth-first search (BFS) is a popular example of such an algorithm, widely used in design automation and other fields. </a:t>
            </a:r>
            <a:endParaRPr lang="zh-CN" altLang="en-US" dirty="0"/>
          </a:p>
        </p:txBody>
      </p:sp>
    </p:spTree>
    <p:extLst>
      <p:ext uri="{BB962C8B-B14F-4D97-AF65-F5344CB8AC3E}">
        <p14:creationId xmlns:p14="http://schemas.microsoft.com/office/powerpoint/2010/main" val="12052278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irregularity of the data structure makes dynamic data extraction particularly challenging. The main challenge of dynamic data extraction is to organize the input data for locality coalescing and contention avoidance as it is extracted during execution. Additionally, the amount of work and level of parallelism can grow and shrink during execution, so the kernel must be created with different strategies to adapt to the amount of data and work required in each iteration. This is well-suited for dynamic parallelism and is available in CUDA since the Kepler architecture. Graph algorithms, such as breadth-first search (BFS), are popular examples that perform dynamic data structure and are used in many fields, including design automation.</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108</a:t>
            </a:fld>
            <a:endParaRPr lang="en-US"/>
          </a:p>
        </p:txBody>
      </p:sp>
    </p:spTree>
    <p:extLst>
      <p:ext uri="{BB962C8B-B14F-4D97-AF65-F5344CB8AC3E}">
        <p14:creationId xmlns:p14="http://schemas.microsoft.com/office/powerpoint/2010/main" val="31757747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Graphs and sparse matrices are closely related, and the adjacency matrix is a logical representation of a graph in memory. The adjacency matrix has non-zero elements only in positions that represent edges, and in the case of unidirectional edges, the matrix is not symmetrical. Sparse matrices are widely used in many fields, and they have many zero elements, leading to a challenge in their computation.</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109</a:t>
            </a:fld>
            <a:endParaRPr lang="en-US"/>
          </a:p>
        </p:txBody>
      </p:sp>
    </p:spTree>
    <p:extLst>
      <p:ext uri="{BB962C8B-B14F-4D97-AF65-F5344CB8AC3E}">
        <p14:creationId xmlns:p14="http://schemas.microsoft.com/office/powerpoint/2010/main" val="14825079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i="0" dirty="0">
                <a:solidFill>
                  <a:srgbClr val="D1D5DB"/>
                </a:solidFill>
                <a:effectLst/>
                <a:latin typeface="Söhne"/>
              </a:rPr>
              <a:t>To store the compressed representation of a graph, we need two arrays: the source array, which represents individual vertices, and the column indices array, which represents where the edges finish. Additionally, we need the data array that holds the non-zero elements or weights. BFS is an algorithm used for graph traversal that explores all the vertices at the same level before moving to the next level.</a:t>
            </a:r>
            <a:endParaRPr lang="en-US" altLang="en-US" dirty="0">
              <a:latin typeface="Times New Roman" panose="02020603050405020304" pitchFamily="18" charset="0"/>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a:ea typeface="MS PGothic" panose="020B0600070205080204" pitchFamily="34" charset="-128"/>
              </a:defRPr>
            </a:lvl1pPr>
            <a:lvl2pPr marL="742950" indent="-285750">
              <a:defRPr sz="2400">
                <a:solidFill>
                  <a:schemeClr val="tx1"/>
                </a:solidFill>
                <a:latin typeface="Palatino"/>
                <a:ea typeface="MS PGothic" panose="020B0600070205080204" pitchFamily="34" charset="-128"/>
              </a:defRPr>
            </a:lvl2pPr>
            <a:lvl3pPr marL="1143000" indent="-228600">
              <a:defRPr sz="2400">
                <a:solidFill>
                  <a:schemeClr val="tx1"/>
                </a:solidFill>
                <a:latin typeface="Palatino"/>
                <a:ea typeface="MS PGothic" panose="020B0600070205080204" pitchFamily="34" charset="-128"/>
              </a:defRPr>
            </a:lvl3pPr>
            <a:lvl4pPr marL="1600200" indent="-228600">
              <a:defRPr sz="2400">
                <a:solidFill>
                  <a:schemeClr val="tx1"/>
                </a:solidFill>
                <a:latin typeface="Palatino"/>
                <a:ea typeface="MS PGothic" panose="020B0600070205080204" pitchFamily="34" charset="-128"/>
              </a:defRPr>
            </a:lvl4pPr>
            <a:lvl5pPr marL="2057400" indent="-228600">
              <a:defRPr sz="2400">
                <a:solidFill>
                  <a:schemeClr val="tx1"/>
                </a:solidFill>
                <a:latin typeface="Palatino"/>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Palatino"/>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Palatino"/>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Palatino"/>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Palatino"/>
                <a:ea typeface="MS PGothic" panose="020B0600070205080204" pitchFamily="34" charset="-128"/>
              </a:defRPr>
            </a:lvl9pPr>
          </a:lstStyle>
          <a:p>
            <a:fld id="{F0EF1EA2-3A24-442D-A77E-DE87947F6CC1}" type="slidenum">
              <a:rPr lang="en-US" altLang="en-US" sz="1200" smtClean="0">
                <a:latin typeface="Times New Roman" panose="02020603050405020304" pitchFamily="18" charset="0"/>
              </a:rPr>
              <a:pPr/>
              <a:t>110</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2572812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In breadth-first search (BFS), the minimum number of hops needed to go from a source node to a destination node or all destinations is determined. If node 0 is selected as the source node, each vertex except vertex 0 is marked with the distance from the source vertex. BFS is performed in multiple iterations to achieve the desirable outcome.</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111</a:t>
            </a:fld>
            <a:endParaRPr lang="en-US"/>
          </a:p>
        </p:txBody>
      </p:sp>
    </p:spTree>
    <p:extLst>
      <p:ext uri="{BB962C8B-B14F-4D97-AF65-F5344CB8AC3E}">
        <p14:creationId xmlns:p14="http://schemas.microsoft.com/office/powerpoint/2010/main" val="20893995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We will perform this search in multiple iterations, starting with the source node, and identify the destination vertices that can be reached with one, two, three, etc. hops. Initially, the distance to each of the destination vertices is set to minus one or infinity.</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112</a:t>
            </a:fld>
            <a:endParaRPr lang="en-US"/>
          </a:p>
        </p:txBody>
      </p:sp>
    </p:spTree>
    <p:extLst>
      <p:ext uri="{BB962C8B-B14F-4D97-AF65-F5344CB8AC3E}">
        <p14:creationId xmlns:p14="http://schemas.microsoft.com/office/powerpoint/2010/main" val="12114744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breadth-first search algorithm, we perform the search in multiple iterations to determine the minimum number of hops required to go from a source node to a destination node or all destinations. Initially, we assign a distance of minus one or infinity to all destination vertices. In each iteration, we identify the reachable nodes from the previous frontier, starting from the source node, and update their distances.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113</a:t>
            </a:fld>
            <a:endParaRPr lang="en-US"/>
          </a:p>
        </p:txBody>
      </p:sp>
    </p:spTree>
    <p:extLst>
      <p:ext uri="{BB962C8B-B14F-4D97-AF65-F5344CB8AC3E}">
        <p14:creationId xmlns:p14="http://schemas.microsoft.com/office/powerpoint/2010/main" val="19680158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frontier includes the closest neighbors or the neighbors of the source node.</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114</a:t>
            </a:fld>
            <a:endParaRPr lang="en-US"/>
          </a:p>
        </p:txBody>
      </p:sp>
    </p:spTree>
    <p:extLst>
      <p:ext uri="{BB962C8B-B14F-4D97-AF65-F5344CB8AC3E}">
        <p14:creationId xmlns:p14="http://schemas.microsoft.com/office/powerpoint/2010/main" val="421787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element is then moved to the register file using the interconnect, allowing the processing engine to access the value from shared memory. Similarly, to write a value to a shared memory bank, a processing engine would first have a value in its LRF and then use the interconnect to write it to the corresponding shared memory bank.</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1964031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subsequent frontiers, we visit the neighbors of the nodes in the previous frontier until we reach the desired outcome.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115</a:t>
            </a:fld>
            <a:endParaRPr lang="en-US"/>
          </a:p>
        </p:txBody>
      </p:sp>
    </p:spTree>
    <p:extLst>
      <p:ext uri="{BB962C8B-B14F-4D97-AF65-F5344CB8AC3E}">
        <p14:creationId xmlns:p14="http://schemas.microsoft.com/office/powerpoint/2010/main" val="39332731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solution is different for different source nodes, and the desired outcome is to mark each vertex with its distance from the source node.</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118</a:t>
            </a:fld>
            <a:endParaRPr lang="en-US"/>
          </a:p>
        </p:txBody>
      </p:sp>
    </p:spTree>
    <p:extLst>
      <p:ext uri="{BB962C8B-B14F-4D97-AF65-F5344CB8AC3E}">
        <p14:creationId xmlns:p14="http://schemas.microsoft.com/office/powerpoint/2010/main" val="8798538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2B7B27D5-976B-4F0E-8D96-E9A1E05C53D0}" type="slidenum">
              <a:rPr lang="zh-CN" altLang="en-US"/>
              <a:pPr/>
              <a:t>120</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There are various ways to implement </a:t>
            </a:r>
            <a:r>
              <a:rPr lang="en-US" altLang="zh-CN" dirty="0" err="1"/>
              <a:t>bfs</a:t>
            </a:r>
            <a:r>
              <a:rPr lang="en-US" altLang="zh-CN" dirty="0"/>
              <a:t> on parallel architectures and GPUs, but it's crucial to be mindful of the algorithm's complexity. n-squared algorithms can become significantly slower than o-n or o-n log-n algorithms as the problem size increases. The black line in the plot represents an n-squared complexity function, while the dashed line represents an n log-n problem. Initially, the running time of the n-squared algorithm is smaller than the n log-n algorithm. However, as the problem size increases, the opposite occurs. </a:t>
            </a:r>
            <a:endParaRPr lang="zh-CN" altLang="en-US" dirty="0"/>
          </a:p>
        </p:txBody>
      </p:sp>
    </p:spTree>
    <p:extLst>
      <p:ext uri="{BB962C8B-B14F-4D97-AF65-F5344CB8AC3E}">
        <p14:creationId xmlns:p14="http://schemas.microsoft.com/office/powerpoint/2010/main" val="8898311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42BDC47E-B122-4F4F-BE88-3BC27250C6CD}" type="slidenum">
              <a:rPr lang="zh-CN" altLang="en-US"/>
              <a:pPr/>
              <a:t>121</a:t>
            </a:fld>
            <a:endParaRPr lang="en-US" altLang="zh-CN"/>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i="0" dirty="0">
                <a:solidFill>
                  <a:srgbClr val="D1D5DB"/>
                </a:solidFill>
                <a:effectLst/>
                <a:latin typeface="Söhne"/>
              </a:rPr>
              <a:t>There are different ways of implementing BFS on parallel architectures and GPUs. The first one is called node-oriented parallelization, where each thread is assigned to a node, and in each iteration, the thread examines if the neighbor nodes of the assigned node are in the frontier of the next phase. However, this approach has a complexity of O(</a:t>
            </a:r>
            <a:r>
              <a:rPr lang="en-US" altLang="zh-CN" b="0" i="0" dirty="0" err="1">
                <a:solidFill>
                  <a:srgbClr val="D1D5DB"/>
                </a:solidFill>
                <a:effectLst/>
                <a:latin typeface="Söhne"/>
              </a:rPr>
              <a:t>vl+e</a:t>
            </a:r>
            <a:r>
              <a:rPr lang="en-US" altLang="zh-CN" b="0" i="0" dirty="0">
                <a:solidFill>
                  <a:srgbClr val="D1D5DB"/>
                </a:solidFill>
                <a:effectLst/>
                <a:latin typeface="Söhne"/>
              </a:rPr>
              <a:t>), where v is the number of vertices, l is the maximum level, and e is the number of edges. Therefore, the performance of this approach may be slower than the sequential version, especially for sparsely connected graphs.</a:t>
            </a:r>
            <a:endParaRPr lang="zh-CN" altLang="en-US" dirty="0"/>
          </a:p>
        </p:txBody>
      </p:sp>
    </p:spTree>
    <p:extLst>
      <p:ext uri="{BB962C8B-B14F-4D97-AF65-F5344CB8AC3E}">
        <p14:creationId xmlns:p14="http://schemas.microsoft.com/office/powerpoint/2010/main" val="29878685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82588C35-9D2C-40C6-9CA2-440D906211AD}" type="slidenum">
              <a:rPr lang="zh-CN" altLang="en-US"/>
              <a:pPr/>
              <a:t>122</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0" i="0" dirty="0">
                <a:solidFill>
                  <a:srgbClr val="D1D5DB"/>
                </a:solidFill>
                <a:effectLst/>
                <a:latin typeface="Söhne"/>
              </a:rPr>
              <a:t>Another possible implementation of BFS is matrix-based parallelization. In this approach, the next frontier is obtained by doing a matrix-vector multiplication where the connectivity matrix is a sparse matrix. The matrix is transposed to do the column times vector multiplication to obtain the output vector that represents the output frontier. The problem with this approach is that the complexity is also n-squared because it's v plus e times l, which is also not efficient for very large graphs. Despite this, matrix-based parallelization is being used in some contexts.</a:t>
            </a:r>
            <a:endParaRPr lang="zh-CN" altLang="en-US" dirty="0"/>
          </a:p>
        </p:txBody>
      </p:sp>
    </p:spTree>
    <p:extLst>
      <p:ext uri="{BB962C8B-B14F-4D97-AF65-F5344CB8AC3E}">
        <p14:creationId xmlns:p14="http://schemas.microsoft.com/office/powerpoint/2010/main" val="6777566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ltLang="zh-CN" b="0" i="0" dirty="0">
                <a:solidFill>
                  <a:srgbClr val="D1D5DB"/>
                </a:solidFill>
                <a:effectLst/>
                <a:latin typeface="Söhne"/>
              </a:rPr>
              <a:t>In the linear algebraic formulation, the vertex programming model is used to perform several steps, such as process edge reduction, apply boundary conditions, and apply the operator. An example of this formulation uses the logical representation of a graph's adjacency matrix, which may contain elements that differ from one depending on the corresponding edge's actual weight. This method's advantage is that it has lower complexity than the previous two methods, making it more efficient for large graphs.</a:t>
            </a:r>
            <a:endParaRPr lang="en-US" baseline="0" dirty="0"/>
          </a:p>
        </p:txBody>
      </p:sp>
      <p:sp>
        <p:nvSpPr>
          <p:cNvPr id="4" name="Marcador de número de diapositiva 3"/>
          <p:cNvSpPr>
            <a:spLocks noGrp="1"/>
          </p:cNvSpPr>
          <p:nvPr>
            <p:ph type="sldNum" sz="quarter" idx="10"/>
          </p:nvPr>
        </p:nvSpPr>
        <p:spPr/>
        <p:txBody>
          <a:bodyPr/>
          <a:lstStyle/>
          <a:p>
            <a:fld id="{33A2F704-0392-374E-9548-FE28CBDE16B0}" type="slidenum">
              <a:rPr lang="en-US" smtClean="0"/>
              <a:t>123</a:t>
            </a:fld>
            <a:endParaRPr lang="en-US" dirty="0"/>
          </a:p>
        </p:txBody>
      </p:sp>
    </p:spTree>
    <p:extLst>
      <p:ext uri="{BB962C8B-B14F-4D97-AF65-F5344CB8AC3E}">
        <p14:creationId xmlns:p14="http://schemas.microsoft.com/office/powerpoint/2010/main" val="15480079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aseline="0" dirty="0"/>
              <a:t>We discuss the single source shortest path algorithm which is related to breadth-first search. This algorithm involves three steps - process message, send message, and apply, and it also includes another step called reduce. We use the adjacency matrix and perform the </a:t>
            </a:r>
            <a:r>
              <a:rPr lang="en-US" baseline="0" dirty="0" err="1"/>
              <a:t>spmv</a:t>
            </a:r>
            <a:r>
              <a:rPr lang="en-US" baseline="0" dirty="0"/>
              <a:t> operation using addition and minimum to obtain the output frontier. We then update the labels using the previous frontier and compare them to the new frontier to calculate the minimum distances from the source node to all other nodes in the graph.</a:t>
            </a:r>
          </a:p>
        </p:txBody>
      </p:sp>
      <p:sp>
        <p:nvSpPr>
          <p:cNvPr id="4" name="Marcador de número de diapositiva 3"/>
          <p:cNvSpPr>
            <a:spLocks noGrp="1"/>
          </p:cNvSpPr>
          <p:nvPr>
            <p:ph type="sldNum" sz="quarter" idx="10"/>
          </p:nvPr>
        </p:nvSpPr>
        <p:spPr/>
        <p:txBody>
          <a:bodyPr/>
          <a:lstStyle/>
          <a:p>
            <a:fld id="{33A2F704-0392-374E-9548-FE28CBDE16B0}" type="slidenum">
              <a:rPr lang="en-US" smtClean="0"/>
              <a:t>124</a:t>
            </a:fld>
            <a:endParaRPr lang="en-US" dirty="0"/>
          </a:p>
        </p:txBody>
      </p:sp>
    </p:spTree>
    <p:extLst>
      <p:ext uri="{BB962C8B-B14F-4D97-AF65-F5344CB8AC3E}">
        <p14:creationId xmlns:p14="http://schemas.microsoft.com/office/powerpoint/2010/main" val="32457818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The efficient </a:t>
            </a:r>
            <a:r>
              <a:rPr lang="en-US" altLang="zh-CN" dirty="0">
                <a:solidFill>
                  <a:srgbClr val="00B050"/>
                </a:solidFill>
              </a:rPr>
              <a:t>queue-based</a:t>
            </a:r>
            <a:r>
              <a:rPr lang="en-US" altLang="zh-CN" b="0" i="0" dirty="0">
                <a:solidFill>
                  <a:srgbClr val="D1D5DB"/>
                </a:solidFill>
                <a:effectLst/>
                <a:latin typeface="Söhne"/>
              </a:rPr>
              <a:t> parallel algorithms we are going to discuss are based on two basic ideas. The first one is a hierarchical scalable q implementation, which allows us to efficiently handle most graph types. Additionally, these algorithms allow us to use specialized formulations as an optimization when appropriate.</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125</a:t>
            </a:fld>
            <a:endParaRPr lang="en-US"/>
          </a:p>
        </p:txBody>
      </p:sp>
    </p:spTree>
    <p:extLst>
      <p:ext uri="{BB962C8B-B14F-4D97-AF65-F5344CB8AC3E}">
        <p14:creationId xmlns:p14="http://schemas.microsoft.com/office/powerpoint/2010/main" val="59997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80559745-BA55-4B32-A9B0-B94DD8D5AA45}" type="slidenum">
              <a:rPr lang="zh-CN" altLang="en-US"/>
              <a:pPr/>
              <a:t>126</a:t>
            </a:fld>
            <a:endParaRPr lang="en-US" altLang="zh-CN"/>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 hierarchical scalable queue implementation and hierarchical kernel arrangement are two basic ideas of efficient </a:t>
            </a:r>
            <a:r>
              <a:rPr lang="en-US" altLang="zh-CN" dirty="0" err="1"/>
              <a:t>cubase</a:t>
            </a:r>
            <a:r>
              <a:rPr lang="en-US" altLang="zh-CN" dirty="0"/>
              <a:t> parallel algorithms that can handle most graph types. The initial attempt involves managing the key structure with a complexity of v plus e, but it has a significant drawback because two threads assigned to enqueue two elements at the same time may overwrite each other, requiring the use of atomic operations that have a problem with serialization, especially if there are many nodes in the input frontier, and many threads are working in parallel. This overhead should be avoided or at least alleviated.</a:t>
            </a:r>
            <a:endParaRPr lang="zh-CN" altLang="en-US" dirty="0"/>
          </a:p>
        </p:txBody>
      </p:sp>
    </p:spTree>
    <p:extLst>
      <p:ext uri="{BB962C8B-B14F-4D97-AF65-F5344CB8AC3E}">
        <p14:creationId xmlns:p14="http://schemas.microsoft.com/office/powerpoint/2010/main" val="12474590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2C43F6D2-F61D-4221-86BE-9F10FEDE8953}" type="slidenum">
              <a:rPr lang="zh-CN" altLang="en-US"/>
              <a:pPr/>
              <a:t>127</a:t>
            </a:fld>
            <a:endParaRPr lang="en-US" altLang="zh-CN"/>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One way to avoid using atomic operations is by utilizing parallel insert compact queues where nodes in the output frontier are first stored in a sparse manner with pre-assigned positions. Then, in a subsequent step, compaction is performed to filter out empty elements in the frontier. However, this method may not perform well in situations with light node problems, where only a few elements contain nodes of the output frontier. </a:t>
            </a:r>
            <a:endParaRPr lang="zh-CN" altLang="en-US" dirty="0"/>
          </a:p>
        </p:txBody>
      </p:sp>
    </p:spTree>
    <p:extLst>
      <p:ext uri="{BB962C8B-B14F-4D97-AF65-F5344CB8AC3E}">
        <p14:creationId xmlns:p14="http://schemas.microsoft.com/office/powerpoint/2010/main" val="2801327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find the most efficient implementation of parallel reduction, we explored various combinations of atomic operations to shared memory, atomic operations to global memory, shuffle instructions, and other techniques. We tested up to 85 different versions on different architectures to determine the most effective methods for performing reduction at various levels of the software, such as the grid, block, and thread levels.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13</a:t>
            </a:fld>
            <a:endParaRPr lang="en-US"/>
          </a:p>
        </p:txBody>
      </p:sp>
    </p:spTree>
    <p:extLst>
      <p:ext uri="{BB962C8B-B14F-4D97-AF65-F5344CB8AC3E}">
        <p14:creationId xmlns:p14="http://schemas.microsoft.com/office/powerpoint/2010/main" val="35306120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C582552D-809F-4B51-99E0-A93E9BACA60D}" type="slidenum">
              <a:rPr lang="zh-CN" altLang="en-US"/>
              <a:pPr/>
              <a:t>128</a:t>
            </a:fld>
            <a:endParaRPr lang="en-US" altLang="zh-CN"/>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The idea is to use atomic privatization operations, but optimize their use by using hierarchical queues and local results that are later merged into global results. This technique is called privatization, and now we are using it in graph processing, specifically with the use of hierarchical queues.</a:t>
            </a:r>
            <a:endParaRPr lang="zh-CN" altLang="en-US" dirty="0"/>
          </a:p>
        </p:txBody>
      </p:sp>
    </p:spTree>
    <p:extLst>
      <p:ext uri="{BB962C8B-B14F-4D97-AF65-F5344CB8AC3E}">
        <p14:creationId xmlns:p14="http://schemas.microsoft.com/office/powerpoint/2010/main" val="2370456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baseline="0" dirty="0"/>
          </a:p>
        </p:txBody>
      </p:sp>
      <p:sp>
        <p:nvSpPr>
          <p:cNvPr id="4" name="Marcador de número de diapositiva 3"/>
          <p:cNvSpPr>
            <a:spLocks noGrp="1"/>
          </p:cNvSpPr>
          <p:nvPr>
            <p:ph type="sldNum" sz="quarter" idx="10"/>
          </p:nvPr>
        </p:nvSpPr>
        <p:spPr/>
        <p:txBody>
          <a:bodyPr/>
          <a:lstStyle/>
          <a:p>
            <a:fld id="{33A2F704-0392-374E-9548-FE28CBDE16B0}" type="slidenum">
              <a:rPr lang="en-US" smtClean="0"/>
              <a:t>129</a:t>
            </a:fld>
            <a:endParaRPr lang="en-US"/>
          </a:p>
        </p:txBody>
      </p:sp>
    </p:spTree>
    <p:extLst>
      <p:ext uri="{BB962C8B-B14F-4D97-AF65-F5344CB8AC3E}">
        <p14:creationId xmlns:p14="http://schemas.microsoft.com/office/powerpoint/2010/main" val="34209232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E8CFE5AD-E7B6-4908-BD81-08D9E9949F72}" type="slidenum">
              <a:rPr lang="zh-CN" altLang="en-US"/>
              <a:pPr/>
              <a:t>130</a:t>
            </a:fld>
            <a:endParaRPr lang="en-US" altLang="zh-CN"/>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0" i="0" dirty="0">
                <a:solidFill>
                  <a:srgbClr val="D1D5DB"/>
                </a:solidFill>
                <a:effectLst/>
                <a:latin typeface="Söhne"/>
              </a:rPr>
              <a:t>The basic ideas of this approach involve each thread processing one or more frontier nodes and inserting new frontier nodes into its private queues and local queues. They then need to find the location in the global queue for their own output frontier nodes. The queues are built hierarchically, first creating the local queues, then merging them into the global queue, resulting in a two-level hierarchy.</a:t>
            </a:r>
            <a:endParaRPr lang="zh-CN" altLang="en-US" dirty="0"/>
          </a:p>
        </p:txBody>
      </p:sp>
    </p:spTree>
    <p:extLst>
      <p:ext uri="{BB962C8B-B14F-4D97-AF65-F5344CB8AC3E}">
        <p14:creationId xmlns:p14="http://schemas.microsoft.com/office/powerpoint/2010/main" val="24039355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863784D9-CFC2-4884-92E7-7686B1ED547A}" type="slidenum">
              <a:rPr lang="zh-CN" altLang="en-US"/>
              <a:pPr/>
              <a:t>131</a:t>
            </a:fld>
            <a:endParaRPr lang="en-US" altLang="zh-CN"/>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0" i="0" dirty="0">
                <a:solidFill>
                  <a:srgbClr val="D1D5DB"/>
                </a:solidFill>
                <a:effectLst/>
                <a:latin typeface="Söhne"/>
              </a:rPr>
              <a:t>On the GPU, block queues or BQs are used where all active threads in a block insert their output frontier nodes, and these queues reside in fast global memory accessible by all threads in the block. A global queue is then created by updating the corresponding position with the block queue, but collisions can still occur in the block queue, requiring the use of atomic operations. However, the overhead of using atomic operations is reduced through privatization, which creates local results merged into global results, avoiding the creation of a single queue in global memory.</a:t>
            </a:r>
            <a:endParaRPr lang="zh-CN" altLang="en-US" dirty="0"/>
          </a:p>
        </p:txBody>
      </p:sp>
    </p:spTree>
    <p:extLst>
      <p:ext uri="{BB962C8B-B14F-4D97-AF65-F5344CB8AC3E}">
        <p14:creationId xmlns:p14="http://schemas.microsoft.com/office/powerpoint/2010/main" val="25548592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CCE044CD-3849-4B9F-95BF-24BC9190022F}" type="slidenum">
              <a:rPr lang="zh-CN" altLang="en-US"/>
              <a:pPr/>
              <a:t>132</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 hierarchical queue management technique can be applied to any inter and sequential data structure as long as the exact global order between contents is not required. This technique has an advantage, as it reduces the overhead of using atomic operations. However, this kind of solution requires problems that can tolerate the absence of global ordering, and BQs are limited by the capacity of the shared memory. To overcome this limitation, we can adjust the number of threads per block according to the upper limit of the degree or have an overflow mechanism to avoid block queue overflow. When the number of elements in the block queue reaches its maximum, we can move these elements to the global queue and then clean the local queue to continue with the current iteration. </a:t>
            </a:r>
            <a:endParaRPr lang="zh-CN" altLang="en-US" dirty="0"/>
          </a:p>
        </p:txBody>
      </p:sp>
    </p:spTree>
    <p:extLst>
      <p:ext uri="{BB962C8B-B14F-4D97-AF65-F5344CB8AC3E}">
        <p14:creationId xmlns:p14="http://schemas.microsoft.com/office/powerpoint/2010/main" val="34144052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2A7EC6C5-23D8-4E31-81ED-7202881BEBB2}" type="slidenum">
              <a:rPr lang="zh-CN" altLang="en-US"/>
              <a:pPr/>
              <a:t>133</a:t>
            </a:fld>
            <a:endParaRPr lang="en-US" altLang="zh-CN"/>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i="0" dirty="0">
                <a:solidFill>
                  <a:srgbClr val="D1D5DB"/>
                </a:solidFill>
                <a:effectLst/>
                <a:latin typeface="Söhne"/>
              </a:rPr>
              <a:t>The hierarchical kernel arrangement involves dividing the input frontier among different thread blocks, with each block processing its assigned nodes and inserting output frontier nodes into a block queue. Once all blocks have finished their work, the global queue is updated by concatenating the block queues. In order to synchronize the blocks, global barriers need to be created, which can be achieved by kernel termination and relaunch, but this method may be too inefficient for this problem due to the low amount of computation involved. Alternative solutions include partially used GPU synchronization, a multi-layer kernel arrangement, and persistent threads with global barriers created using atomic operations.</a:t>
            </a:r>
            <a:endParaRPr lang="zh-CN" altLang="en-US" dirty="0"/>
          </a:p>
        </p:txBody>
      </p:sp>
    </p:spTree>
    <p:extLst>
      <p:ext uri="{BB962C8B-B14F-4D97-AF65-F5344CB8AC3E}">
        <p14:creationId xmlns:p14="http://schemas.microsoft.com/office/powerpoint/2010/main" val="4857841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1894A267-1A5E-4A6C-AB96-674C4883477E}" type="slidenum">
              <a:rPr lang="zh-CN" altLang="en-US"/>
              <a:pPr/>
              <a:t>134</a:t>
            </a:fld>
            <a:endParaRPr lang="en-US" altLang="zh-CN"/>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0" i="0" dirty="0">
                <a:solidFill>
                  <a:srgbClr val="D1D5DB"/>
                </a:solidFill>
                <a:effectLst/>
                <a:latin typeface="Söhne"/>
              </a:rPr>
              <a:t>To optimize the performance of graph processing on GPUs, we can customize the kernels based on the size of the frontiers. For small-sized frontiers, we can use intra-block synchronization, where a single thread block in the whole GPU can use its own local queue in the shared memory, and synchronization is done using sync threads. However, when the size of the output frontier becomes too large, we need to use more than one thread block and terminate the kernel for coarse-grained synchronization. Therefore, we design two different kernels: kernel one uses intra-block synchronization, while kernel two uses kernel termination and relaunch.</a:t>
            </a:r>
            <a:endParaRPr lang="zh-CN" altLang="en-US" dirty="0"/>
          </a:p>
        </p:txBody>
      </p:sp>
    </p:spTree>
    <p:extLst>
      <p:ext uri="{BB962C8B-B14F-4D97-AF65-F5344CB8AC3E}">
        <p14:creationId xmlns:p14="http://schemas.microsoft.com/office/powerpoint/2010/main" val="5758664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D21250A2-E077-4BDB-979F-C354D88624A9}" type="slidenum">
              <a:rPr lang="zh-CN" altLang="en-US"/>
              <a:pPr/>
              <a:t>135</a:t>
            </a:fld>
            <a:endParaRPr lang="en-US" altLang="zh-CN"/>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To optimize processing for small size frontiers, we can launch a single thread block that iteratively visits the nodes in the input queue, creates the output queue in the block queue (</a:t>
            </a:r>
            <a:r>
              <a:rPr lang="en-US" altLang="zh-CN" dirty="0" err="1"/>
              <a:t>bq</a:t>
            </a:r>
            <a:r>
              <a:rPr lang="en-US" altLang="zh-CN" dirty="0"/>
              <a:t>), and synchronizes using sync threads before moving to the next iteration. Here, we use as many threads as needed to process the nodes in the </a:t>
            </a:r>
            <a:r>
              <a:rPr lang="en-US" altLang="zh-CN" dirty="0" err="1"/>
              <a:t>bq</a:t>
            </a:r>
            <a:r>
              <a:rPr lang="en-US" altLang="zh-CN" dirty="0"/>
              <a:t> and propagate through multiple levels. Since we don't need to access the global queue, this approach saves time and reduces global memory accesses.</a:t>
            </a:r>
            <a:endParaRPr lang="zh-CN" altLang="en-US" dirty="0"/>
          </a:p>
        </p:txBody>
      </p:sp>
    </p:spTree>
    <p:extLst>
      <p:ext uri="{BB962C8B-B14F-4D97-AF65-F5344CB8AC3E}">
        <p14:creationId xmlns:p14="http://schemas.microsoft.com/office/powerpoint/2010/main" val="2715539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5BCF84CE-0316-4FCB-8FDD-91DA27D01518}" type="slidenum">
              <a:rPr lang="zh-CN" altLang="en-US"/>
              <a:pPr/>
              <a:t>136</a:t>
            </a:fld>
            <a:endParaRPr lang="en-US" altLang="zh-CN"/>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When the frontier is bigger, the kernel tool is used. In this kernel, the kernel is terminated and relaunched for synchronization. The overhead of relaunching the kernel might be tolerable depending on the size of the frontier. At some point, the kernel launch overhead might become negligible. Alternatively, dynamic parallelism can be used to launch new kernels from the kernel with a single thread block. When the threshold exceeds one thread block, active threads launch new kernels to process the nodes in the output frontier. </a:t>
            </a:r>
            <a:endParaRPr lang="zh-CN" altLang="en-US" dirty="0"/>
          </a:p>
        </p:txBody>
      </p:sp>
    </p:spTree>
    <p:extLst>
      <p:ext uri="{BB962C8B-B14F-4D97-AF65-F5344CB8AC3E}">
        <p14:creationId xmlns:p14="http://schemas.microsoft.com/office/powerpoint/2010/main" val="25179942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1pPr>
            <a:lvl2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2pPr>
            <a:lvl3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3pPr>
            <a:lvl4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4pPr>
            <a:lvl5pPr defTabSz="441475">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5pPr>
            <a:lvl6pPr marL="2378560"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6pPr>
            <a:lvl7pPr marL="2811026"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7pPr>
            <a:lvl8pPr marL="3243491"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8pPr>
            <a:lvl9pPr marL="3675957" indent="-216233" defTabSz="441475" eaLnBrk="0" fontAlgn="base" hangingPunct="0">
              <a:spcBef>
                <a:spcPct val="30000"/>
              </a:spcBef>
              <a:spcAft>
                <a:spcPct val="0"/>
              </a:spcAft>
              <a:buClr>
                <a:srgbClr val="000000"/>
              </a:buClr>
              <a:buSzPct val="100000"/>
              <a:buFont typeface="Times New Roman" pitchFamily="18" charset="0"/>
              <a:tabLst>
                <a:tab pos="0" algn="l"/>
                <a:tab pos="897967" algn="l"/>
                <a:tab pos="1795933" algn="l"/>
                <a:tab pos="2693900" algn="l"/>
                <a:tab pos="3591866" algn="l"/>
                <a:tab pos="4489833" algn="l"/>
                <a:tab pos="5387799" algn="l"/>
                <a:tab pos="6285766" algn="l"/>
                <a:tab pos="7183732" algn="l"/>
                <a:tab pos="8081699" algn="l"/>
                <a:tab pos="8979665" algn="l"/>
                <a:tab pos="9877632" algn="l"/>
              </a:tabLst>
              <a:defRPr sz="1100">
                <a:solidFill>
                  <a:srgbClr val="000000"/>
                </a:solidFill>
                <a:latin typeface="Times New Roman" pitchFamily="18" charset="0"/>
              </a:defRPr>
            </a:lvl9pPr>
          </a:lstStyle>
          <a:p>
            <a:fld id="{1894A267-1A5E-4A6C-AB96-674C4883477E}" type="slidenum">
              <a:rPr lang="zh-CN" altLang="en-US"/>
              <a:pPr/>
              <a:t>137</a:t>
            </a:fld>
            <a:endParaRPr lang="en-US" altLang="zh-CN"/>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264571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745958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5" name="Rectangle 7">
            <a:extLst>
              <a:ext uri="{FF2B5EF4-FFF2-40B4-BE49-F238E27FC236}">
                <a16:creationId xmlns:a16="http://schemas.microsoft.com/office/drawing/2014/main" id="{4970873D-26C9-4F4E-BB94-4E1EC127E8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4E82DFE-E98A-254F-BFEC-3824591F8463}" type="slidenum">
              <a:rPr lang="en-US" altLang="en-US" smtClean="0">
                <a:solidFill>
                  <a:srgbClr val="000000"/>
                </a:solidFill>
                <a:latin typeface="Arial" panose="020B0604020202020204" pitchFamily="34" charset="0"/>
              </a:rPr>
              <a:pPr>
                <a:spcBef>
                  <a:spcPct val="0"/>
                </a:spcBef>
              </a:pPr>
              <a:t>138</a:t>
            </a:fld>
            <a:endParaRPr lang="en-US" altLang="en-US">
              <a:solidFill>
                <a:srgbClr val="000000"/>
              </a:solidFill>
              <a:latin typeface="Arial" panose="020B0604020202020204" pitchFamily="34" charset="0"/>
            </a:endParaRPr>
          </a:p>
        </p:txBody>
      </p:sp>
      <p:sp>
        <p:nvSpPr>
          <p:cNvPr id="646146" name="Rectangle 2">
            <a:extLst>
              <a:ext uri="{FF2B5EF4-FFF2-40B4-BE49-F238E27FC236}">
                <a16:creationId xmlns:a16="http://schemas.microsoft.com/office/drawing/2014/main" id="{C2A0FF1F-825F-734E-90D6-E0ED72CA90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Rectangle 3">
            <a:extLst>
              <a:ext uri="{FF2B5EF4-FFF2-40B4-BE49-F238E27FC236}">
                <a16:creationId xmlns:a16="http://schemas.microsoft.com/office/drawing/2014/main" id="{9CF49887-C12A-984F-8FC8-8B47E5DE79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208551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dirty="0"/>
              <a:t>Dynamic parallelism in GPU programming frameworks like CUDA and OpenCL provides a more natural way to express dynamic refinement algorithms. This interface enables GPU threads to launch GPU kernels when new work is discovered dynamically. For example, in BFS graph search, each node in the frontier has a different number of neighbors, so the amount of work varies depending on the nodes in the frontier. In these cases, dynamic parallelism can be very useful. It enables us to perform device-agnostic implementations and to use dynamic parallelism to refine and adjust parallelism dynamically during execution.</a:t>
            </a:r>
            <a:endParaRPr lang="es-ES_tradnl" dirty="0"/>
          </a:p>
        </p:txBody>
      </p:sp>
      <p:sp>
        <p:nvSpPr>
          <p:cNvPr id="4" name="Marcador de número de diapositiva 3"/>
          <p:cNvSpPr>
            <a:spLocks noGrp="1"/>
          </p:cNvSpPr>
          <p:nvPr>
            <p:ph type="sldNum" sz="quarter" idx="10"/>
          </p:nvPr>
        </p:nvSpPr>
        <p:spPr/>
        <p:txBody>
          <a:bodyPr/>
          <a:lstStyle/>
          <a:p>
            <a:fld id="{5041B4A3-416A-FE48-B898-118D75DBF39A}" type="slidenum">
              <a:rPr lang="es-ES_tradnl" smtClean="0"/>
              <a:pPr/>
              <a:t>139</a:t>
            </a:fld>
            <a:endParaRPr lang="es-ES_tradnl"/>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dirty="0"/>
              <a:t>The motivation for using dynamic parallelism in CUDA and highlights the differences between launching kernels with and without dynamic parallelism. Without dynamic parallelism, the CPU has to return control every time a new kernel needs to be launched, which incurs overhead. However, with dynamic parallelism, the GPU and its threads can launch new kernels and thread blocks as they discover new work, reducing the need to return control to the CPU and minimizing overhead. This frees up the CPU for much longer periods of time and eliminates the need to move data from GPU to CPU memory for the CPU to launch new kernels.</a:t>
            </a:r>
            <a:endParaRPr lang="es-ES_tradnl" dirty="0"/>
          </a:p>
        </p:txBody>
      </p:sp>
      <p:sp>
        <p:nvSpPr>
          <p:cNvPr id="4" name="Marcador de número de diapositiva 3"/>
          <p:cNvSpPr>
            <a:spLocks noGrp="1"/>
          </p:cNvSpPr>
          <p:nvPr>
            <p:ph type="sldNum" sz="quarter" idx="10"/>
          </p:nvPr>
        </p:nvSpPr>
        <p:spPr/>
        <p:txBody>
          <a:bodyPr/>
          <a:lstStyle/>
          <a:p>
            <a:fld id="{5041B4A3-416A-FE48-B898-118D75DBF39A}" type="slidenum">
              <a:rPr lang="es-ES_tradnl" smtClean="0"/>
              <a:pPr/>
              <a:t>140</a:t>
            </a:fld>
            <a:endParaRPr lang="es-ES_tradnl"/>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kernel launch without dynamic parallelism, we have a main thread in the host CPU that launches one kernel on the device. As soon as this kernel finishes, it terminates and returns control to the host CPU, which needs to figure out the number of threads and thread blocks needed in the next execution of the kernel and then launch the kernel accordingly.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141</a:t>
            </a:fld>
            <a:endParaRPr lang="en-US"/>
          </a:p>
        </p:txBody>
      </p:sp>
    </p:spTree>
    <p:extLst>
      <p:ext uri="{BB962C8B-B14F-4D97-AF65-F5344CB8AC3E}">
        <p14:creationId xmlns:p14="http://schemas.microsoft.com/office/powerpoint/2010/main" val="33574490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where the GPU threads can launch new kernels on the device without the involvement of the host. The larger rectangle on the right-hand side represents the kernel, which includes multiple thread blocks, represented by a dashed line, and inside each thread block, there are 32 threads represented by two vertical bars in the toy representation. Each individual thread is capable of launching new kernels, and examples of this can be seen in the figure, such as thread zero in thread block zero launching one kernel with only one thread block, and thread one in thread block zero launching a new kernel.</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142</a:t>
            </a:fld>
            <a:endParaRPr lang="en-US"/>
          </a:p>
        </p:txBody>
      </p:sp>
    </p:spTree>
    <p:extLst>
      <p:ext uri="{BB962C8B-B14F-4D97-AF65-F5344CB8AC3E}">
        <p14:creationId xmlns:p14="http://schemas.microsoft.com/office/powerpoint/2010/main" val="32087081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a CPU thread on the host launches one kernel on the GPU, and as soon as the threads start discovering new work, they can launch new kernels. The rectangles represent the kernels launched by the original GPU threads, and inside these new kernels, more work can be discovered and launched. This process continues until all computation is completed, and the control returns to the host CPU. Dynamic parallelism allows for easier programming of problems with dynamically discovered parallelism, and it's easier to adapt the available resources to the amount of work that is discovered.</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143</a:t>
            </a:fld>
            <a:endParaRPr lang="en-US"/>
          </a:p>
        </p:txBody>
      </p:sp>
    </p:spTree>
    <p:extLst>
      <p:ext uri="{BB962C8B-B14F-4D97-AF65-F5344CB8AC3E}">
        <p14:creationId xmlns:p14="http://schemas.microsoft.com/office/powerpoint/2010/main" val="9925530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dirty="0"/>
              <a:t>Dynamic parallelism on GPUs allows for programming of both current and nested dependencies. A main function executed on the CPU launches three kernels, A, B, and C, in sequence. However, kernel B, which is launched by the main function, also launches three more kernels, X, Y, and Z. This type of nested dependency is possible through dynamic parallelism. The kernel that contains threads that launch new kernels is called the current kernel, and the threads that launch the new kernels are called parent threads. </a:t>
            </a:r>
            <a:endParaRPr lang="es-ES_tradnl" dirty="0"/>
          </a:p>
        </p:txBody>
      </p:sp>
      <p:sp>
        <p:nvSpPr>
          <p:cNvPr id="4" name="Marcador de número de diapositiva 3"/>
          <p:cNvSpPr>
            <a:spLocks noGrp="1"/>
          </p:cNvSpPr>
          <p:nvPr>
            <p:ph type="sldNum" sz="quarter" idx="10"/>
          </p:nvPr>
        </p:nvSpPr>
        <p:spPr/>
        <p:txBody>
          <a:bodyPr/>
          <a:lstStyle/>
          <a:p>
            <a:fld id="{5041B4A3-416A-FE48-B898-118D75DBF39A}" type="slidenum">
              <a:rPr lang="es-ES_tradnl" smtClean="0"/>
              <a:pPr/>
              <a:t>144</a:t>
            </a:fld>
            <a:endParaRPr lang="es-ES_tradnl"/>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altLang="zh-CN" b="0" i="0" dirty="0">
                <a:solidFill>
                  <a:srgbClr val="D1D5DB"/>
                </a:solidFill>
                <a:effectLst/>
                <a:latin typeface="Söhne"/>
              </a:rPr>
              <a:t>Dynamic parallelism provides benefits in terms of programmability and work balance. However, launching child threads with a small number of threads may result in severe underutilization of GPU resources. To avoid this, it is recommended to launch child threads with a large number of thread blocks or at least thread blocks with many threads. For nested parallelism or tree processing, it is desirable to have nodes with many threads or a large branch degree, and the trees should be relatively shallow due to hardware limitations on nesting depth. These are some performance limitations of dynamic parallelism, but optimization methods can be employed to improve its usage.</a:t>
            </a:r>
            <a:endParaRPr lang="es-ES_tradnl" dirty="0"/>
          </a:p>
        </p:txBody>
      </p:sp>
      <p:sp>
        <p:nvSpPr>
          <p:cNvPr id="4" name="Marcador de número de diapositiva 3"/>
          <p:cNvSpPr>
            <a:spLocks noGrp="1"/>
          </p:cNvSpPr>
          <p:nvPr>
            <p:ph type="sldNum" sz="quarter" idx="10"/>
          </p:nvPr>
        </p:nvSpPr>
        <p:spPr/>
        <p:txBody>
          <a:bodyPr/>
          <a:lstStyle/>
          <a:p>
            <a:fld id="{5041B4A3-416A-FE48-B898-118D75DBF39A}" type="slidenum">
              <a:rPr lang="es-ES_tradnl" smtClean="0"/>
              <a:pPr/>
              <a:t>145</a:t>
            </a:fld>
            <a:endParaRPr lang="es-ES_tradn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histogram is a commonly used method to reduce the dimensionality of large datasets and extract notable patterns and features, frequently utilized in image processing for feature extraction, fraud detection, and many other fields. In its simplest form, a histogram involves iterating over each element in the input dataset and identifying which bin it belongs to based on its value. The histogram consists of a fixed number of bins, each with an associated counter. After determining the appropriate bin, the corresponding counter is incremented, typically by adding one. This process is commutative and associative, so it can be performed in various ways. Sequential implementation of histogram computation involves iterating over all the elements of the input array, checking the value, determining the corresponding bin, and updating its counter.</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15</a:t>
            </a:fld>
            <a:endParaRPr lang="en-US"/>
          </a:p>
        </p:txBody>
      </p:sp>
    </p:spTree>
    <p:extLst>
      <p:ext uri="{BB962C8B-B14F-4D97-AF65-F5344CB8AC3E}">
        <p14:creationId xmlns:p14="http://schemas.microsoft.com/office/powerpoint/2010/main" val="2227429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compute a histogram, we need to go over all elements in the input data set, identify the bin that we have to increment based on the value of the element, and then update the corresponding histogram. The histogram is essentially a set of counters associated with each bin. A sequential reduction can be performed by going over all the elements of the input array, identifying the corresponding bin, and incrementing its counter. A sample histogram for the sentence "I calculate a histogram" is shown at the bottom, where each possible character is a bin and its corresponding counter is the number of occurrences of that character in the sentence.</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16</a:t>
            </a:fld>
            <a:endParaRPr lang="en-US"/>
          </a:p>
        </p:txBody>
      </p:sp>
    </p:spTree>
    <p:extLst>
      <p:ext uri="{BB962C8B-B14F-4D97-AF65-F5344CB8AC3E}">
        <p14:creationId xmlns:p14="http://schemas.microsoft.com/office/powerpoint/2010/main" val="1213687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code for a sequential histogram function is simple, requiring only iteration over all the elements of the input array and incrementing the corresponding bin of the histogram.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17</a:t>
            </a:fld>
            <a:endParaRPr lang="en-US"/>
          </a:p>
        </p:txBody>
      </p:sp>
    </p:spTree>
    <p:extLst>
      <p:ext uri="{BB962C8B-B14F-4D97-AF65-F5344CB8AC3E}">
        <p14:creationId xmlns:p14="http://schemas.microsoft.com/office/powerpoint/2010/main" val="4217581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to implement this in parallel, multiple threads can read different input elements at the same time and update the output histogram. The parallel implementation requires a GPU kernel to define an index based on the block ID and thread ID for accessing the input array and updating the corresponding histogram bin.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18</a:t>
            </a:fld>
            <a:endParaRPr lang="en-US"/>
          </a:p>
        </p:txBody>
      </p:sp>
    </p:spTree>
    <p:extLst>
      <p:ext uri="{BB962C8B-B14F-4D97-AF65-F5344CB8AC3E}">
        <p14:creationId xmlns:p14="http://schemas.microsoft.com/office/powerpoint/2010/main" val="1077007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conflicts can arise when multiple threads attempt to update the same bin, causing atomic conflicts or data race.</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19</a:t>
            </a:fld>
            <a:endParaRPr lang="en-US"/>
          </a:p>
        </p:txBody>
      </p:sp>
    </p:spTree>
    <p:extLst>
      <p:ext uri="{BB962C8B-B14F-4D97-AF65-F5344CB8AC3E}">
        <p14:creationId xmlns:p14="http://schemas.microsoft.com/office/powerpoint/2010/main" val="3364857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avoid this, the parallel code needs to use atomic operations to perform a read-modify-write operation to the corresponding bin of the histogram.</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20</a:t>
            </a:fld>
            <a:endParaRPr lang="en-US"/>
          </a:p>
        </p:txBody>
      </p:sp>
    </p:spTree>
    <p:extLst>
      <p:ext uri="{BB962C8B-B14F-4D97-AF65-F5344CB8AC3E}">
        <p14:creationId xmlns:p14="http://schemas.microsoft.com/office/powerpoint/2010/main" val="2115400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37158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21</a:t>
            </a:fld>
            <a:endParaRPr lang="en-US"/>
          </a:p>
        </p:txBody>
      </p:sp>
    </p:spTree>
    <p:extLst>
      <p:ext uri="{BB962C8B-B14F-4D97-AF65-F5344CB8AC3E}">
        <p14:creationId xmlns:p14="http://schemas.microsoft.com/office/powerpoint/2010/main" val="1521502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potential issue with atomic operations is that they may cause serialization of execution, which can be extremely costly if the operations occur directly in global memory. This is because global memory is DRAM and it takes a long time to fetch, transfer, and write back data. Even a small number of atomic operations performed by different threads on the same global memory location can incur significant data movement delays and latency.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22</a:t>
            </a:fld>
            <a:endParaRPr lang="en-US"/>
          </a:p>
        </p:txBody>
      </p:sp>
    </p:spTree>
    <p:extLst>
      <p:ext uri="{BB962C8B-B14F-4D97-AF65-F5344CB8AC3E}">
        <p14:creationId xmlns:p14="http://schemas.microsoft.com/office/powerpoint/2010/main" val="1059653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hardware improvements such as those in the Fermi architecture have improved the execution of atomic operations in global </a:t>
            </a:r>
            <a:r>
              <a:rPr lang="en-US" altLang="zh-CN" dirty="0" err="1"/>
              <a:t>memory.The</a:t>
            </a:r>
            <a:r>
              <a:rPr lang="en-US" altLang="zh-CN" dirty="0"/>
              <a:t> atomic operations performed directly in global memory may be extremely costly because of the delays caused by data movement from the global memory to the processor and vice versa, as well as the serialization of execution.</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23</a:t>
            </a:fld>
            <a:endParaRPr lang="en-US"/>
          </a:p>
        </p:txBody>
      </p:sp>
    </p:spTree>
    <p:extLst>
      <p:ext uri="{BB962C8B-B14F-4D97-AF65-F5344CB8AC3E}">
        <p14:creationId xmlns:p14="http://schemas.microsoft.com/office/powerpoint/2010/main" val="623707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Fermi architecture improved the execution of atomic operations by allowing them to be performed directly in the L2 cache, but this is still relatively far from the core and incurs high latency. An alternative way to improve performance is to perform the atomic operations on shared memory, which is closer, but this requires modifications to the algorithm and work from the programmers.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24</a:t>
            </a:fld>
            <a:endParaRPr lang="en-US"/>
          </a:p>
        </p:txBody>
      </p:sp>
    </p:spTree>
    <p:extLst>
      <p:ext uri="{BB962C8B-B14F-4D97-AF65-F5344CB8AC3E}">
        <p14:creationId xmlns:p14="http://schemas.microsoft.com/office/powerpoint/2010/main" val="2913528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use of histograms in image processing is common and involves reading pixels from an input image, performing computations, obtaining values, indexing the histogram with these values, and updating the corresponding histogram. This process can be done sequentially or in parallel, but care must be taken to avoid conflicts that require the use of atomic operations.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25</a:t>
            </a:fld>
            <a:endParaRPr lang="en-US"/>
          </a:p>
        </p:txBody>
      </p:sp>
    </p:spTree>
    <p:extLst>
      <p:ext uri="{BB962C8B-B14F-4D97-AF65-F5344CB8AC3E}">
        <p14:creationId xmlns:p14="http://schemas.microsoft.com/office/powerpoint/2010/main" val="733689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aseline="0" dirty="0"/>
              <a:t>The atomic conflicts can be frequent in natural images due to the similarity of the pixel values. For instance, the pixels in the forehead of a woman can have the same values, which causes an atomic conflict when the same warp threads read and update corresponding histogram bins. To address this issue, multiple </a:t>
            </a:r>
            <a:r>
              <a:rPr lang="en-US" baseline="0" dirty="0" err="1"/>
              <a:t>subhistograms</a:t>
            </a:r>
            <a:r>
              <a:rPr lang="en-US" baseline="0" dirty="0"/>
              <a:t> can be used, which reduces the frequency of atomic conflicts. By generating more bins, different threads can update different </a:t>
            </a:r>
            <a:r>
              <a:rPr lang="en-US" baseline="0" dirty="0" err="1"/>
              <a:t>subhistograms</a:t>
            </a:r>
            <a:r>
              <a:rPr lang="en-US" baseline="0" dirty="0"/>
              <a:t> to avoid conflicts. This technique is called privatization.</a:t>
            </a:r>
          </a:p>
        </p:txBody>
      </p:sp>
      <p:sp>
        <p:nvSpPr>
          <p:cNvPr id="4" name="Marcador de número de diapositiva 3"/>
          <p:cNvSpPr>
            <a:spLocks noGrp="1"/>
          </p:cNvSpPr>
          <p:nvPr>
            <p:ph type="sldNum" sz="quarter" idx="10"/>
          </p:nvPr>
        </p:nvSpPr>
        <p:spPr/>
        <p:txBody>
          <a:bodyPr/>
          <a:lstStyle/>
          <a:p>
            <a:fld id="{33A2F704-0392-374E-9548-FE28CBDE16B0}" type="slidenum">
              <a:rPr lang="en-US" smtClean="0"/>
              <a:t>26</a:t>
            </a:fld>
            <a:endParaRPr lang="en-US"/>
          </a:p>
        </p:txBody>
      </p:sp>
    </p:spTree>
    <p:extLst>
      <p:ext uri="{BB962C8B-B14F-4D97-AF65-F5344CB8AC3E}">
        <p14:creationId xmlns:p14="http://schemas.microsoft.com/office/powerpoint/2010/main" val="3487086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atomic operations can work in shared memory and the optimization technique called privatization proposes using multiple private </a:t>
            </a:r>
            <a:r>
              <a:rPr lang="en-US" altLang="zh-CN" dirty="0" err="1"/>
              <a:t>subhistograms</a:t>
            </a:r>
            <a:r>
              <a:rPr lang="en-US" altLang="zh-CN" dirty="0"/>
              <a:t> per block. This optimization can be taken further by using multiple private </a:t>
            </a:r>
            <a:r>
              <a:rPr lang="en-US" altLang="zh-CN" dirty="0" err="1"/>
              <a:t>subhistograms</a:t>
            </a:r>
            <a:r>
              <a:rPr lang="en-US" altLang="zh-CN" dirty="0"/>
              <a:t> per block instead of using only one. These </a:t>
            </a:r>
            <a:r>
              <a:rPr lang="en-US" altLang="zh-CN" dirty="0" err="1"/>
              <a:t>subhistograms</a:t>
            </a:r>
            <a:r>
              <a:rPr lang="en-US" altLang="zh-CN" dirty="0"/>
              <a:t> can update the same shared memory being in different </a:t>
            </a:r>
            <a:r>
              <a:rPr lang="en-US" altLang="zh-CN" dirty="0" err="1"/>
              <a:t>superhistograms</a:t>
            </a:r>
            <a:r>
              <a:rPr lang="en-US" altLang="zh-CN" dirty="0"/>
              <a:t> to avoid position conflicts. However, there can still be bank conflicts and log conflicts, so padding can be used to shift the mapping of the </a:t>
            </a:r>
            <a:r>
              <a:rPr lang="en-US" altLang="zh-CN" dirty="0" err="1"/>
              <a:t>superhistogram</a:t>
            </a:r>
            <a:r>
              <a:rPr lang="en-US" altLang="zh-CN" dirty="0"/>
              <a:t> on the shared memory. Results on older GPU architectures show a significant performance improvement with an increased replication factor or privatized copies and padding.</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27</a:t>
            </a:fld>
            <a:endParaRPr lang="en-US"/>
          </a:p>
        </p:txBody>
      </p:sp>
    </p:spTree>
    <p:extLst>
      <p:ext uri="{BB962C8B-B14F-4D97-AF65-F5344CB8AC3E}">
        <p14:creationId xmlns:p14="http://schemas.microsoft.com/office/powerpoint/2010/main" val="3788033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69148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 is widely used in signal processing, image processing, video processing, and computer vision. Convolution applies a filter or mask on each element of the input to obtain a weighted sum of the set of neighboring input elements, which corresponds to the element in the output. We will use the terms filter or mask instead of kernel to avoid confusion with the functions executed on the GPU called kernels. Convolution is used for smoothing, sharpening, blurring, finding edges, and removing noise in image processing. In machine learning and artificial intelligence, convolution is essential for convolutional neural networks or comments, where the convolutional layers are the most important ones.</a:t>
            </a:r>
          </a:p>
        </p:txBody>
      </p:sp>
      <p:sp>
        <p:nvSpPr>
          <p:cNvPr id="4" name="Slide Number Placeholder 3"/>
          <p:cNvSpPr>
            <a:spLocks noGrp="1"/>
          </p:cNvSpPr>
          <p:nvPr>
            <p:ph type="sldNum" sz="quarter" idx="10"/>
          </p:nvPr>
        </p:nvSpPr>
        <p:spPr/>
        <p:txBody>
          <a:bodyPr/>
          <a:lstStyle/>
          <a:p>
            <a:pPr>
              <a:defRPr/>
            </a:pPr>
            <a:fld id="{C6D60644-4EFD-4AF6-93FF-77C38B012384}" type="slidenum">
              <a:rPr lang="en-US" smtClean="0"/>
              <a:pPr>
                <a:defRPr/>
              </a:pPr>
              <a:t>29</a:t>
            </a:fld>
            <a:endParaRPr lang="en-US"/>
          </a:p>
        </p:txBody>
      </p:sp>
    </p:spTree>
    <p:extLst>
      <p:ext uri="{BB962C8B-B14F-4D97-AF65-F5344CB8AC3E}">
        <p14:creationId xmlns:p14="http://schemas.microsoft.com/office/powerpoint/2010/main" val="417212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1D convolution, a mask is applied to each element of the input array to obtain a new value in the corresponding element of the output array. This type of convolution is used in audio processing, where the input signal is one-dimensional. The mask size is typically an odd number for symmetry, and to calculate an output element, the mask is centered on the corresponding input element, and partial products are obtained by multiplying each input element with the corresponding mask element. These partial products are then summed up to obtain the output element. For example, to calculate the element p2, the mask is placed on top of the element n2, partial products are obtained, and then added up to get the value of p2.</a:t>
            </a:r>
          </a:p>
        </p:txBody>
      </p:sp>
      <p:sp>
        <p:nvSpPr>
          <p:cNvPr id="4" name="Slide Number Placeholder 3"/>
          <p:cNvSpPr>
            <a:spLocks noGrp="1"/>
          </p:cNvSpPr>
          <p:nvPr>
            <p:ph type="sldNum" sz="quarter" idx="10"/>
          </p:nvPr>
        </p:nvSpPr>
        <p:spPr/>
        <p:txBody>
          <a:bodyPr/>
          <a:lstStyle/>
          <a:p>
            <a:pPr>
              <a:defRPr/>
            </a:pPr>
            <a:fld id="{C6D60644-4EFD-4AF6-93FF-77C38B012384}" type="slidenum">
              <a:rPr lang="en-US" smtClean="0"/>
              <a:pPr>
                <a:defRPr/>
              </a:pPr>
              <a:t>30</a:t>
            </a:fld>
            <a:endParaRPr lang="en-US"/>
          </a:p>
        </p:txBody>
      </p:sp>
    </p:spTree>
    <p:extLst>
      <p:ext uri="{BB962C8B-B14F-4D97-AF65-F5344CB8AC3E}">
        <p14:creationId xmlns:p14="http://schemas.microsoft.com/office/powerpoint/2010/main" val="321130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reduction is an operation that condenses a set of values into a single value, utilizing a specific operator such as product, minimum, maximum, or others. This operator must possess certain properties, including associativity, commutativity, and an identity value. It is commutative because we can interchange the elements being added. Additionally, its identity value is zero since adding zero to any value yields the original value. Reduction is a crucial primitive in parallel computing, and it is utilized in the map-reduce programming model.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3</a:t>
            </a:fld>
            <a:endParaRPr lang="en-US"/>
          </a:p>
        </p:txBody>
      </p:sp>
    </p:spTree>
    <p:extLst>
      <p:ext uri="{BB962C8B-B14F-4D97-AF65-F5344CB8AC3E}">
        <p14:creationId xmlns:p14="http://schemas.microsoft.com/office/powerpoint/2010/main" val="452692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D1D5DB"/>
                </a:solidFill>
                <a:effectLst/>
                <a:latin typeface="Söhne"/>
              </a:rPr>
              <a:t>The next step is to calculate the next element of the output, which is p3. We repeat the process by placing the mask on top of element n3 and performing the multiplication of each element of n with each element of the mask m, which results in partial products. We then reduce these partial products by summing them up to get the value of p3.</a:t>
            </a:r>
            <a:endParaRPr lang="en-US" dirty="0"/>
          </a:p>
        </p:txBody>
      </p:sp>
      <p:sp>
        <p:nvSpPr>
          <p:cNvPr id="4" name="Slide Number Placeholder 3"/>
          <p:cNvSpPr>
            <a:spLocks noGrp="1"/>
          </p:cNvSpPr>
          <p:nvPr>
            <p:ph type="sldNum" sz="quarter" idx="10"/>
          </p:nvPr>
        </p:nvSpPr>
        <p:spPr/>
        <p:txBody>
          <a:bodyPr/>
          <a:lstStyle/>
          <a:p>
            <a:pPr>
              <a:defRPr/>
            </a:pPr>
            <a:fld id="{C6D60644-4EFD-4AF6-93FF-77C38B012384}" type="slidenum">
              <a:rPr lang="en-US" smtClean="0"/>
              <a:pPr>
                <a:defRPr/>
              </a:pPr>
              <a:t>31</a:t>
            </a:fld>
            <a:endParaRPr lang="en-US"/>
          </a:p>
        </p:txBody>
      </p:sp>
    </p:spTree>
    <p:extLst>
      <p:ext uri="{BB962C8B-B14F-4D97-AF65-F5344CB8AC3E}">
        <p14:creationId xmlns:p14="http://schemas.microsoft.com/office/powerpoint/2010/main" val="1854772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D1D5DB"/>
                </a:solidFill>
                <a:effectLst/>
                <a:latin typeface="Söhne"/>
              </a:rPr>
              <a:t>When computing an element near the boundary of the input array, ghost elements need to be taken care of. These elements don't exist in the input array but need to be assigned values, which can be either zero or the replicated boundary values. In the given example, zero is used as the ghost element when calculating p1. The code for the 1D convolution kernel with boundary condition handling is also shown.</a:t>
            </a:r>
            <a:endParaRPr lang="en-US" dirty="0"/>
          </a:p>
        </p:txBody>
      </p:sp>
      <p:sp>
        <p:nvSpPr>
          <p:cNvPr id="4" name="Slide Number Placeholder 3"/>
          <p:cNvSpPr>
            <a:spLocks noGrp="1"/>
          </p:cNvSpPr>
          <p:nvPr>
            <p:ph type="sldNum" sz="quarter" idx="10"/>
          </p:nvPr>
        </p:nvSpPr>
        <p:spPr/>
        <p:txBody>
          <a:bodyPr/>
          <a:lstStyle/>
          <a:p>
            <a:pPr>
              <a:defRPr/>
            </a:pPr>
            <a:fld id="{C6D60644-4EFD-4AF6-93FF-77C38B012384}" type="slidenum">
              <a:rPr lang="en-US" smtClean="0"/>
              <a:pPr>
                <a:defRPr/>
              </a:pPr>
              <a:t>32</a:t>
            </a:fld>
            <a:endParaRPr lang="en-US"/>
          </a:p>
        </p:txBody>
      </p:sp>
    </p:spTree>
    <p:extLst>
      <p:ext uri="{BB962C8B-B14F-4D97-AF65-F5344CB8AC3E}">
        <p14:creationId xmlns:p14="http://schemas.microsoft.com/office/powerpoint/2010/main" val="2929410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store the mask, we can use constant memory, since the mask is small, constant, and accessed by all threads running on the GPU core. In this specific example of convolution, constant memory is cached inside each CUDA core and is particularly fast when all threads of a warp access the same value. By declaring the mask as a global variable and using the constant qualifier, we can initialize the mask from the host using </a:t>
            </a:r>
            <a:r>
              <a:rPr lang="en-US" dirty="0" err="1"/>
              <a:t>cudaMemcpyToSymbol</a:t>
            </a:r>
            <a:r>
              <a:rPr lang="en-US" dirty="0"/>
              <a:t>(), which copies </a:t>
            </a:r>
            <a:r>
              <a:rPr lang="en-US" dirty="0" err="1"/>
              <a:t>m_h</a:t>
            </a:r>
            <a:r>
              <a:rPr lang="en-US" dirty="0"/>
              <a:t> from the main memory of the host processor to the destination m in constant memory, with a size of </a:t>
            </a:r>
            <a:r>
              <a:rPr lang="en-US" dirty="0" err="1"/>
              <a:t>mask_width</a:t>
            </a:r>
            <a:r>
              <a:rPr lang="en-US" dirty="0"/>
              <a:t> * </a:t>
            </a:r>
            <a:r>
              <a:rPr lang="en-US" dirty="0" err="1"/>
              <a:t>sizeof</a:t>
            </a:r>
            <a:r>
              <a:rPr lang="en-US" dirty="0"/>
              <a:t>(float).</a:t>
            </a:r>
          </a:p>
        </p:txBody>
      </p:sp>
      <p:sp>
        <p:nvSpPr>
          <p:cNvPr id="4" name="Slide Number Placeholder 3"/>
          <p:cNvSpPr>
            <a:spLocks noGrp="1"/>
          </p:cNvSpPr>
          <p:nvPr>
            <p:ph type="sldNum" sz="quarter" idx="10"/>
          </p:nvPr>
        </p:nvSpPr>
        <p:spPr/>
        <p:txBody>
          <a:bodyPr/>
          <a:lstStyle/>
          <a:p>
            <a:pPr>
              <a:defRPr/>
            </a:pPr>
            <a:fld id="{C6D60644-4EFD-4AF6-93FF-77C38B012384}" type="slidenum">
              <a:rPr lang="en-US" smtClean="0"/>
              <a:pPr>
                <a:defRPr/>
              </a:pPr>
              <a:t>33</a:t>
            </a:fld>
            <a:endParaRPr lang="en-US"/>
          </a:p>
        </p:txBody>
      </p:sp>
    </p:spTree>
    <p:extLst>
      <p:ext uri="{BB962C8B-B14F-4D97-AF65-F5344CB8AC3E}">
        <p14:creationId xmlns:p14="http://schemas.microsoft.com/office/powerpoint/2010/main" val="249333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The convolution has many threads that share data, which leads to data reusing, and this can be solved by using tiling. Tiling is a technique that can be used to solve this problem. It was previously introduced in previous lectures in a two-dimensional organization using shared memory, and it is similar for the convolution. The basic idea of the 1D convolution is used to demonstrate how to apply tiling in the convolution process.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34</a:t>
            </a:fld>
            <a:endParaRPr lang="en-US"/>
          </a:p>
        </p:txBody>
      </p:sp>
    </p:spTree>
    <p:extLst>
      <p:ext uri="{BB962C8B-B14F-4D97-AF65-F5344CB8AC3E}">
        <p14:creationId xmlns:p14="http://schemas.microsoft.com/office/powerpoint/2010/main" val="3778585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to divide the output array P into equally sized blocks, which are assigned to different thread blocks. We assume that each thread block contains four threads. Now, we need to compute the output elements of P by using a tile that each of the thread blocks needs. For example, for block 0, we would use tile 0. However, in order to compute some output elements, we also need to use some elements of the input that belong to other thread blocks, which are called hollow elements. To load the whole tile including the hollows into shared memory, we can achieve better performance. We should declare a shared memory tile array and each thread block loads the corresponding chunk of input into this shared memory tile array.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35</a:t>
            </a:fld>
            <a:endParaRPr lang="en-US"/>
          </a:p>
        </p:txBody>
      </p:sp>
    </p:spTree>
    <p:extLst>
      <p:ext uri="{BB962C8B-B14F-4D97-AF65-F5344CB8AC3E}">
        <p14:creationId xmlns:p14="http://schemas.microsoft.com/office/powerpoint/2010/main" val="164365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aseline="0" dirty="0"/>
              <a:t>The 2D convolution is similar to 1D convolution and is widely used in image processing. A 2D mask is used in this case since the input is two-dimensional. Gaussian filter is an example of a 2D convolution. Tiling is used in 2D convolution as well to take advantage of data reuse. </a:t>
            </a:r>
          </a:p>
        </p:txBody>
      </p:sp>
      <p:sp>
        <p:nvSpPr>
          <p:cNvPr id="4" name="Marcador de número de diapositiva 3"/>
          <p:cNvSpPr>
            <a:spLocks noGrp="1"/>
          </p:cNvSpPr>
          <p:nvPr>
            <p:ph type="sldNum" sz="quarter" idx="10"/>
          </p:nvPr>
        </p:nvSpPr>
        <p:spPr/>
        <p:txBody>
          <a:bodyPr/>
          <a:lstStyle/>
          <a:p>
            <a:fld id="{33A2F704-0392-374E-9548-FE28CBDE16B0}" type="slidenum">
              <a:rPr lang="en-US" smtClean="0"/>
              <a:t>36</a:t>
            </a:fld>
            <a:endParaRPr lang="en-US"/>
          </a:p>
        </p:txBody>
      </p:sp>
    </p:spTree>
    <p:extLst>
      <p:ext uri="{BB962C8B-B14F-4D97-AF65-F5344CB8AC3E}">
        <p14:creationId xmlns:p14="http://schemas.microsoft.com/office/powerpoint/2010/main" val="3824556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37</a:t>
            </a:fld>
            <a:endParaRPr lang="en-US"/>
          </a:p>
        </p:txBody>
      </p:sp>
    </p:spTree>
    <p:extLst>
      <p:ext uri="{BB962C8B-B14F-4D97-AF65-F5344CB8AC3E}">
        <p14:creationId xmlns:p14="http://schemas.microsoft.com/office/powerpoint/2010/main" val="3693264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tiles are loaded into shared memory and the computation is performed. </a:t>
            </a:r>
            <a:r>
              <a:rPr lang="en-US" altLang="zh-CN" dirty="0"/>
              <a:t>Loading the tiles into shared memory can be done in various ways, one of which is similar to 1D convolution where the left hollow is loaded first, followed by the values in the middle, and then the right hollow.</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38</a:t>
            </a:fld>
            <a:endParaRPr lang="en-US"/>
          </a:p>
        </p:txBody>
      </p:sp>
    </p:spTree>
    <p:extLst>
      <p:ext uri="{BB962C8B-B14F-4D97-AF65-F5344CB8AC3E}">
        <p14:creationId xmlns:p14="http://schemas.microsoft.com/office/powerpoint/2010/main" val="3356875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two-dimensional convolution for image processing, the same memory locations are accessed by multiple threads, and tiling is used to take advantage of data reuse. Two-dimensional tiles are used for loading into shared memory, and the input and output tiles have different dimensions due to the mask used. The input tile dimension is equal to the output tile dimension plus two times the mask radius. The proposed solution is to launch enough threads for block to load the input tile into shared memory and then use a subset of them to perform the computation.</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39</a:t>
            </a:fld>
            <a:endParaRPr lang="en-US"/>
          </a:p>
        </p:txBody>
      </p:sp>
    </p:spTree>
    <p:extLst>
      <p:ext uri="{BB962C8B-B14F-4D97-AF65-F5344CB8AC3E}">
        <p14:creationId xmlns:p14="http://schemas.microsoft.com/office/powerpoint/2010/main" val="4030618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going to be the size of the thread block launched to execute on a GPU core. Note that the size of the thread block matches the size of the input tile dimension.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40</a:t>
            </a:fld>
            <a:endParaRPr lang="en-US"/>
          </a:p>
        </p:txBody>
      </p:sp>
    </p:spTree>
    <p:extLst>
      <p:ext uri="{BB962C8B-B14F-4D97-AF65-F5344CB8AC3E}">
        <p14:creationId xmlns:p14="http://schemas.microsoft.com/office/powerpoint/2010/main" val="2559458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implementation of sequential reduction only requires a for loop to iterate through the entire input array, which contains n elements, thus requiring n iterations. Therefore, the time complexity of a sequential reduction is O(n). In the case of the input array with n elements ranging from a0 to an-1, a straightforward code can perform the sequential reduction. The code initializes an accumulator with the identity value, which is zero since the reduction is using addition. The for loop then accumulates the values of all the elements in the input array into the accumulator. After the iterations are complete, the sum variable will hold the reduction result. Since the addition operations in the for loop are independent, a parallel implementation can compute multiple partial sums and then reduce them. By dividing the computation, multiple threads can perform many operations independently.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4</a:t>
            </a:fld>
            <a:endParaRPr lang="en-US"/>
          </a:p>
        </p:txBody>
      </p:sp>
    </p:spTree>
    <p:extLst>
      <p:ext uri="{BB962C8B-B14F-4D97-AF65-F5344CB8AC3E}">
        <p14:creationId xmlns:p14="http://schemas.microsoft.com/office/powerpoint/2010/main" val="875874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All threads are active such that each thread of the thread block is loading the corresponding element of the input into shared memory. After completing this loading into shared memory, we synchronize and then perform the actual computation.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41</a:t>
            </a:fld>
            <a:endParaRPr lang="en-US"/>
          </a:p>
        </p:txBody>
      </p:sp>
    </p:spTree>
    <p:extLst>
      <p:ext uri="{BB962C8B-B14F-4D97-AF65-F5344CB8AC3E}">
        <p14:creationId xmlns:p14="http://schemas.microsoft.com/office/powerpoint/2010/main" val="1419591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for the actual computation, we only use those threads that are on top of the output tile. In this example, we are only using 4x4 threads of the thread block to compute the output tile.</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42</a:t>
            </a:fld>
            <a:endParaRPr lang="en-US"/>
          </a:p>
        </p:txBody>
      </p:sp>
    </p:spTree>
    <p:extLst>
      <p:ext uri="{BB962C8B-B14F-4D97-AF65-F5344CB8AC3E}">
        <p14:creationId xmlns:p14="http://schemas.microsoft.com/office/powerpoint/2010/main" val="4238533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aseline="0" dirty="0"/>
              <a:t>The examples given for 2D convolutions in image processing include applying a blur filter, motion blur filter, and sharpened filter to an original image. </a:t>
            </a:r>
          </a:p>
        </p:txBody>
      </p:sp>
      <p:sp>
        <p:nvSpPr>
          <p:cNvPr id="4" name="Marcador de número de diapositiva 3"/>
          <p:cNvSpPr>
            <a:spLocks noGrp="1"/>
          </p:cNvSpPr>
          <p:nvPr>
            <p:ph type="sldNum" sz="quarter" idx="10"/>
          </p:nvPr>
        </p:nvSpPr>
        <p:spPr/>
        <p:txBody>
          <a:bodyPr/>
          <a:lstStyle/>
          <a:p>
            <a:fld id="{33A2F704-0392-374E-9548-FE28CBDE16B0}" type="slidenum">
              <a:rPr lang="en-US" smtClean="0"/>
              <a:t>43</a:t>
            </a:fld>
            <a:endParaRPr lang="en-US"/>
          </a:p>
        </p:txBody>
      </p:sp>
    </p:spTree>
    <p:extLst>
      <p:ext uri="{BB962C8B-B14F-4D97-AF65-F5344CB8AC3E}">
        <p14:creationId xmlns:p14="http://schemas.microsoft.com/office/powerpoint/2010/main" val="2164263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2D convolutions are widely used in image processing, including edge detection, with the Canny edge detection algorithm being a popular example. The Canny algorithm involves applying Gaussian filtering to smooth the image and remove noise, followed by a Sobel filter to find the intensity gradients. Non-maximum suppression is then used to suppress spurious edge detections, and finally, hysteresis thresholding is applied to select strong and weak edges connected to strong edges.</a:t>
            </a:r>
            <a:br>
              <a:rPr lang="en-US" dirty="0"/>
            </a:br>
            <a:br>
              <a:rPr lang="en-US" dirty="0"/>
            </a:br>
            <a:endParaRPr lang="en-US" baseline="0" dirty="0"/>
          </a:p>
        </p:txBody>
      </p:sp>
      <p:sp>
        <p:nvSpPr>
          <p:cNvPr id="4" name="Marcador de número de diapositiva 3"/>
          <p:cNvSpPr>
            <a:spLocks noGrp="1"/>
          </p:cNvSpPr>
          <p:nvPr>
            <p:ph type="sldNum" sz="quarter" idx="10"/>
          </p:nvPr>
        </p:nvSpPr>
        <p:spPr/>
        <p:txBody>
          <a:bodyPr/>
          <a:lstStyle/>
          <a:p>
            <a:fld id="{33A2F704-0392-374E-9548-FE28CBDE16B0}" type="slidenum">
              <a:rPr lang="en-US" smtClean="0"/>
              <a:t>44</a:t>
            </a:fld>
            <a:endParaRPr lang="en-US"/>
          </a:p>
        </p:txBody>
      </p:sp>
    </p:spTree>
    <p:extLst>
      <p:ext uri="{BB962C8B-B14F-4D97-AF65-F5344CB8AC3E}">
        <p14:creationId xmlns:p14="http://schemas.microsoft.com/office/powerpoint/2010/main" val="1145451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21664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 is a fundamental computation that involves calculating output elements from a set of input elements using a structured grid and a filter. It is a special type of extensive computation, which is widely used in high-performance computing to solve partial differential equations. As the dimensionality of the stencils increases, the computations become more complex.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D60644-4EFD-4AF6-93FF-77C38B0123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8344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[CLICK]</a:t>
            </a:r>
            <a:r>
              <a:rPr lang="en-US" baseline="0" dirty="0"/>
              <a:t> </a:t>
            </a:r>
            <a:r>
              <a:rPr lang="en-US" dirty="0"/>
              <a:t>Stencil computations update values in a multidimensional grid</a:t>
            </a:r>
            <a:r>
              <a:rPr lang="en-US" baseline="0" dirty="0"/>
              <a:t> using a fixed pattern of grid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To demonstrate, we show a basic elementary</a:t>
            </a:r>
            <a:r>
              <a:rPr lang="en-US" sz="1200" b="0" i="0" kern="1200" dirty="0">
                <a:solidFill>
                  <a:schemeClr val="tx1"/>
                </a:solidFill>
                <a:effectLst/>
                <a:latin typeface="+mn-lt"/>
                <a:ea typeface="+mn-ea"/>
                <a:cs typeface="+mn-cs"/>
              </a:rPr>
              <a:t> 7-point 3D Jacobi stencil, which is frequently used as a benchmark for stencil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a:t>
            </a:r>
            <a:r>
              <a:rPr lang="en-US" sz="1200" b="0" i="0" kern="1200" baseline="0" dirty="0">
                <a:solidFill>
                  <a:schemeClr val="tx1"/>
                </a:solidFill>
                <a:effectLst/>
                <a:latin typeface="+mn-lt"/>
                <a:ea typeface="+mn-ea"/>
                <a:cs typeface="+mn-cs"/>
              </a:rPr>
              <a:t> kernel </a:t>
            </a:r>
            <a:r>
              <a:rPr lang="en-US" sz="1200" b="0" i="0" kern="1200" dirty="0">
                <a:solidFill>
                  <a:schemeClr val="tx1"/>
                </a:solidFill>
                <a:effectLst/>
                <a:latin typeface="+mn-lt"/>
                <a:ea typeface="+mn-ea"/>
                <a:cs typeface="+mn-cs"/>
              </a:rPr>
              <a:t>accesses 7 elements to perform six additions and two multiplications at the same time. </a:t>
            </a:r>
            <a:endParaRPr lang="en-US" baseline="0" dirty="0"/>
          </a:p>
          <a:p>
            <a:pPr marL="0" indent="0">
              <a:buNone/>
            </a:pPr>
            <a:r>
              <a:rPr lang="en-US" b="1" baseline="0" dirty="0"/>
              <a:t>[CLICK]</a:t>
            </a:r>
            <a:r>
              <a:rPr lang="en-US" baseline="0" dirty="0"/>
              <a:t> </a:t>
            </a:r>
            <a:r>
              <a:rPr lang="en-US" b="0" dirty="0"/>
              <a:t>Stencils are widely used! Around 30% of high performance computing applications make use of different stencils</a:t>
            </a:r>
          </a:p>
          <a:p>
            <a:pPr marL="0" indent="0">
              <a:buNone/>
            </a:pPr>
            <a:r>
              <a:rPr lang="en-US" b="1" baseline="0" dirty="0"/>
              <a:t>[CLICK]</a:t>
            </a:r>
            <a:r>
              <a:rPr lang="en-US" baseline="0" dirty="0"/>
              <a:t> including f</a:t>
            </a:r>
            <a:r>
              <a:rPr lang="en-US" dirty="0"/>
              <a:t>luid dynamics,</a:t>
            </a:r>
            <a:r>
              <a:rPr lang="en-US" b="1" baseline="0" dirty="0"/>
              <a:t> [CLICK]</a:t>
            </a:r>
            <a:r>
              <a:rPr lang="en-US" baseline="0" dirty="0"/>
              <a:t> </a:t>
            </a:r>
            <a:r>
              <a:rPr lang="en-US" dirty="0"/>
              <a:t> image processing, </a:t>
            </a:r>
            <a:r>
              <a:rPr lang="en-US" b="1" baseline="0" dirty="0"/>
              <a:t>[CLICK]</a:t>
            </a:r>
            <a:r>
              <a:rPr lang="en-US" baseline="0" dirty="0"/>
              <a:t> </a:t>
            </a:r>
            <a:r>
              <a:rPr lang="en-US" dirty="0"/>
              <a:t>atmospheric modeling, etc.</a:t>
            </a:r>
          </a:p>
          <a:p>
            <a:pPr marL="0" indent="0">
              <a:buNone/>
            </a:pPr>
            <a:endParaRPr lang="en-US" dirty="0"/>
          </a:p>
          <a:p>
            <a:pPr marL="0" indent="0">
              <a:buNone/>
            </a:pPr>
            <a:r>
              <a:rPr lang="en-US" dirty="0"/>
              <a:t>To update values in a grid using a fixed pattern of grid points, stencils are used in extensive computations. Stencils are a class of algorithms used in high-performance computing and are employed in around 30 applications including fluid dynamics simulation, edge detection in image processing, and climate modeling. </a:t>
            </a:r>
          </a:p>
          <a:p>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71F7F3-9543-40DF-A656-8B6347E0E94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100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t>
            </a:r>
            <a:r>
              <a:rPr lang="en-US" baseline="0" dirty="0"/>
              <a:t>heterogeneous system comprises of IBM POWER9 CPU connected to an FPGA board via CAPI2 interface.</a:t>
            </a:r>
          </a:p>
          <a:p>
            <a:r>
              <a:rPr lang="en-US" baseline="0" dirty="0"/>
              <a:t>We used an inter-unit system with an IBM Power9 CPU and not with a GPU. The CPU was connected through CAPI, a coherent memory bus, to two different FPGAs with HPM memory or DDR4 memory. CAPI II is a coherent interface that enables easy data exchange between the CPU and the FPGA in a coherent manner.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71F7F3-9543-40DF-A656-8B6347E0E9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397295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28745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aseline="0" dirty="0"/>
              <a:t>Convolutional layers are not only traditionally used for feature detection in image processing, but they can also be used as neural network layers. They have certain advantages compared to fully connected layers used in multi-layer perceptron neural networks. The reason is that fully connected layers require accessing all elements of the input and applying corresponding weights to compute each output element, while convolutional layers only use local weights and input elements surrounding the element of interest. As these weights are local, so they can be shared and placed in on-chip memories that are usually smaller. </a:t>
            </a:r>
          </a:p>
        </p:txBody>
      </p:sp>
      <p:sp>
        <p:nvSpPr>
          <p:cNvPr id="4" name="Marcador de número de diapositiva 3"/>
          <p:cNvSpPr>
            <a:spLocks noGrp="1"/>
          </p:cNvSpPr>
          <p:nvPr>
            <p:ph type="sldNum" sz="quarter" idx="10"/>
          </p:nvPr>
        </p:nvSpPr>
        <p:spPr/>
        <p:txBody>
          <a:bodyPr/>
          <a:lstStyle/>
          <a:p>
            <a:fld id="{33A2F704-0392-374E-9548-FE28CBDE16B0}" type="slidenum">
              <a:rPr lang="en-US" smtClean="0"/>
              <a:t>50</a:t>
            </a:fld>
            <a:endParaRPr lang="en-US"/>
          </a:p>
        </p:txBody>
      </p:sp>
    </p:spTree>
    <p:extLst>
      <p:ext uri="{BB962C8B-B14F-4D97-AF65-F5344CB8AC3E}">
        <p14:creationId xmlns:p14="http://schemas.microsoft.com/office/powerpoint/2010/main" val="260375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most common pattern for reduction is tree-based reduction. This method performs reduction in successive iterations, where each iteration assigns two elements to a single worker or thread that performs their addiction. In the first iteration, every two elements are assigned to threads, and their addition generates partial results that are stored in temporary storage. In the next iteration, half of the workers or threads retire, and the remaining workers or threads continue performing additions, accumulating partial results in temporary storage. This process continues until the third iteration, where only two values are left to add. In the final iteration, a single thread performs the final sum.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5</a:t>
            </a:fld>
            <a:endParaRPr lang="en-US"/>
          </a:p>
        </p:txBody>
      </p:sp>
    </p:spTree>
    <p:extLst>
      <p:ext uri="{BB962C8B-B14F-4D97-AF65-F5344CB8AC3E}">
        <p14:creationId xmlns:p14="http://schemas.microsoft.com/office/powerpoint/2010/main" val="10607931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Convolutional neural networks have been proposed many years ago, and LeNet-5 is one of the earliest examples from Yann </a:t>
            </a:r>
            <a:r>
              <a:rPr lang="en-US" altLang="zh-CN" dirty="0" err="1"/>
              <a:t>LeCun</a:t>
            </a:r>
            <a:r>
              <a:rPr lang="en-US" altLang="zh-CN" dirty="0"/>
              <a:t>. These convolutional neural networks are designed to recognize visual patterns directly from pixels with minimal pre-processing.</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51</a:t>
            </a:fld>
            <a:endParaRPr lang="en-US"/>
          </a:p>
        </p:txBody>
      </p:sp>
    </p:spTree>
    <p:extLst>
      <p:ext uri="{BB962C8B-B14F-4D97-AF65-F5344CB8AC3E}">
        <p14:creationId xmlns:p14="http://schemas.microsoft.com/office/powerpoint/2010/main" val="37399628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Another view of the Lenet5 architecture shows the different layers that make it up, including convolutional, sampling, and fully connected layers.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52</a:t>
            </a:fld>
            <a:endParaRPr lang="en-US"/>
          </a:p>
        </p:txBody>
      </p:sp>
    </p:spTree>
    <p:extLst>
      <p:ext uri="{BB962C8B-B14F-4D97-AF65-F5344CB8AC3E}">
        <p14:creationId xmlns:p14="http://schemas.microsoft.com/office/powerpoint/2010/main" val="2688702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a</a:t>
            </a:r>
            <a:r>
              <a:rPr lang="zh-CN" altLang="en-US" dirty="0"/>
              <a:t> </a:t>
            </a:r>
            <a:r>
              <a:rPr lang="en-US" altLang="zh-CN" dirty="0"/>
              <a:t>2D</a:t>
            </a:r>
            <a:r>
              <a:rPr lang="zh-CN" altLang="en-US" dirty="0"/>
              <a:t> </a:t>
            </a:r>
            <a:r>
              <a:rPr lang="en-US" altLang="zh-CN" dirty="0"/>
              <a:t>convolution,</a:t>
            </a:r>
            <a:r>
              <a:rPr lang="zh-CN" altLang="en-US" dirty="0"/>
              <a:t> </a:t>
            </a:r>
            <a:r>
              <a:rPr lang="en-US" altLang="zh-CN" dirty="0"/>
              <a:t>the</a:t>
            </a:r>
            <a:r>
              <a:rPr lang="zh-CN" altLang="en-US" dirty="0"/>
              <a:t> </a:t>
            </a:r>
            <a:r>
              <a:rPr lang="en-US" altLang="zh-CN" dirty="0"/>
              <a:t>kernel</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extract</a:t>
            </a:r>
            <a:r>
              <a:rPr lang="zh-CN" altLang="en-US" dirty="0"/>
              <a:t> </a:t>
            </a:r>
            <a:r>
              <a:rPr lang="en-US" altLang="zh-CN" dirty="0"/>
              <a:t>the</a:t>
            </a:r>
            <a:r>
              <a:rPr lang="zh-CN" altLang="en-US" dirty="0"/>
              <a:t> </a:t>
            </a:r>
            <a:r>
              <a:rPr lang="en-US" altLang="zh-CN" dirty="0"/>
              <a:t>two-dimensional</a:t>
            </a:r>
            <a:r>
              <a:rPr lang="zh-CN" altLang="en-US" dirty="0"/>
              <a:t> </a:t>
            </a:r>
            <a:r>
              <a:rPr lang="en-US" altLang="zh-CN" dirty="0"/>
              <a:t>information.</a:t>
            </a:r>
          </a:p>
          <a:p>
            <a:r>
              <a:rPr lang="en-US" altLang="zh-CN" dirty="0"/>
              <a:t>We</a:t>
            </a:r>
            <a:r>
              <a:rPr lang="zh-CN" altLang="en-US" dirty="0"/>
              <a:t> </a:t>
            </a:r>
            <a:r>
              <a:rPr lang="en-US" altLang="zh-CN" dirty="0"/>
              <a:t>usually</a:t>
            </a:r>
            <a:r>
              <a:rPr lang="zh-CN" altLang="en-US" dirty="0"/>
              <a:t> </a:t>
            </a:r>
            <a:r>
              <a:rPr lang="en-US" altLang="zh-CN" dirty="0"/>
              <a:t>use</a:t>
            </a:r>
            <a:r>
              <a:rPr lang="zh-CN" altLang="en-US" dirty="0"/>
              <a:t> </a:t>
            </a:r>
            <a:r>
              <a:rPr lang="en-US" altLang="zh-CN" dirty="0"/>
              <a:t>3D</a:t>
            </a:r>
            <a:r>
              <a:rPr lang="zh-CN" altLang="en-US" dirty="0"/>
              <a:t> </a:t>
            </a:r>
            <a:r>
              <a:rPr lang="en-US" altLang="zh-CN" dirty="0"/>
              <a:t>convolution</a:t>
            </a:r>
            <a:r>
              <a:rPr lang="zh-CN" altLang="en-US" dirty="0"/>
              <a:t> </a:t>
            </a:r>
            <a:r>
              <a:rPr lang="en-US" altLang="zh-CN" dirty="0"/>
              <a:t>in</a:t>
            </a:r>
            <a:r>
              <a:rPr lang="zh-CN" altLang="en-US" dirty="0"/>
              <a:t> </a:t>
            </a:r>
            <a:r>
              <a:rPr lang="en-US" altLang="zh-CN" dirty="0"/>
              <a:t>image</a:t>
            </a:r>
            <a:r>
              <a:rPr lang="zh-CN" altLang="en-US" dirty="0"/>
              <a:t> </a:t>
            </a:r>
            <a:r>
              <a:rPr lang="en-US" altLang="zh-CN" dirty="0"/>
              <a:t>processing</a:t>
            </a:r>
            <a:r>
              <a:rPr lang="zh-CN" altLang="en-US" dirty="0"/>
              <a:t> </a:t>
            </a:r>
            <a:r>
              <a:rPr lang="en-US" altLang="zh-CN" dirty="0"/>
              <a:t>because we</a:t>
            </a:r>
            <a:r>
              <a:rPr lang="zh-CN" altLang="en-US" dirty="0"/>
              <a:t> </a:t>
            </a:r>
            <a:r>
              <a:rPr lang="en-US" altLang="zh-CN" dirty="0"/>
              <a:t>also</a:t>
            </a:r>
            <a:r>
              <a:rPr lang="zh-CN" altLang="en-US" dirty="0"/>
              <a:t> </a:t>
            </a:r>
            <a:r>
              <a:rPr lang="en-US" altLang="zh-CN" dirty="0"/>
              <a:t>need</a:t>
            </a:r>
            <a:r>
              <a:rPr lang="zh-CN" altLang="en-US" dirty="0"/>
              <a:t> </a:t>
            </a:r>
            <a:r>
              <a:rPr lang="en-US" altLang="zh-CN" dirty="0"/>
              <a:t>to</a:t>
            </a:r>
            <a:r>
              <a:rPr lang="zh-CN" altLang="en-US" dirty="0"/>
              <a:t> </a:t>
            </a:r>
            <a:r>
              <a:rPr lang="en-US" altLang="zh-CN" dirty="0"/>
              <a:t>extract</a:t>
            </a:r>
            <a:r>
              <a:rPr lang="zh-CN" altLang="en-US" dirty="0"/>
              <a:t> </a:t>
            </a:r>
            <a:r>
              <a:rPr lang="en-US" altLang="zh-CN" dirty="0"/>
              <a:t>the</a:t>
            </a:r>
            <a:r>
              <a:rPr lang="zh-CN" altLang="en-US" dirty="0"/>
              <a:t> </a:t>
            </a:r>
            <a:r>
              <a:rPr lang="en-US" altLang="zh-CN" dirty="0"/>
              <a:t>depth</a:t>
            </a:r>
            <a:r>
              <a:rPr lang="zh-CN" altLang="en-US" dirty="0"/>
              <a:t> </a:t>
            </a:r>
            <a:r>
              <a:rPr lang="en-US" altLang="zh-CN" dirty="0"/>
              <a:t>information.</a:t>
            </a:r>
          </a:p>
          <a:p>
            <a:endParaRPr lang="en-US" dirty="0"/>
          </a:p>
          <a:p>
            <a:r>
              <a:rPr lang="en-US" altLang="zh-CN" dirty="0"/>
              <a:t>Stride</a:t>
            </a:r>
            <a:r>
              <a:rPr lang="zh-CN" altLang="en-US" dirty="0"/>
              <a:t> </a:t>
            </a:r>
            <a:r>
              <a:rPr lang="en-US" altLang="zh-CN" dirty="0"/>
              <a:t>is</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input</a:t>
            </a:r>
            <a:r>
              <a:rPr lang="zh-CN" altLang="en-US" dirty="0"/>
              <a:t> </a:t>
            </a:r>
            <a:r>
              <a:rPr lang="en-US" altLang="zh-CN" dirty="0"/>
              <a:t>values</a:t>
            </a:r>
            <a:r>
              <a:rPr lang="zh-CN" altLang="en-US" dirty="0"/>
              <a:t> </a:t>
            </a:r>
            <a:r>
              <a:rPr lang="en-US" altLang="zh-CN" dirty="0"/>
              <a:t>the</a:t>
            </a:r>
            <a:r>
              <a:rPr lang="zh-CN" altLang="en-US" dirty="0"/>
              <a:t> </a:t>
            </a:r>
            <a:r>
              <a:rPr lang="en-US" altLang="zh-CN" dirty="0"/>
              <a:t>kernel</a:t>
            </a:r>
            <a:r>
              <a:rPr lang="zh-CN" altLang="en-US" dirty="0"/>
              <a:t> </a:t>
            </a:r>
            <a:r>
              <a:rPr lang="en-US" altLang="zh-CN" dirty="0"/>
              <a:t>will</a:t>
            </a:r>
            <a:r>
              <a:rPr lang="zh-CN" altLang="en-US" dirty="0"/>
              <a:t> </a:t>
            </a:r>
            <a:r>
              <a:rPr lang="en-US" altLang="zh-CN" dirty="0"/>
              <a:t>jump</a:t>
            </a:r>
            <a:r>
              <a:rPr lang="zh-CN" altLang="en-US" dirty="0"/>
              <a:t> </a:t>
            </a:r>
            <a:r>
              <a:rPr lang="en-US" altLang="zh-CN" dirty="0"/>
              <a:t>when</a:t>
            </a:r>
            <a:r>
              <a:rPr lang="zh-CN" altLang="en-US" dirty="0"/>
              <a:t> </a:t>
            </a:r>
            <a:r>
              <a:rPr lang="en-US" altLang="zh-CN" dirty="0"/>
              <a:t>sliding</a:t>
            </a:r>
            <a:r>
              <a:rPr lang="zh-CN" altLang="en-US" dirty="0"/>
              <a:t> </a:t>
            </a:r>
            <a:r>
              <a:rPr lang="en-US" altLang="zh-CN" dirty="0"/>
              <a:t>on</a:t>
            </a:r>
            <a:r>
              <a:rPr lang="zh-CN" altLang="en-US" dirty="0"/>
              <a:t> </a:t>
            </a:r>
            <a:r>
              <a:rPr lang="en-US" altLang="zh-CN" dirty="0"/>
              <a:t>the</a:t>
            </a:r>
            <a:r>
              <a:rPr lang="zh-CN" altLang="en-US" dirty="0"/>
              <a:t> </a:t>
            </a:r>
            <a:r>
              <a:rPr lang="en-US" altLang="zh-CN" dirty="0"/>
              <a:t>input</a:t>
            </a:r>
            <a:r>
              <a:rPr lang="zh-CN" altLang="en-US" dirty="0"/>
              <a:t> </a:t>
            </a:r>
            <a:r>
              <a:rPr lang="en-US" altLang="zh-CN" dirty="0"/>
              <a:t>feature</a:t>
            </a:r>
            <a:r>
              <a:rPr lang="zh-CN" altLang="en-US" dirty="0"/>
              <a:t> </a:t>
            </a:r>
            <a:r>
              <a:rPr lang="en-US" altLang="zh-CN" dirty="0"/>
              <a:t>map.</a:t>
            </a:r>
            <a:r>
              <a:rPr lang="zh-CN" altLang="en-US" dirty="0"/>
              <a:t> </a:t>
            </a:r>
            <a:r>
              <a:rPr lang="en-US" altLang="zh-CN" dirty="0"/>
              <a:t>When</a:t>
            </a:r>
            <a:r>
              <a:rPr lang="zh-CN" altLang="en-US" dirty="0"/>
              <a:t> </a:t>
            </a:r>
            <a:r>
              <a:rPr lang="en-US" altLang="zh-CN" dirty="0"/>
              <a:t>stride</a:t>
            </a:r>
            <a:r>
              <a:rPr lang="zh-CN" altLang="en-US" dirty="0"/>
              <a:t> </a:t>
            </a:r>
            <a:r>
              <a:rPr lang="en-US" altLang="zh-CN" dirty="0"/>
              <a:t>=</a:t>
            </a:r>
            <a:r>
              <a:rPr lang="zh-CN" altLang="en-US" dirty="0"/>
              <a:t> </a:t>
            </a:r>
            <a:r>
              <a:rPr lang="en-US" altLang="zh-CN" dirty="0"/>
              <a:t>1,</a:t>
            </a:r>
            <a:r>
              <a:rPr lang="zh-CN" altLang="en-US" dirty="0"/>
              <a:t> </a:t>
            </a:r>
            <a:r>
              <a:rPr lang="en-US" altLang="zh-CN" dirty="0"/>
              <a:t>the</a:t>
            </a:r>
            <a:r>
              <a:rPr lang="zh-CN" altLang="en-US" dirty="0"/>
              <a:t> </a:t>
            </a:r>
            <a:r>
              <a:rPr lang="en-US" altLang="zh-CN" dirty="0"/>
              <a:t>kernel</a:t>
            </a:r>
            <a:r>
              <a:rPr lang="zh-CN" altLang="en-US" dirty="0"/>
              <a:t> </a:t>
            </a:r>
            <a:r>
              <a:rPr lang="en-US" altLang="zh-CN" dirty="0"/>
              <a:t>moves</a:t>
            </a:r>
            <a:r>
              <a:rPr lang="zh-CN" altLang="en-US" dirty="0"/>
              <a:t> </a:t>
            </a:r>
            <a:r>
              <a:rPr lang="en-US" altLang="zh-CN" dirty="0"/>
              <a:t>to</a:t>
            </a:r>
            <a:r>
              <a:rPr lang="zh-CN" altLang="en-US" dirty="0"/>
              <a:t> </a:t>
            </a:r>
            <a:r>
              <a:rPr lang="en-US" altLang="zh-CN" dirty="0"/>
              <a:t>the</a:t>
            </a:r>
            <a:r>
              <a:rPr lang="zh-CN" altLang="en-US" dirty="0"/>
              <a:t> </a:t>
            </a:r>
            <a:r>
              <a:rPr lang="en-US" altLang="zh-CN" dirty="0"/>
              <a:t>adjacent input</a:t>
            </a:r>
            <a:r>
              <a:rPr lang="zh-CN" altLang="en-US" dirty="0"/>
              <a:t> </a:t>
            </a:r>
            <a:r>
              <a:rPr lang="en-US" altLang="zh-CN" dirty="0"/>
              <a:t>values</a:t>
            </a:r>
            <a:r>
              <a:rPr lang="zh-CN" altLang="en-US" dirty="0"/>
              <a:t> </a:t>
            </a:r>
            <a:r>
              <a:rPr lang="en-US" altLang="zh-CN" dirty="0"/>
              <a:t>without</a:t>
            </a:r>
            <a:r>
              <a:rPr lang="zh-CN" altLang="en-US" dirty="0"/>
              <a:t> </a:t>
            </a:r>
            <a:r>
              <a:rPr lang="en-US" altLang="zh-CN" dirty="0"/>
              <a:t>jumping.</a:t>
            </a:r>
          </a:p>
          <a:p>
            <a:endParaRPr lang="en-US" dirty="0"/>
          </a:p>
          <a:p>
            <a:r>
              <a:rPr lang="en-US" altLang="zh-CN" b="0" i="0" dirty="0">
                <a:solidFill>
                  <a:srgbClr val="D1D5DB"/>
                </a:solidFill>
                <a:effectLst/>
                <a:latin typeface="Söhne"/>
              </a:rPr>
              <a:t>The convolutional layers are complemented with sampling and fully connected layers in the Lenet5 network, and an example of a 2D convolution is illustrated with a blue input feature map, a green output feature map, and a three by three kernel that performs weighted multiplication and accumulation.</a:t>
            </a:r>
            <a:endParaRPr lang="en-US" dirty="0"/>
          </a:p>
          <a:p>
            <a:r>
              <a:rPr lang="en-US" altLang="zh-CN" dirty="0"/>
              <a:t>Padding</a:t>
            </a:r>
            <a:r>
              <a:rPr lang="zh-CN" altLang="en-US" dirty="0"/>
              <a:t> </a:t>
            </a:r>
            <a:r>
              <a:rPr lang="en-US" altLang="zh-CN" dirty="0"/>
              <a:t>is</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zeros</a:t>
            </a:r>
            <a:r>
              <a:rPr lang="zh-CN" altLang="en-US" dirty="0"/>
              <a:t> </a:t>
            </a:r>
            <a:r>
              <a:rPr lang="en-US" altLang="zh-CN" dirty="0"/>
              <a:t>added</a:t>
            </a:r>
            <a:r>
              <a:rPr lang="zh-CN" altLang="en-US" dirty="0"/>
              <a:t> </a:t>
            </a:r>
            <a:r>
              <a:rPr lang="en-US" altLang="zh-CN" dirty="0"/>
              <a:t>outside</a:t>
            </a:r>
            <a:r>
              <a:rPr lang="zh-CN" altLang="en-US" dirty="0"/>
              <a:t> </a:t>
            </a:r>
            <a:r>
              <a:rPr lang="en-US" altLang="zh-CN" dirty="0"/>
              <a:t>the</a:t>
            </a:r>
            <a:r>
              <a:rPr lang="zh-CN" altLang="en-US" dirty="0"/>
              <a:t> </a:t>
            </a:r>
            <a:r>
              <a:rPr lang="en-US" altLang="zh-CN" dirty="0"/>
              <a:t>input</a:t>
            </a:r>
            <a:r>
              <a:rPr lang="zh-CN" altLang="en-US" dirty="0"/>
              <a:t> </a:t>
            </a:r>
            <a:r>
              <a:rPr lang="en-US" altLang="zh-CN" dirty="0"/>
              <a:t>feature</a:t>
            </a:r>
            <a:r>
              <a:rPr lang="zh-CN" altLang="en-US" dirty="0"/>
              <a:t> </a:t>
            </a:r>
            <a:r>
              <a:rPr lang="en-US" altLang="zh-CN" dirty="0"/>
              <a:t>map.</a:t>
            </a:r>
            <a:r>
              <a:rPr lang="zh-CN" altLang="en-US" dirty="0"/>
              <a:t> </a:t>
            </a:r>
            <a:r>
              <a:rPr lang="en-US" altLang="zh-CN" dirty="0"/>
              <a:t>Padding</a:t>
            </a:r>
            <a:r>
              <a:rPr lang="zh-CN" altLang="en-US" dirty="0"/>
              <a:t> </a:t>
            </a:r>
            <a:r>
              <a:rPr lang="en-US" altLang="zh-CN" dirty="0"/>
              <a:t>=</a:t>
            </a:r>
            <a:r>
              <a:rPr lang="zh-CN" altLang="en-US" dirty="0"/>
              <a:t> </a:t>
            </a:r>
            <a:r>
              <a:rPr lang="en-US" altLang="zh-CN" dirty="0"/>
              <a:t>1</a:t>
            </a:r>
            <a:r>
              <a:rPr lang="zh-CN" altLang="en-US" dirty="0"/>
              <a:t> </a:t>
            </a:r>
            <a:r>
              <a:rPr lang="en-US" altLang="zh-CN" dirty="0"/>
              <a:t>means</a:t>
            </a:r>
            <a:r>
              <a:rPr lang="zh-CN" altLang="en-US" dirty="0"/>
              <a:t> </a:t>
            </a:r>
            <a:r>
              <a:rPr lang="en-US" altLang="zh-CN" dirty="0"/>
              <a:t>adding</a:t>
            </a:r>
            <a:r>
              <a:rPr lang="zh-CN" altLang="en-US" dirty="0"/>
              <a:t> </a:t>
            </a:r>
            <a:r>
              <a:rPr lang="en-US" altLang="zh-CN" dirty="0"/>
              <a:t>a</a:t>
            </a:r>
            <a:r>
              <a:rPr lang="zh-CN" altLang="en-US" dirty="0"/>
              <a:t> </a:t>
            </a:r>
            <a:r>
              <a:rPr lang="en-US" altLang="zh-CN" dirty="0"/>
              <a:t>circle</a:t>
            </a:r>
            <a:r>
              <a:rPr lang="zh-CN" altLang="en-US" dirty="0"/>
              <a:t> </a:t>
            </a:r>
            <a:r>
              <a:rPr lang="en-US" altLang="zh-CN" dirty="0"/>
              <a:t>of</a:t>
            </a:r>
            <a:r>
              <a:rPr lang="zh-CN" altLang="en-US" dirty="0"/>
              <a:t> </a:t>
            </a:r>
            <a:r>
              <a:rPr lang="en-US" altLang="zh-CN" dirty="0"/>
              <a:t>zeros</a:t>
            </a:r>
            <a:r>
              <a:rPr lang="zh-CN" altLang="en-US" dirty="0"/>
              <a:t> </a:t>
            </a:r>
            <a:r>
              <a:rPr lang="en-US" altLang="zh-CN" dirty="0"/>
              <a:t>outside</a:t>
            </a:r>
            <a:r>
              <a:rPr lang="zh-CN" altLang="en-US" dirty="0"/>
              <a:t> </a:t>
            </a:r>
            <a:r>
              <a:rPr lang="en-US" altLang="zh-CN" dirty="0"/>
              <a:t>the</a:t>
            </a:r>
            <a:r>
              <a:rPr lang="zh-CN" altLang="en-US" dirty="0"/>
              <a:t> </a:t>
            </a:r>
            <a:r>
              <a:rPr lang="en-US" altLang="zh-CN" dirty="0"/>
              <a:t>input</a:t>
            </a:r>
            <a:r>
              <a:rPr lang="zh-CN" altLang="en-US" dirty="0"/>
              <a:t> </a:t>
            </a:r>
            <a:r>
              <a:rPr lang="en-US" altLang="zh-CN" dirty="0"/>
              <a:t>feature</a:t>
            </a:r>
            <a:r>
              <a:rPr lang="zh-CN" altLang="en-US" dirty="0"/>
              <a:t> </a:t>
            </a:r>
            <a:r>
              <a:rPr lang="en-US" altLang="zh-CN" dirty="0"/>
              <a:t>map.</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The</a:t>
            </a:r>
            <a:r>
              <a:rPr lang="zh-CN" altLang="en-US" dirty="0"/>
              <a:t> </a:t>
            </a:r>
            <a:r>
              <a:rPr lang="en-US" altLang="zh-CN" dirty="0"/>
              <a:t>size</a:t>
            </a:r>
            <a:r>
              <a:rPr lang="zh-CN" altLang="en-US" dirty="0"/>
              <a:t> </a:t>
            </a:r>
            <a:r>
              <a:rPr lang="en-US" altLang="zh-CN" dirty="0"/>
              <a:t>of</a:t>
            </a:r>
            <a:r>
              <a:rPr lang="zh-CN" altLang="en-US" dirty="0"/>
              <a:t> </a:t>
            </a:r>
            <a:r>
              <a:rPr lang="en-US" altLang="zh-CN" dirty="0"/>
              <a:t>output</a:t>
            </a:r>
            <a:r>
              <a:rPr lang="zh-CN" altLang="en-US" dirty="0"/>
              <a:t> </a:t>
            </a:r>
            <a:r>
              <a:rPr lang="en-US" altLang="zh-CN" dirty="0"/>
              <a:t>can</a:t>
            </a:r>
            <a:r>
              <a:rPr lang="zh-CN" altLang="en-US" dirty="0"/>
              <a:t> </a:t>
            </a:r>
            <a:r>
              <a:rPr lang="en-US" altLang="zh-CN" dirty="0"/>
              <a:t>be</a:t>
            </a:r>
            <a:r>
              <a:rPr lang="zh-CN" altLang="en-US" dirty="0"/>
              <a:t> </a:t>
            </a:r>
            <a:r>
              <a:rPr lang="en-US" altLang="zh-CN" dirty="0"/>
              <a:t>calculated:</a:t>
            </a:r>
            <a:r>
              <a:rPr lang="zh-CN" altLang="en-US" dirty="0"/>
              <a:t> </a:t>
            </a:r>
            <a:r>
              <a:rPr lang="en-US" altLang="zh-CN" sz="1200" dirty="0">
                <a:solidFill>
                  <a:schemeClr val="tx2"/>
                </a:solidFill>
                <a:latin typeface="Calibri" pitchFamily="34" charset="0"/>
                <a:cs typeface="Calibri" pitchFamily="34" charset="0"/>
              </a:rPr>
              <a:t>Output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(Input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2</a:t>
            </a:r>
            <a:r>
              <a:rPr lang="zh-CN" altLang="en-US" sz="1200" dirty="0">
                <a:solidFill>
                  <a:schemeClr val="tx2"/>
                </a:solidFill>
                <a:latin typeface="Calibri" pitchFamily="34" charset="0"/>
                <a:cs typeface="Calibri" pitchFamily="34" charset="0"/>
              </a:rPr>
              <a:t>*</a:t>
            </a:r>
            <a:r>
              <a:rPr lang="en-US" altLang="zh-CN" sz="1200" dirty="0">
                <a:solidFill>
                  <a:schemeClr val="tx2"/>
                </a:solidFill>
                <a:latin typeface="Calibri" pitchFamily="34" charset="0"/>
                <a:cs typeface="Calibri" pitchFamily="34" charset="0"/>
              </a:rPr>
              <a:t>Padding</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Kernel)</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Stride</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tx2"/>
                </a:solidFill>
                <a:latin typeface="Calibri" pitchFamily="34" charset="0"/>
                <a:cs typeface="Calibri" pitchFamily="34" charset="0"/>
              </a:rPr>
              <a:t>In</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this</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example</a:t>
            </a:r>
            <a:r>
              <a:rPr lang="en-US" altLang="zh-CN" sz="1200" dirty="0">
                <a:solidFill>
                  <a:schemeClr val="tx2"/>
                </a:solidFill>
                <a:latin typeface="Calibri" pitchFamily="34" charset="0"/>
                <a:cs typeface="Calibri" pitchFamily="34" charset="0"/>
                <a:sym typeface="Wingdings" pitchFamily="2" charset="2"/>
              </a:rPr>
              <a:t>:</a:t>
            </a:r>
            <a:r>
              <a:rPr lang="zh-CN" altLang="en-US" sz="1200" dirty="0">
                <a:solidFill>
                  <a:schemeClr val="tx2"/>
                </a:solidFill>
                <a:latin typeface="Calibri" pitchFamily="34" charset="0"/>
                <a:cs typeface="Calibri" pitchFamily="34" charset="0"/>
                <a:sym typeface="Wingdings" pitchFamily="2" charset="2"/>
              </a:rPr>
              <a:t> </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(5</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2</a:t>
            </a:r>
            <a:r>
              <a:rPr lang="zh-CN" altLang="en-US" sz="1200" dirty="0">
                <a:solidFill>
                  <a:schemeClr val="tx2"/>
                </a:solidFill>
                <a:latin typeface="Calibri" pitchFamily="34" charset="0"/>
                <a:cs typeface="Calibri" pitchFamily="34" charset="0"/>
              </a:rPr>
              <a:t>*</a:t>
            </a:r>
            <a:r>
              <a:rPr lang="en-US" altLang="zh-CN" sz="1200" dirty="0">
                <a:solidFill>
                  <a:schemeClr val="tx2"/>
                </a:solidFill>
                <a:latin typeface="Calibri" pitchFamily="34" charset="0"/>
                <a:cs typeface="Calibri" pitchFamily="34" charset="0"/>
              </a:rPr>
              <a:t>1</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3)</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1</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1</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a:t>
            </a:r>
            <a:r>
              <a:rPr lang="zh-CN" altLang="en-US" sz="1200" dirty="0">
                <a:solidFill>
                  <a:schemeClr val="tx2"/>
                </a:solidFill>
                <a:latin typeface="Calibri" pitchFamily="34" charset="0"/>
                <a:cs typeface="Calibri" pitchFamily="34" charset="0"/>
              </a:rPr>
              <a:t> </a:t>
            </a:r>
            <a:r>
              <a:rPr lang="en-US" altLang="zh-CN" sz="1200" dirty="0">
                <a:solidFill>
                  <a:schemeClr val="tx2"/>
                </a:solidFill>
                <a:latin typeface="Calibri" pitchFamily="34" charset="0"/>
                <a:cs typeface="Calibri" pitchFamily="34" charset="0"/>
              </a:rPr>
              <a:t>5</a:t>
            </a:r>
            <a:endParaRPr lang="en-US" sz="1200" dirty="0">
              <a:solidFill>
                <a:schemeClr val="tx2"/>
              </a:solidFill>
              <a:latin typeface="Calibri" pitchFamily="34" charset="0"/>
              <a:cs typeface="Calibri"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1CA6C7-3AC9-4A26-B0BF-DF8AFF740679}" type="slidenum">
              <a:rPr kumimoji="0" lang="ko-KR" altLang="en-US" sz="1200" b="0" i="0" u="none" strike="noStrike" kern="1200" cap="none" spc="0" normalizeH="0" baseline="0" noProof="0" smtClean="0">
                <a:ln>
                  <a:noFill/>
                </a:ln>
                <a:solidFill>
                  <a:prstClr val="black"/>
                </a:solidFill>
                <a:effectLst/>
                <a:uLnTx/>
                <a:uFillTx/>
                <a:latin typeface="Calibri"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ko-KR"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49052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 which layer is which -&gt; first layer as input, second as kernel and last as output</a:t>
            </a:r>
            <a:br>
              <a:rPr lang="en-US" dirty="0"/>
            </a:br>
            <a:r>
              <a:rPr lang="en-US" dirty="0"/>
              <a:t>Another animation shows the application of a corresponding filter to the input feature map, resulting in the elements of the output layer. It is evident from this example and the previous one that applying filters or masks to the input feature maps also reduces the dimensionality of the output feature map.</a:t>
            </a:r>
          </a:p>
        </p:txBody>
      </p:sp>
      <p:sp>
        <p:nvSpPr>
          <p:cNvPr id="4" name="Slide Number Placeholder 3"/>
          <p:cNvSpPr>
            <a:spLocks noGrp="1"/>
          </p:cNvSpPr>
          <p:nvPr>
            <p:ph type="sldNum" sz="quarter" idx="5"/>
          </p:nvPr>
        </p:nvSpPr>
        <p:spPr/>
        <p:txBody>
          <a:bodyPr/>
          <a:lstStyle/>
          <a:p>
            <a:fld id="{B14E625C-04B1-491E-B00F-224B14306171}" type="slidenum">
              <a:rPr lang="en-US" smtClean="0"/>
              <a:t>54</a:t>
            </a:fld>
            <a:endParaRPr lang="en-US"/>
          </a:p>
        </p:txBody>
      </p:sp>
    </p:spTree>
    <p:extLst>
      <p:ext uri="{BB962C8B-B14F-4D97-AF65-F5344CB8AC3E}">
        <p14:creationId xmlns:p14="http://schemas.microsoft.com/office/powerpoint/2010/main" val="2743424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D1D5DB"/>
                </a:solidFill>
                <a:effectLst/>
                <a:latin typeface="Söhne"/>
              </a:rPr>
              <a:t>The dimensions of the output feature map decrease due to the mask, and another example is presented where a CNN filter is applied to an input feature map. The computation is similar to 1D convolution, but input and output feature maps and masks are two-dimensional. The mask is applied to the input's elements, partial products are summed, and the result is obtained in the output feature map.</a:t>
            </a:r>
            <a:endParaRPr lang="en-US" dirty="0"/>
          </a:p>
        </p:txBody>
      </p:sp>
      <p:sp>
        <p:nvSpPr>
          <p:cNvPr id="4" name="Slide Number Placeholder 3"/>
          <p:cNvSpPr>
            <a:spLocks noGrp="1"/>
          </p:cNvSpPr>
          <p:nvPr>
            <p:ph type="sldNum" sz="quarter" idx="5"/>
          </p:nvPr>
        </p:nvSpPr>
        <p:spPr/>
        <p:txBody>
          <a:bodyPr/>
          <a:lstStyle/>
          <a:p>
            <a:fld id="{B14E625C-04B1-491E-B00F-224B14306171}" type="slidenum">
              <a:rPr lang="en-US" smtClean="0"/>
              <a:t>55</a:t>
            </a:fld>
            <a:endParaRPr lang="en-US"/>
          </a:p>
        </p:txBody>
      </p:sp>
    </p:spTree>
    <p:extLst>
      <p:ext uri="{BB962C8B-B14F-4D97-AF65-F5344CB8AC3E}">
        <p14:creationId xmlns:p14="http://schemas.microsoft.com/office/powerpoint/2010/main" val="12210383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This code snippet demonstrates the basic implementation of a convolutional layer in a forward kernel for inference in a neural network. Although the code is incomplete, it provides a clear understanding of the process. The first step is to define the indices of the output feature map and use an accumulator. Then, the code loops over all channels of the input and output feature maps and applies a k by k filter to perform partial multiplications of each element of the input feature map with the corresponding element of the filter or mask. After summing these partial products, the accumulator is updated with the result at the corresponding location in the output feature map.</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56</a:t>
            </a:fld>
            <a:endParaRPr lang="en-US"/>
          </a:p>
        </p:txBody>
      </p:sp>
    </p:spTree>
    <p:extLst>
      <p:ext uri="{BB962C8B-B14F-4D97-AF65-F5344CB8AC3E}">
        <p14:creationId xmlns:p14="http://schemas.microsoft.com/office/powerpoint/2010/main" val="2102119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Convolutional layers are compute-intensive parts of CNNs that are well-suited for parallel processors like GPUs, but they can be made even more efficient by reducing them to matrix multiplications. GPUs are especially efficient at implementing high-performance matrix multiplication techniques, and there are techniques for matrix multiplications that naturally reuse input features across output feature maps. Converting convolutions in a convolution layer to matrix multiplication helps to maintain a stable level of parallelism across the CNN layers.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57</a:t>
            </a:fld>
            <a:endParaRPr lang="en-US"/>
          </a:p>
        </p:txBody>
      </p:sp>
    </p:spTree>
    <p:extLst>
      <p:ext uri="{BB962C8B-B14F-4D97-AF65-F5344CB8AC3E}">
        <p14:creationId xmlns:p14="http://schemas.microsoft.com/office/powerpoint/2010/main" val="2629550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reduction of convolutional layers to matrix multiplication allows for better parallelism and more efficient processing on GPUs. The idea is to unroll the convolution filters and input features into matrices, which can be multiplied to obtain the output feature map. The process involves placing the input and filter elements into rows and columns of matrices, and then performing dot product operations to obtain the output feature map elements.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58</a:t>
            </a:fld>
            <a:endParaRPr lang="en-US"/>
          </a:p>
        </p:txBody>
      </p:sp>
    </p:spTree>
    <p:extLst>
      <p:ext uri="{BB962C8B-B14F-4D97-AF65-F5344CB8AC3E}">
        <p14:creationId xmlns:p14="http://schemas.microsoft.com/office/powerpoint/2010/main" val="16975522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way to optimize matrix multiplication on GPUs is by using tiling, which involves loading different tiles of matrices A and B into shared memory and performing a multiplication of these submatrices while accumulating the corresponding tile of C.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59</a:t>
            </a:fld>
            <a:endParaRPr lang="en-US"/>
          </a:p>
        </p:txBody>
      </p:sp>
    </p:spTree>
    <p:extLst>
      <p:ext uri="{BB962C8B-B14F-4D97-AF65-F5344CB8AC3E}">
        <p14:creationId xmlns:p14="http://schemas.microsoft.com/office/powerpoint/2010/main" val="4189771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approach can be extended to hierarchical decomposition, where tiles of the matrix multiplication are first assigned to different processing elements, and each processing element further applies tiling to its assigned tile.</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60</a:t>
            </a:fld>
            <a:endParaRPr lang="en-US"/>
          </a:p>
        </p:txBody>
      </p:sp>
    </p:spTree>
    <p:extLst>
      <p:ext uri="{BB962C8B-B14F-4D97-AF65-F5344CB8AC3E}">
        <p14:creationId xmlns:p14="http://schemas.microsoft.com/office/powerpoint/2010/main" val="232185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tree-based reduction is the method used to implement reduction on a GPU. The input array is divided into available thread blocks, with computation assigned to threads and work inside each thread block. The threads perform partial additions in the first iteration and store the partial results in temporary storage. Intra-block synchronization is required for threads belonging to different works but in the same thread block that are writing to shared memory. After two iterations, two more values are left to add in each thread block, requiring one more intra-block synchronization. The final result is obtained as a single value per thread block, which can be accumulated into a global variable using atomic operations in global memory or by launching a new reduction kernel on the GPU.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6</a:t>
            </a:fld>
            <a:endParaRPr lang="en-US"/>
          </a:p>
        </p:txBody>
      </p:sp>
    </p:spTree>
    <p:extLst>
      <p:ext uri="{BB962C8B-B14F-4D97-AF65-F5344CB8AC3E}">
        <p14:creationId xmlns:p14="http://schemas.microsoft.com/office/powerpoint/2010/main" val="522998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One way to optimize matrix multiplication on GPUs is to use tiling, which involves dividing the matrices into smaller tiles and loading them into shared memory. The decomposition can be extended to divide the thread block tile into warp tiles and then further into smaller tiles assigned to individual threads. This allows for the use of register tiling, where the data is stored in registers to take advantage of faster access times.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61</a:t>
            </a:fld>
            <a:endParaRPr lang="en-US"/>
          </a:p>
        </p:txBody>
      </p:sp>
    </p:spTree>
    <p:extLst>
      <p:ext uri="{BB962C8B-B14F-4D97-AF65-F5344CB8AC3E}">
        <p14:creationId xmlns:p14="http://schemas.microsoft.com/office/powerpoint/2010/main" val="42705233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input matrices, M and N, and we use them to compute an output matrix, P. To perform a matrix multiplication using register and shared memory tiling, we store elements of the input matrix M and the output matrix P into registers, while elements of the matrix N are stored in the shared memory. We decouple the M and N input tile widths, which are related to key quantities such as the number of threads and the output tile size, and we reuse each element of N as many times as the size of the M tile and each element of M as many times as the size of the tile of M. Each thread calculates tile with M elements of P and uses registers to keep track of the necessary values from M and shared memory to access the elements from N. This is an example of how to use registers and shared memory to do tiling.</a:t>
            </a:r>
            <a:endParaRPr lang="en-CH"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62</a:t>
            </a:fld>
            <a:endParaRPr lang="en-US"/>
          </a:p>
        </p:txBody>
      </p:sp>
    </p:spTree>
    <p:extLst>
      <p:ext uri="{BB962C8B-B14F-4D97-AF65-F5344CB8AC3E}">
        <p14:creationId xmlns:p14="http://schemas.microsoft.com/office/powerpoint/2010/main" val="172338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42377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want to perform matrix multiplication of two small matrices of size 3x3 and store the final result in the processing elements' accumulators of the systolic array. Each processing element has an internal register, an accumulator, to store partial results, two inputs, m and n, and performs multiplication and accumulation operations internally. The systolic array propagates the inputs to the outputs and performs the multiplication and accumulation operation internally. For this toy example, a systolic array of 3x3 elements is used. In each cycle, a new value from matrix a and matrix b is input, and the multiplication and accumulation operation is performed. After three cycles, the processing element will store the corresponding element of the output matrix c in its internal register.</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64</a:t>
            </a:fld>
            <a:endParaRPr lang="en-US"/>
          </a:p>
        </p:txBody>
      </p:sp>
    </p:spTree>
    <p:extLst>
      <p:ext uri="{BB962C8B-B14F-4D97-AF65-F5344CB8AC3E}">
        <p14:creationId xmlns:p14="http://schemas.microsoft.com/office/powerpoint/2010/main" val="1275227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The Google TPU includes a matrix multiply unit that serves as the systolic array. The systolic array receives weights for convolutional layers and inputs from the unified buffer and performs accumulations and activation functions.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65</a:t>
            </a:fld>
            <a:endParaRPr lang="en-US"/>
          </a:p>
        </p:txBody>
      </p:sp>
    </p:spTree>
    <p:extLst>
      <p:ext uri="{BB962C8B-B14F-4D97-AF65-F5344CB8AC3E}">
        <p14:creationId xmlns:p14="http://schemas.microsoft.com/office/powerpoint/2010/main" val="4137907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197546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D1D5DB"/>
                </a:solidFill>
                <a:effectLst/>
                <a:latin typeface="Söhne"/>
              </a:rPr>
              <a:t>The prefix sum, also known as a scan operation, is an operation that involves an input array and an associative operator, similar to reduction. The associative operator can be addition, multiplication, maximum or minimum. The output array is obtained by recursively applying the associative operator to the input array elements. The output can be an inclusive or exclusive scan, which determines if the operator includes the element corresponding to the specific index in the computation. The inclusive scan includes the corresponding element while the exclusive scan does not. In an inclusive scan, the operator is applied to all elements up to the current index, while in an exclusive scan, the operator is applied to all elements up to the previous index.</a:t>
            </a:r>
            <a:endParaRPr lang="en-US" dirty="0"/>
          </a:p>
        </p:txBody>
      </p:sp>
      <p:sp>
        <p:nvSpPr>
          <p:cNvPr id="4" name="Slide Number Placeholder 3"/>
          <p:cNvSpPr>
            <a:spLocks noGrp="1"/>
          </p:cNvSpPr>
          <p:nvPr>
            <p:ph type="sldNum" sz="quarter" idx="10"/>
          </p:nvPr>
        </p:nvSpPr>
        <p:spPr/>
        <p:txBody>
          <a:bodyPr/>
          <a:lstStyle/>
          <a:p>
            <a:pPr>
              <a:defRPr/>
            </a:pPr>
            <a:fld id="{C6D60644-4EFD-4AF6-93FF-77C38B012384}" type="slidenum">
              <a:rPr lang="en-US" smtClean="0"/>
              <a:pPr>
                <a:defRPr/>
              </a:pPr>
              <a:t>67</a:t>
            </a:fld>
            <a:endParaRPr lang="en-US"/>
          </a:p>
        </p:txBody>
      </p:sp>
    </p:spTree>
    <p:extLst>
      <p:ext uri="{BB962C8B-B14F-4D97-AF65-F5344CB8AC3E}">
        <p14:creationId xmlns:p14="http://schemas.microsoft.com/office/powerpoint/2010/main" val="22764560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 is a key parallel primitive used in GPU computing that can convert recurrences from sequential loops, where every iteration depends on the previous iteration, into parallel. After performing the conversion, a </a:t>
            </a:r>
            <a:r>
              <a:rPr lang="en-US" dirty="0" err="1"/>
              <a:t>forall</a:t>
            </a:r>
            <a:r>
              <a:rPr lang="en-US" dirty="0"/>
              <a:t> loop can get the elements of the input, store them in temporary variables, and then perform the scan operation, which is essential for many important parallel algorithms.</a:t>
            </a:r>
          </a:p>
        </p:txBody>
      </p:sp>
      <p:sp>
        <p:nvSpPr>
          <p:cNvPr id="4" name="Slide Number Placeholder 3"/>
          <p:cNvSpPr>
            <a:spLocks noGrp="1"/>
          </p:cNvSpPr>
          <p:nvPr>
            <p:ph type="sldNum" sz="quarter" idx="10"/>
          </p:nvPr>
        </p:nvSpPr>
        <p:spPr/>
        <p:txBody>
          <a:bodyPr/>
          <a:lstStyle/>
          <a:p>
            <a:pPr>
              <a:defRPr/>
            </a:pPr>
            <a:fld id="{C6D60644-4EFD-4AF6-93FF-77C38B012384}" type="slidenum">
              <a:rPr lang="en-US" smtClean="0"/>
              <a:pPr>
                <a:defRPr/>
              </a:pPr>
              <a:t>68</a:t>
            </a:fld>
            <a:endParaRPr lang="en-US"/>
          </a:p>
        </p:txBody>
      </p:sp>
    </p:spTree>
    <p:extLst>
      <p:ext uri="{BB962C8B-B14F-4D97-AF65-F5344CB8AC3E}">
        <p14:creationId xmlns:p14="http://schemas.microsoft.com/office/powerpoint/2010/main" val="9876221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 example of exclusive and inclusive scan using a toy representation of the input and output arrays. In an exclusive scan, we initialize the first element of the output array, out[0], to the identity value, and compute each subsequent element by adding the previous element of the output array and the previous element of the input array. Conversely, in an inclusive scan, we initialize the first element of the output array to the corresponding element of the input array and then perform the recursive addition, using the own element as one of the input operand</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69</a:t>
            </a:fld>
            <a:endParaRPr lang="en-US"/>
          </a:p>
        </p:txBody>
      </p:sp>
    </p:spTree>
    <p:extLst>
      <p:ext uri="{BB962C8B-B14F-4D97-AF65-F5344CB8AC3E}">
        <p14:creationId xmlns:p14="http://schemas.microsoft.com/office/powerpoint/2010/main" val="6714154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prefix sum or scan is an associative operation, similar to reduction, that returns an output array by recursively applying the associative operator on the elements of the input array. The input array and an associative operator are given, and the operator can be a multiplication, addition, maximum, or minimum. Exclusive and inclusive scans are shown using a toy representation of input and output arrays. A hierarchical scan operation is used in GPU computing, where we divide the input array into chunks assigned to different thread blocks, and perform per-block inclusive scan operations. We then use partial reduction results obtained from the per-block inclusive scan to create a new smaller array and apply a scan operation on the partial sums. This hierarchical approach involves launching GPU kernels, performing partial scan operations, and global synchronization. The partial sums can be scanned either on the CPU or a new kernel on the GPU, and then added to each of the output array chunks.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70</a:t>
            </a:fld>
            <a:endParaRPr lang="en-US"/>
          </a:p>
        </p:txBody>
      </p:sp>
    </p:spTree>
    <p:extLst>
      <p:ext uri="{BB962C8B-B14F-4D97-AF65-F5344CB8AC3E}">
        <p14:creationId xmlns:p14="http://schemas.microsoft.com/office/powerpoint/2010/main" val="2255993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vector reduction, every active thread performs the addition of two values in each iteration. One way to optimize this process is to assign even number threads to perform the addition of two sums, such as thread zero adding element zero and one, thread two adding element two and three, and so on. In the next iteration, half of the threads retire, and the remaining threads perform additions of partial results. This process continues until the final iteration, where the last addition is performed.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7</a:t>
            </a:fld>
            <a:endParaRPr lang="en-US"/>
          </a:p>
        </p:txBody>
      </p:sp>
    </p:spTree>
    <p:extLst>
      <p:ext uri="{BB962C8B-B14F-4D97-AF65-F5344CB8AC3E}">
        <p14:creationId xmlns:p14="http://schemas.microsoft.com/office/powerpoint/2010/main" val="22354846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197546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dense matrix is one where the majority of elements are non-zero, while a sparse matrix is one where the majority of elements are zero. Since most matrices in the real world are sparse, this presents opportunities for saving memory capacity, memory bandwidth, and computation time. By not needing to allocate space for, load, or access zeros, we can make more efficient use of our resources.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74</a:t>
            </a:fld>
            <a:endParaRPr lang="en-US"/>
          </a:p>
        </p:txBody>
      </p:sp>
    </p:spTree>
    <p:extLst>
      <p:ext uri="{BB962C8B-B14F-4D97-AF65-F5344CB8AC3E}">
        <p14:creationId xmlns:p14="http://schemas.microsoft.com/office/powerpoint/2010/main" val="34267191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use of sparse matrices is widespread and they can be found in various applications such as recommender systems, graph analytics, and neural networks. Real world matrices tend to be highly sparse, providing opportunities to save memory and computation time.</a:t>
            </a:r>
          </a:p>
          <a:p>
            <a:r>
              <a:rPr lang="en-US" sz="1200" dirty="0"/>
              <a:t>Sparse Matrix Operations are widespread today.</a:t>
            </a:r>
            <a:endParaRPr lang="en-US" dirty="0"/>
          </a:p>
          <a:p>
            <a:endParaRPr lang="en-US" dirty="0"/>
          </a:p>
          <a:p>
            <a:endParaRPr lang="en-US" dirty="0"/>
          </a:p>
          <a:p>
            <a:r>
              <a:rPr lang="en-US" dirty="0"/>
              <a:t>They are critical components of  domains like Recommender Systems, Graph Analytics  AS WELL AS  Neural Networks</a:t>
            </a:r>
            <a:endParaRPr lang="en-CH" dirty="0"/>
          </a:p>
        </p:txBody>
      </p:sp>
      <p:sp>
        <p:nvSpPr>
          <p:cNvPr id="4" name="Slide Number Placeholder 3"/>
          <p:cNvSpPr>
            <a:spLocks noGrp="1"/>
          </p:cNvSpPr>
          <p:nvPr>
            <p:ph type="sldNum" sz="quarter" idx="5"/>
          </p:nvPr>
        </p:nvSpPr>
        <p:spPr/>
        <p:txBody>
          <a:bodyPr/>
          <a:lstStyle/>
          <a:p>
            <a:fld id="{7BD793F4-8E1E-4CDB-AE5F-DC093960CF4B}" type="slidenum">
              <a:rPr lang="en-CH" smtClean="0"/>
              <a:t>75</a:t>
            </a:fld>
            <a:endParaRPr lang="en-CH"/>
          </a:p>
        </p:txBody>
      </p:sp>
    </p:spTree>
    <p:extLst>
      <p:ext uri="{BB962C8B-B14F-4D97-AF65-F5344CB8AC3E}">
        <p14:creationId xmlns:p14="http://schemas.microsoft.com/office/powerpoint/2010/main" val="37908915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fact that real-world matrices are highly sparse in various applications like recommender systems, graph analytics, and neural networks necessitates the use of efficient sparse matrix compression formats for storage and computation. </a:t>
            </a:r>
          </a:p>
          <a:p>
            <a:r>
              <a:rPr lang="en-US" dirty="0"/>
              <a:t>The matrices used in these workloads are </a:t>
            </a:r>
            <a:r>
              <a:rPr lang="en-US" dirty="0" err="1"/>
              <a:t>extremele</a:t>
            </a:r>
            <a:r>
              <a:rPr lang="en-US" dirty="0"/>
              <a:t> sparse.</a:t>
            </a:r>
          </a:p>
          <a:p>
            <a:endParaRPr lang="en-US" dirty="0"/>
          </a:p>
          <a:p>
            <a:r>
              <a:rPr lang="en-US" dirty="0"/>
              <a:t>For example, Facebook’s and </a:t>
            </a:r>
            <a:r>
              <a:rPr lang="en-US" dirty="0" err="1"/>
              <a:t>Youtube’s</a:t>
            </a:r>
            <a:r>
              <a:rPr lang="en-US" dirty="0"/>
              <a:t> social connectivity graphs have an extremely small amount of non-zero elements.</a:t>
            </a:r>
          </a:p>
          <a:p>
            <a:pPr algn="l"/>
            <a:endParaRPr lang="en-US" dirty="0"/>
          </a:p>
          <a:p>
            <a:pPr algn="l"/>
            <a:r>
              <a:rPr lang="en-US" dirty="0"/>
              <a:t>We conclude, </a:t>
            </a:r>
            <a:r>
              <a:rPr lang="en-US" sz="1200" b="1" dirty="0">
                <a:solidFill>
                  <a:schemeClr val="bg1"/>
                </a:solidFill>
                <a:latin typeface="Segoe UI" panose="020B0502040204020203" pitchFamily="34" charset="0"/>
                <a:cs typeface="Segoe UI" panose="020B0502040204020203" pitchFamily="34" charset="0"/>
              </a:rPr>
              <a:t>Sparse matrix compression is an essential tool to enable efficient storage and computation</a:t>
            </a:r>
            <a:endParaRPr lang="en-CH" dirty="0"/>
          </a:p>
        </p:txBody>
      </p:sp>
      <p:sp>
        <p:nvSpPr>
          <p:cNvPr id="4" name="Slide Number Placeholder 3"/>
          <p:cNvSpPr>
            <a:spLocks noGrp="1"/>
          </p:cNvSpPr>
          <p:nvPr>
            <p:ph type="sldNum" sz="quarter" idx="5"/>
          </p:nvPr>
        </p:nvSpPr>
        <p:spPr/>
        <p:txBody>
          <a:bodyPr/>
          <a:lstStyle/>
          <a:p>
            <a:fld id="{7BD793F4-8E1E-4CDB-AE5F-DC093960CF4B}" type="slidenum">
              <a:rPr lang="en-CH" smtClean="0"/>
              <a:t>76</a:t>
            </a:fld>
            <a:endParaRPr lang="en-CH"/>
          </a:p>
        </p:txBody>
      </p:sp>
    </p:spTree>
    <p:extLst>
      <p:ext uri="{BB962C8B-B14F-4D97-AF65-F5344CB8AC3E}">
        <p14:creationId xmlns:p14="http://schemas.microsoft.com/office/powerpoint/2010/main" val="26451131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Regarding sparse matrix storage formats, there are many different ones, but some of the most popular ones are the coordinate format (COO), compressed sparse row (CSR), </a:t>
            </a:r>
            <a:r>
              <a:rPr lang="en-US" altLang="zh-CN" dirty="0" err="1"/>
              <a:t>Lp</a:t>
            </a:r>
            <a:r>
              <a:rPr lang="en-US" altLang="zh-CN" dirty="0"/>
              <a:t> format (ELL), and jack diagonal storage (JDS). Other formats will also be discussed later on. When choosing the right storage format, it's important to consider spatial efficiency, flexibility, accessibility, memory access pattern, load balancing, and minimizing control divergence. These considerations are crucial for optimizing the space, indexing, and operations for sparse matrices.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77</a:t>
            </a:fld>
            <a:endParaRPr lang="en-US"/>
          </a:p>
        </p:txBody>
      </p:sp>
    </p:spTree>
    <p:extLst>
      <p:ext uri="{BB962C8B-B14F-4D97-AF65-F5344CB8AC3E}">
        <p14:creationId xmlns:p14="http://schemas.microsoft.com/office/powerpoint/2010/main" val="35682947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Sparse matrix formats are used to efficiently store and compute with sparse matrices, with some of the most popular formats including CSR, ELL, JDS, and coordinate formats. The choice of the best format depends on various factors such as computation, algorithm, and matrix characteristics such as sparsity. One key primitive used to demonstrate the use of these formats is sparse matrix-vector multiplication (</a:t>
            </a:r>
            <a:r>
              <a:rPr lang="en-US" altLang="zh-CN" dirty="0" err="1"/>
              <a:t>SpMV</a:t>
            </a:r>
            <a:r>
              <a:rPr lang="en-US" altLang="zh-CN" dirty="0"/>
              <a:t>), which involves computing the dot product of each row of the sparse matrix and the vector itself. By using </a:t>
            </a:r>
            <a:r>
              <a:rPr lang="en-US" altLang="zh-CN" dirty="0" err="1"/>
              <a:t>SpMV</a:t>
            </a:r>
            <a:r>
              <a:rPr lang="en-US" altLang="zh-CN" dirty="0"/>
              <a:t>, we can compare the performance and efficiency of different storage formats on the GPU.</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78</a:t>
            </a:fld>
            <a:endParaRPr lang="en-US"/>
          </a:p>
        </p:txBody>
      </p:sp>
    </p:spTree>
    <p:extLst>
      <p:ext uri="{BB962C8B-B14F-4D97-AF65-F5344CB8AC3E}">
        <p14:creationId xmlns:p14="http://schemas.microsoft.com/office/powerpoint/2010/main" val="20997685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implement sparse matrix vector multiplication (SPMV) using the COO format, we iterate over each non-zero element in the matrix and perform a dot product between its corresponding row and the input vector. The output is a new vector containing the results of all the dot products. This operation can be parallelized by assigning each thread to compute the dot product of one non-zero element with its corresponding row. The COO format is not very efficient in terms of memory usage, and the indexing can be quite slow.</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79</a:t>
            </a:fld>
            <a:endParaRPr lang="en-US"/>
          </a:p>
        </p:txBody>
      </p:sp>
    </p:spTree>
    <p:extLst>
      <p:ext uri="{BB962C8B-B14F-4D97-AF65-F5344CB8AC3E}">
        <p14:creationId xmlns:p14="http://schemas.microsoft.com/office/powerpoint/2010/main" val="36668258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coordinate format, each non-zero element of the matrix is stored along with its row and column index. To implement </a:t>
            </a:r>
            <a:r>
              <a:rPr lang="en-US" altLang="zh-CN" dirty="0" err="1"/>
              <a:t>spmb</a:t>
            </a:r>
            <a:r>
              <a:rPr lang="en-US" altLang="zh-CN" dirty="0"/>
              <a:t> using this format, one thread is assigned per non-zero element, which ensures coalesced memory accesses. However, multiple threads may write to the same output element, necessitating the use of atomic operations, which can cause serialization of the execution.</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80</a:t>
            </a:fld>
            <a:endParaRPr lang="en-US"/>
          </a:p>
        </p:txBody>
      </p:sp>
    </p:spTree>
    <p:extLst>
      <p:ext uri="{BB962C8B-B14F-4D97-AF65-F5344CB8AC3E}">
        <p14:creationId xmlns:p14="http://schemas.microsoft.com/office/powerpoint/2010/main" val="1693628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advantages of COO include its flexibility in adding new elements and storing non-zeros in any order, easy accessibility to find rows and columns, and guaranteed coalesced memory accesses with no control divergence. However, it has the disadvantage that finding all non-zero elements for a given row or column can be difficult as it requires scanning the whole compressed adjacency matrix. COO also requires atomic operations, which can result in serialization.</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81</a:t>
            </a:fld>
            <a:endParaRPr lang="en-US"/>
          </a:p>
        </p:txBody>
      </p:sp>
    </p:spTree>
    <p:extLst>
      <p:ext uri="{BB962C8B-B14F-4D97-AF65-F5344CB8AC3E}">
        <p14:creationId xmlns:p14="http://schemas.microsoft.com/office/powerpoint/2010/main" val="6888034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most widely used  compression format is  called Compressed Sparse Row. It is used  in multiple  frameworks and  libraries.</a:t>
            </a:r>
          </a:p>
          <a:p>
            <a:endParaRPr lang="en-US" dirty="0"/>
          </a:p>
          <a:p>
            <a:endParaRPr lang="en-US" dirty="0"/>
          </a:p>
          <a:p>
            <a:pPr marL="228600" indent="-228600">
              <a:buFont typeface="Arial" panose="020B0604020202020204" pitchFamily="34" charset="0"/>
              <a:buAutoNum type="arabicParenR"/>
            </a:pPr>
            <a:r>
              <a:rPr lang="en-US" sz="1200" dirty="0">
                <a:latin typeface="Segoe UI" panose="020B0502040204020203" pitchFamily="34" charset="0"/>
                <a:cs typeface="Segoe UI" panose="020B0502040204020203" pitchFamily="34" charset="0"/>
              </a:rPr>
              <a:t>CSR Stores </a:t>
            </a:r>
            <a:r>
              <a:rPr lang="en-US" sz="1200" b="1" dirty="0">
                <a:solidFill>
                  <a:srgbClr val="0070C0"/>
                </a:solidFill>
                <a:latin typeface="Segoe UI" panose="020B0502040204020203" pitchFamily="34" charset="0"/>
                <a:cs typeface="Segoe UI" panose="020B0502040204020203" pitchFamily="34" charset="0"/>
              </a:rPr>
              <a:t>only the non-zero elements  </a:t>
            </a:r>
            <a:r>
              <a:rPr lang="en-US" sz="1200" dirty="0">
                <a:latin typeface="Segoe UI" panose="020B0502040204020203" pitchFamily="34" charset="0"/>
                <a:cs typeface="Segoe UI" panose="020B0502040204020203" pitchFamily="34" charset="0"/>
              </a:rPr>
              <a:t>of the sparse matrix and </a:t>
            </a:r>
          </a:p>
          <a:p>
            <a:pPr marL="228600" indent="-228600">
              <a:buFont typeface="Arial" panose="020B0604020202020204" pitchFamily="34" charset="0"/>
              <a:buAutoNum type="arabicParenR"/>
            </a:pPr>
            <a:r>
              <a:rPr lang="en-US" sz="1200" dirty="0">
                <a:latin typeface="Segoe UI" panose="020B0502040204020203" pitchFamily="34" charset="0"/>
                <a:cs typeface="Segoe UI" panose="020B0502040204020203" pitchFamily="34" charset="0"/>
              </a:rPr>
              <a:t>that is the reason why it provides high compression ratios.</a:t>
            </a:r>
            <a:endParaRPr lang="en-CH" sz="1200" dirty="0">
              <a:latin typeface="Segoe UI" panose="020B0502040204020203" pitchFamily="34" charset="0"/>
              <a:cs typeface="Segoe UI" panose="020B0502040204020203" pitchFamily="34" charset="0"/>
            </a:endParaRPr>
          </a:p>
          <a:p>
            <a:r>
              <a:rPr lang="en-US" dirty="0"/>
              <a:t>The CSR format is widely used, provides high compression ratio, and is the most popular format for sparse matrices. It is used in multiple state-of-the-art libraries and frameworks like Intel MKL library, TACO, </a:t>
            </a:r>
            <a:r>
              <a:rPr lang="en-US" dirty="0" err="1"/>
              <a:t>Ligra</a:t>
            </a:r>
            <a:r>
              <a:rPr lang="en-US" dirty="0"/>
              <a:t>, Polymer, and </a:t>
            </a:r>
            <a:r>
              <a:rPr lang="en-US" dirty="0" err="1"/>
              <a:t>Gunrock</a:t>
            </a:r>
            <a:r>
              <a:rPr lang="en-US" dirty="0"/>
              <a:t> for GPUs. The CSR format uses atomic operations for computation, and its advantages include better space utilization and better memory access pattern, while its disadvantages include difficulty in inserting new elements and possible control divergence.</a:t>
            </a:r>
          </a:p>
          <a:p>
            <a:endParaRPr lang="en-US" dirty="0"/>
          </a:p>
          <a:p>
            <a:endParaRPr lang="en-US" dirty="0"/>
          </a:p>
        </p:txBody>
      </p:sp>
      <p:sp>
        <p:nvSpPr>
          <p:cNvPr id="4" name="Slide Number Placeholder 3"/>
          <p:cNvSpPr>
            <a:spLocks noGrp="1"/>
          </p:cNvSpPr>
          <p:nvPr>
            <p:ph type="sldNum" sz="quarter" idx="5"/>
          </p:nvPr>
        </p:nvSpPr>
        <p:spPr/>
        <p:txBody>
          <a:bodyPr/>
          <a:lstStyle/>
          <a:p>
            <a:fld id="{7BD793F4-8E1E-4CDB-AE5F-DC093960CF4B}" type="slidenum">
              <a:rPr lang="en-CH" smtClean="0"/>
              <a:t>82</a:t>
            </a:fld>
            <a:endParaRPr lang="en-CH"/>
          </a:p>
        </p:txBody>
      </p:sp>
    </p:spTree>
    <p:extLst>
      <p:ext uri="{BB962C8B-B14F-4D97-AF65-F5344CB8AC3E}">
        <p14:creationId xmlns:p14="http://schemas.microsoft.com/office/powerpoint/2010/main" val="1521969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use a divergence-free mapping technique that keeps active threads belonging to the same work or warp. Instead of assigning computation to odd or even number threads, we assign it to threads with lower thread IDs. For example, if we have 16 threads, we can assign the first 16 threads with the lowest IDs to perform the additions. Thread zero adds element zero and element 16, thread one adds element one and element 17, and so on. This mapping technique does not change the final result of the reduction since addition is associative and commutative. As the iterations progress, half of the threads retire, but the remaining threads belong to the same warp or warps, resulting in improved computational density utilization. </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8</a:t>
            </a:fld>
            <a:endParaRPr lang="en-US"/>
          </a:p>
        </p:txBody>
      </p:sp>
    </p:spTree>
    <p:extLst>
      <p:ext uri="{BB962C8B-B14F-4D97-AF65-F5344CB8AC3E}">
        <p14:creationId xmlns:p14="http://schemas.microsoft.com/office/powerpoint/2010/main" val="14409135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In the Compressed Sparse Row (CSR) format, non-zero values of each row are stored adjacent to each other, along with an index to the first element of each row. For each non-zero value, the column index is stored and there is one single pointer per row. For example, the first two elements with values one and seven start at pointer zero, but the next elements corresponding to row one start at index two of the arrays of columns and values.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83</a:t>
            </a:fld>
            <a:endParaRPr lang="en-US"/>
          </a:p>
        </p:txBody>
      </p:sp>
    </p:spTree>
    <p:extLst>
      <p:ext uri="{BB962C8B-B14F-4D97-AF65-F5344CB8AC3E}">
        <p14:creationId xmlns:p14="http://schemas.microsoft.com/office/powerpoint/2010/main" val="33364849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CSR format, one thread is assigned to loop over each input row sequentially and update the corresponding output element. The rows are assigned to different threads that participate in the computation. In the first iteration, every thread accesses the first element of the row, checking the row pointers array and then iterating element by element of the row to perform multiplication and accumulation.</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84</a:t>
            </a:fld>
            <a:endParaRPr lang="en-US"/>
          </a:p>
        </p:txBody>
      </p:sp>
    </p:spTree>
    <p:extLst>
      <p:ext uri="{BB962C8B-B14F-4D97-AF65-F5344CB8AC3E}">
        <p14:creationId xmlns:p14="http://schemas.microsoft.com/office/powerpoint/2010/main" val="24009978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CSR has advantages in terms of space efficiency due to the smaller size of row pointers, easy accessibility of all non-zero elements given a row, and the ability to avoid atomic operations. However, CSR has disadvantages in terms of flexibility when it comes to adding new elements, difficulty in finding a row given a column or all non-zeros, and the fact that memory accesses are not codeless, with threads accessing values at different distances from neighboring threads leading to control divergence and load imbalance. Another important and useful compressed format is the ELL format.</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87</a:t>
            </a:fld>
            <a:endParaRPr lang="en-US"/>
          </a:p>
        </p:txBody>
      </p:sp>
    </p:spTree>
    <p:extLst>
      <p:ext uri="{BB962C8B-B14F-4D97-AF65-F5344CB8AC3E}">
        <p14:creationId xmlns:p14="http://schemas.microsoft.com/office/powerpoint/2010/main" val="30739552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The compressed sparse column (CSC) matrix format is similar to CSR, but the non-zeros are grouped by column instead of row. Instead of having an array of pointers to the beginning of the rows, we have an array of pointers to the beginning of each column. Non-zero elements of the first column, such as one and five, are stored first, followed by the corresponding row values. The corresponding row and values are accessed using the column pointers.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88</a:t>
            </a:fld>
            <a:endParaRPr lang="en-US"/>
          </a:p>
        </p:txBody>
      </p:sp>
    </p:spTree>
    <p:extLst>
      <p:ext uri="{BB962C8B-B14F-4D97-AF65-F5344CB8AC3E}">
        <p14:creationId xmlns:p14="http://schemas.microsoft.com/office/powerpoint/2010/main" val="29978399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FE170B-F3DD-2444-9313-30B484567F70}" type="slidenum">
              <a:rPr kumimoji="0" lang="en-G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G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368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160808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Let me show you the importance of indexing in two major sparse matrix kernels. </a:t>
            </a:r>
          </a:p>
          <a:p>
            <a:endParaRPr lang="en-US" dirty="0"/>
          </a:p>
          <a:p>
            <a:r>
              <a:rPr lang="en-US" dirty="0"/>
              <a:t>First, </a:t>
            </a:r>
            <a:r>
              <a:rPr lang="en-US" dirty="0" err="1"/>
              <a:t>SpMV</a:t>
            </a:r>
            <a:r>
              <a:rPr lang="en-US" dirty="0"/>
              <a:t> needs to perform </a:t>
            </a:r>
            <a:r>
              <a:rPr lang="en-US" sz="1200" dirty="0"/>
              <a:t>Indexing for every non-zero element of the sparse matrix to multiply </a:t>
            </a:r>
          </a:p>
          <a:p>
            <a:r>
              <a:rPr lang="en-US" sz="1200" dirty="0"/>
              <a:t>with the corresponding element of the vector.</a:t>
            </a:r>
            <a:endParaRPr lang="en-CH" sz="1200" dirty="0"/>
          </a:p>
          <a:p>
            <a:endParaRPr lang="en-US" dirty="0"/>
          </a:p>
          <a:p>
            <a:endParaRPr lang="en-US" dirty="0"/>
          </a:p>
          <a:p>
            <a:endParaRPr lang="en-US" dirty="0"/>
          </a:p>
          <a:p>
            <a:r>
              <a:rPr lang="en-US" dirty="0"/>
              <a:t>Second, </a:t>
            </a:r>
            <a:r>
              <a:rPr lang="en-US" dirty="0" err="1"/>
              <a:t>SpMM</a:t>
            </a:r>
            <a:r>
              <a:rPr lang="en-US" dirty="0"/>
              <a:t> requires index matching for every inner product between the 2 sparse matrices.</a:t>
            </a:r>
          </a:p>
          <a:p>
            <a:endParaRPr lang="en-US" dirty="0"/>
          </a:p>
          <a:p>
            <a:r>
              <a:rPr lang="en-US" dirty="0"/>
              <a:t>Index matching is the process of matching the indices of the row and column of the 2 matrices that need to be multiplied.</a:t>
            </a:r>
          </a:p>
          <a:p>
            <a:endParaRPr lang="en-US" dirty="0"/>
          </a:p>
          <a:p>
            <a:r>
              <a:rPr lang="en-US" dirty="0"/>
              <a:t>As we see, Indexing can be expensive for major sparse matrix kernels</a:t>
            </a:r>
          </a:p>
        </p:txBody>
      </p:sp>
      <p:sp>
        <p:nvSpPr>
          <p:cNvPr id="4" name="Slide Number Placeholder 3"/>
          <p:cNvSpPr>
            <a:spLocks noGrp="1"/>
          </p:cNvSpPr>
          <p:nvPr>
            <p:ph type="sldNum" sz="quarter" idx="5"/>
          </p:nvPr>
        </p:nvSpPr>
        <p:spPr/>
        <p:txBody>
          <a:bodyPr/>
          <a:lstStyle/>
          <a:p>
            <a:fld id="{7BD793F4-8E1E-4CDB-AE5F-DC093960CF4B}" type="slidenum">
              <a:rPr lang="en-CH" smtClean="0"/>
              <a:t>91</a:t>
            </a:fld>
            <a:endParaRPr lang="en-CH"/>
          </a:p>
        </p:txBody>
      </p:sp>
    </p:spTree>
    <p:extLst>
      <p:ext uri="{BB962C8B-B14F-4D97-AF65-F5344CB8AC3E}">
        <p14:creationId xmlns:p14="http://schemas.microsoft.com/office/powerpoint/2010/main" val="39649135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better understand the indexing bottleneck we conducted experiments where we perform indexing with zero Cost</a:t>
            </a:r>
          </a:p>
          <a:p>
            <a:r>
              <a:rPr lang="en-US" dirty="0"/>
              <a:t>The processor does not execute instructions or memory accesses related to indexing.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figure we demonstrate the performance achieved by the ZERO-COST INDEXING scheme compared against the default CSR implementation.</a:t>
            </a:r>
          </a:p>
          <a:p>
            <a:endParaRPr lang="en-US" dirty="0"/>
          </a:p>
          <a:p>
            <a:r>
              <a:rPr lang="en-US" dirty="0"/>
              <a:t>We evaluated 3 workloads, Sparse Matrix Sparse Matrix Addition, </a:t>
            </a:r>
            <a:r>
              <a:rPr lang="en-US" dirty="0" err="1"/>
              <a:t>SpMV</a:t>
            </a:r>
            <a:r>
              <a:rPr lang="en-US" dirty="0"/>
              <a:t> and </a:t>
            </a:r>
            <a:r>
              <a:rPr lang="en-US" dirty="0" err="1"/>
              <a:t>SpMM</a:t>
            </a:r>
            <a:r>
              <a:rPr lang="en-US" dirty="0"/>
              <a:t>. The results are average across a set of 15 matrices.</a:t>
            </a:r>
          </a:p>
          <a:p>
            <a:endParaRPr lang="en-US" dirty="0"/>
          </a:p>
          <a:p>
            <a:endParaRPr lang="en-US" dirty="0"/>
          </a:p>
          <a:p>
            <a:endParaRPr lang="en-US" dirty="0"/>
          </a:p>
          <a:p>
            <a:r>
              <a:rPr lang="en-US" dirty="0"/>
              <a:t>As we observe, for all the workloads the IDEAL CSR scheme results in performance improvements, especially in </a:t>
            </a:r>
            <a:r>
              <a:rPr lang="en-US" dirty="0" err="1"/>
              <a:t>SpMM</a:t>
            </a:r>
            <a:r>
              <a:rPr lang="en-US" dirty="0"/>
              <a:t> where the indexing is really intensive.</a:t>
            </a:r>
          </a:p>
          <a:p>
            <a:endParaRPr lang="en-US" dirty="0"/>
          </a:p>
          <a:p>
            <a:pPr algn="l"/>
            <a:r>
              <a:rPr lang="en-US" b="0" dirty="0"/>
              <a:t>It turns out, that </a:t>
            </a:r>
            <a:r>
              <a:rPr lang="en-US" sz="1200" b="0" dirty="0">
                <a:latin typeface="Segoe UI" panose="020B0502040204020203" pitchFamily="34" charset="0"/>
                <a:cs typeface="Segoe UI" panose="020B0502040204020203" pitchFamily="34" charset="0"/>
              </a:rPr>
              <a:t>reducing the cost of indexing can accelerate sparse matrix operations</a:t>
            </a:r>
            <a:endParaRPr lang="en-CH" sz="1200" b="0"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7BD793F4-8E1E-4CDB-AE5F-DC093960CF4B}" type="slidenum">
              <a:rPr lang="en-CH" smtClean="0"/>
              <a:t>92</a:t>
            </a:fld>
            <a:endParaRPr lang="en-CH"/>
          </a:p>
        </p:txBody>
      </p:sp>
    </p:spTree>
    <p:extLst>
      <p:ext uri="{BB962C8B-B14F-4D97-AF65-F5344CB8AC3E}">
        <p14:creationId xmlns:p14="http://schemas.microsoft.com/office/powerpoint/2010/main" val="40689932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back to the compression formats, </a:t>
            </a:r>
          </a:p>
          <a:p>
            <a:endParaRPr lang="en-US" dirty="0"/>
          </a:p>
          <a:p>
            <a:r>
              <a:rPr lang="en-US" dirty="0"/>
              <a:t>, some specialized formats assume specific matrix structures and patterns like Diagonals. These formats are not general enough and offer  narrow applicability.</a:t>
            </a:r>
            <a:endParaRPr lang="en-CH" dirty="0"/>
          </a:p>
        </p:txBody>
      </p:sp>
      <p:sp>
        <p:nvSpPr>
          <p:cNvPr id="4" name="Slide Number Placeholder 3"/>
          <p:cNvSpPr>
            <a:spLocks noGrp="1"/>
          </p:cNvSpPr>
          <p:nvPr>
            <p:ph type="sldNum" sz="quarter" idx="5"/>
          </p:nvPr>
        </p:nvSpPr>
        <p:spPr/>
        <p:txBody>
          <a:bodyPr/>
          <a:lstStyle/>
          <a:p>
            <a:fld id="{1ADB71DC-4E89-467B-8AF2-76B8FB7548A3}" type="slidenum">
              <a:rPr lang="en-CH" smtClean="0"/>
              <a:t>93</a:t>
            </a:fld>
            <a:endParaRPr lang="en-CH"/>
          </a:p>
        </p:txBody>
      </p:sp>
    </p:spTree>
    <p:extLst>
      <p:ext uri="{BB962C8B-B14F-4D97-AF65-F5344CB8AC3E}">
        <p14:creationId xmlns:p14="http://schemas.microsoft.com/office/powerpoint/2010/main" val="2912652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 sparse matrix compression mechanism that minimizes indexing overheads, as discussed, can be used across a wide range of sparse matrices and operations while enabling high compression ratios. To achieve this, the smash compression format was proposed, which is a bitmap-based compression format. The key idea of smash is to provide a hardware/software operating mechanism that enables highly efficient sparse vertical compression and computation.</a:t>
            </a:r>
            <a:endParaRPr lang="en-CH" dirty="0"/>
          </a:p>
        </p:txBody>
      </p:sp>
      <p:sp>
        <p:nvSpPr>
          <p:cNvPr id="4" name="Slide Number Placeholder 3"/>
          <p:cNvSpPr>
            <a:spLocks noGrp="1"/>
          </p:cNvSpPr>
          <p:nvPr>
            <p:ph type="sldNum" sz="quarter" idx="5"/>
          </p:nvPr>
        </p:nvSpPr>
        <p:spPr/>
        <p:txBody>
          <a:bodyPr/>
          <a:lstStyle/>
          <a:p>
            <a:fld id="{7BD793F4-8E1E-4CDB-AE5F-DC093960CF4B}" type="slidenum">
              <a:rPr lang="en-CH" smtClean="0"/>
              <a:t>94</a:t>
            </a:fld>
            <a:endParaRPr lang="en-CH"/>
          </a:p>
        </p:txBody>
      </p:sp>
    </p:spTree>
    <p:extLst>
      <p:ext uri="{BB962C8B-B14F-4D97-AF65-F5344CB8AC3E}">
        <p14:creationId xmlns:p14="http://schemas.microsoft.com/office/powerpoint/2010/main" val="3067154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the implementation details of functions in GPU hardware are not publicly known, we can speculate how they are implemented based on patterns provided by GPU manufacturers, such as Nvidia. For example, a pattern from Nvidia explains how to access shared memory using concurrent threads, and we can identify processing engines, shared memory banks, and local register files in the hardware. The register files are partitioned and assigned to different processing engines and threads, allowing for efficient read and write operations.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9</a:t>
            </a:fld>
            <a:endParaRPr lang="en-US"/>
          </a:p>
        </p:txBody>
      </p:sp>
    </p:spTree>
    <p:extLst>
      <p:ext uri="{BB962C8B-B14F-4D97-AF65-F5344CB8AC3E}">
        <p14:creationId xmlns:p14="http://schemas.microsoft.com/office/powerpoint/2010/main" val="9470966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limitations of existing compression mechanisms we propose SMASH.</a:t>
            </a:r>
          </a:p>
          <a:p>
            <a:endParaRPr lang="en-US" dirty="0"/>
          </a:p>
          <a:p>
            <a:r>
              <a:rPr lang="en-US" dirty="0"/>
              <a:t>SMASH is a hardware/software cooperative mechanism that enables: </a:t>
            </a:r>
          </a:p>
          <a:p>
            <a:r>
              <a:rPr lang="en-US" dirty="0"/>
              <a:t>1)</a:t>
            </a:r>
          </a:p>
          <a:p>
            <a:r>
              <a:rPr lang="en-US" dirty="0"/>
              <a:t>And is</a:t>
            </a:r>
          </a:p>
          <a:p>
            <a:r>
              <a:rPr lang="en-US" dirty="0"/>
              <a:t>2)</a:t>
            </a:r>
          </a:p>
          <a:p>
            <a:endParaRPr lang="en-US" dirty="0"/>
          </a:p>
          <a:p>
            <a:r>
              <a:rPr lang="en-US" dirty="0"/>
              <a:t>On the software side, SMASH, efficiently compresses sparse matrices using a hierarchy of bitmaps. </a:t>
            </a:r>
          </a:p>
          <a:p>
            <a:r>
              <a:rPr lang="en-US" dirty="0"/>
              <a:t>On the hardware side, it employs hardware unit that scans the bitmap hierarchy and quickly determine the positions of non-zero elements.</a:t>
            </a:r>
          </a:p>
          <a:p>
            <a:endParaRPr lang="en-US" dirty="0"/>
          </a:p>
          <a:p>
            <a:r>
              <a:rPr lang="en-US" dirty="0"/>
              <a:t>Software manipulates the functionality of the hardware unit using a set of primitives called the SMASH ISA.</a:t>
            </a:r>
          </a:p>
        </p:txBody>
      </p:sp>
      <p:sp>
        <p:nvSpPr>
          <p:cNvPr id="4" name="Slide Number Placeholder 3"/>
          <p:cNvSpPr>
            <a:spLocks noGrp="1"/>
          </p:cNvSpPr>
          <p:nvPr>
            <p:ph type="sldNum" sz="quarter" idx="5"/>
          </p:nvPr>
        </p:nvSpPr>
        <p:spPr/>
        <p:txBody>
          <a:bodyPr/>
          <a:lstStyle/>
          <a:p>
            <a:fld id="{1ADB71DC-4E89-467B-8AF2-76B8FB7548A3}" type="slidenum">
              <a:rPr lang="en-CH" smtClean="0"/>
              <a:t>95</a:t>
            </a:fld>
            <a:endParaRPr lang="en-CH"/>
          </a:p>
        </p:txBody>
      </p:sp>
    </p:spTree>
    <p:extLst>
      <p:ext uri="{BB962C8B-B14F-4D97-AF65-F5344CB8AC3E}">
        <p14:creationId xmlns:p14="http://schemas.microsoft.com/office/powerpoint/2010/main" val="117614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Software Compression Scheme Introduced in SMASH </a:t>
            </a:r>
          </a:p>
          <a:p>
            <a:endParaRPr lang="en-US" dirty="0"/>
          </a:p>
          <a:p>
            <a:r>
              <a:rPr lang="en-US" dirty="0"/>
              <a:t>Encodes the positions of non-zero elements using bits to maintain low storage overheads.</a:t>
            </a:r>
            <a:endParaRPr lang="en-CH" dirty="0"/>
          </a:p>
        </p:txBody>
      </p:sp>
      <p:sp>
        <p:nvSpPr>
          <p:cNvPr id="4" name="Slide Number Placeholder 3"/>
          <p:cNvSpPr>
            <a:spLocks noGrp="1"/>
          </p:cNvSpPr>
          <p:nvPr>
            <p:ph type="sldNum" sz="quarter" idx="5"/>
          </p:nvPr>
        </p:nvSpPr>
        <p:spPr/>
        <p:txBody>
          <a:bodyPr/>
          <a:lstStyle/>
          <a:p>
            <a:fld id="{7BD793F4-8E1E-4CDB-AE5F-DC093960CF4B}" type="slidenum">
              <a:rPr lang="en-CH" smtClean="0"/>
              <a:t>96</a:t>
            </a:fld>
            <a:endParaRPr lang="en-CH"/>
          </a:p>
        </p:txBody>
      </p:sp>
    </p:spTree>
    <p:extLst>
      <p:ext uri="{BB962C8B-B14F-4D97-AF65-F5344CB8AC3E}">
        <p14:creationId xmlns:p14="http://schemas.microsoft.com/office/powerpoint/2010/main" val="5151875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lnSpcReduction="10000"/>
          </a:bodyPr>
          <a:lstStyle/>
          <a:p>
            <a:r>
              <a:rPr lang="en-US" dirty="0"/>
              <a:t>The core data structure behind our compression scheme is a bitmap.</a:t>
            </a:r>
          </a:p>
          <a:p>
            <a:endParaRPr lang="en-US" dirty="0"/>
          </a:p>
          <a:p>
            <a:r>
              <a:rPr lang="en-US" dirty="0"/>
              <a:t>The bitmap data structure is used to encode the presence/absence of non-zero elements in regions of the original sparse matrix. </a:t>
            </a:r>
          </a:p>
          <a:p>
            <a:endParaRPr lang="en-US" dirty="0"/>
          </a:p>
          <a:p>
            <a:r>
              <a:rPr lang="en-US" dirty="0"/>
              <a:t>I am going to show you an example of a bitmap compressing a sparse matrix.</a:t>
            </a:r>
          </a:p>
          <a:p>
            <a:endParaRPr lang="en-US" dirty="0"/>
          </a:p>
          <a:p>
            <a:r>
              <a:rPr lang="en-US" dirty="0"/>
              <a:t>On the left we divide the sparse matrix into blocks. </a:t>
            </a:r>
          </a:p>
          <a:p>
            <a:endParaRPr lang="en-US" dirty="0"/>
          </a:p>
          <a:p>
            <a:r>
              <a:rPr lang="en-US" dirty="0"/>
              <a:t>Blocks map one-to-one with bits of the bitmaps.</a:t>
            </a:r>
          </a:p>
          <a:p>
            <a:endParaRPr lang="en-US" dirty="0"/>
          </a:p>
          <a:p>
            <a:r>
              <a:rPr lang="en-US" dirty="0"/>
              <a:t>The first block of the matrix is a non-zero block. This means that it contains at least one non-zero element. </a:t>
            </a:r>
          </a:p>
          <a:p>
            <a:endParaRPr lang="en-US" dirty="0"/>
          </a:p>
          <a:p>
            <a:r>
              <a:rPr lang="en-US" dirty="0"/>
              <a:t>The first bit of the bitmap is set to 1 in this case.</a:t>
            </a:r>
          </a:p>
          <a:p>
            <a:endParaRPr lang="en-US" dirty="0"/>
          </a:p>
          <a:p>
            <a:r>
              <a:rPr lang="en-US" dirty="0"/>
              <a:t>The next few blocks of the matrix are zero-blocks. This means, that they contain only zero elements.</a:t>
            </a:r>
          </a:p>
          <a:p>
            <a:endParaRPr lang="en-US" dirty="0"/>
          </a:p>
          <a:p>
            <a:r>
              <a:rPr lang="en-US" dirty="0"/>
              <a:t>As we observe, depending on the block size, the bitmap hierarchy might contain a high number of zero bits.</a:t>
            </a:r>
          </a:p>
          <a:p>
            <a:endParaRPr lang="en-US" dirty="0"/>
          </a:p>
          <a:p>
            <a:r>
              <a:rPr lang="en-US" dirty="0"/>
              <a:t>One simple idea, is to apply the same encoding recursively to compress more effectively.</a:t>
            </a:r>
          </a:p>
        </p:txBody>
      </p:sp>
      <p:sp>
        <p:nvSpPr>
          <p:cNvPr id="4" name="Slide Number Placeholder 3"/>
          <p:cNvSpPr>
            <a:spLocks noGrp="1"/>
          </p:cNvSpPr>
          <p:nvPr>
            <p:ph type="sldNum" sz="quarter" idx="5"/>
          </p:nvPr>
        </p:nvSpPr>
        <p:spPr/>
        <p:txBody>
          <a:bodyPr/>
          <a:lstStyle/>
          <a:p>
            <a:fld id="{7BD793F4-8E1E-4CDB-AE5F-DC093960CF4B}" type="slidenum">
              <a:rPr lang="en-CH" smtClean="0"/>
              <a:t>97</a:t>
            </a:fld>
            <a:endParaRPr lang="en-CH"/>
          </a:p>
        </p:txBody>
      </p:sp>
    </p:spTree>
    <p:extLst>
      <p:ext uri="{BB962C8B-B14F-4D97-AF65-F5344CB8AC3E}">
        <p14:creationId xmlns:p14="http://schemas.microsoft.com/office/powerpoint/2010/main" val="18836559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77500" lnSpcReduction="20000"/>
          </a:bodyPr>
          <a:lstStyle/>
          <a:p>
            <a:r>
              <a:rPr lang="en-US" dirty="0"/>
              <a:t>We demonstrate a simplified example of an hierarchy of bitmaps.</a:t>
            </a:r>
          </a:p>
          <a:p>
            <a:endParaRPr lang="en-US" dirty="0"/>
          </a:p>
          <a:p>
            <a:r>
              <a:rPr lang="en-US" dirty="0"/>
              <a:t>The original matrix contains 4 non-zero blocks.</a:t>
            </a:r>
          </a:p>
          <a:p>
            <a:endParaRPr lang="en-US" dirty="0"/>
          </a:p>
          <a:p>
            <a:r>
              <a:rPr lang="en-US" dirty="0"/>
              <a:t>We store these 4 blocks contiguously in memory using a data structure called NON-ZERO VALUES ARRAY.</a:t>
            </a:r>
          </a:p>
          <a:p>
            <a:endParaRPr lang="en-US" dirty="0"/>
          </a:p>
          <a:p>
            <a:r>
              <a:rPr lang="en-US" dirty="0"/>
              <a:t>Based on the positions of the non-zero blocks we create Bitmap-0.</a:t>
            </a:r>
          </a:p>
          <a:p>
            <a:r>
              <a:rPr lang="en-US" dirty="0"/>
              <a:t>Set bits represent non-zero blocks and encode their respective positions in the sparse matrix.</a:t>
            </a:r>
          </a:p>
          <a:p>
            <a:endParaRPr lang="en-US" dirty="0"/>
          </a:p>
          <a:p>
            <a:r>
              <a:rPr lang="en-US" dirty="0"/>
              <a:t>We recursively build the higher levels of the bitmap hierarchy. Bitmap-1 encodes a 4-bit block of Bitmap-0 and Bitmap-2 encodes a 2-bit block of Bitmap-1.</a:t>
            </a:r>
          </a:p>
          <a:p>
            <a:endParaRPr lang="en-US" dirty="0"/>
          </a:p>
          <a:p>
            <a:endParaRPr lang="en-US" dirty="0"/>
          </a:p>
          <a:p>
            <a:r>
              <a:rPr lang="en-US" dirty="0"/>
              <a:t>As we see the compression ratio across the levels of the bitmap hierarchy can be different. This provides an opportunity to compress matrices with different sparsity characteristics.</a:t>
            </a:r>
          </a:p>
          <a:p>
            <a:endParaRPr lang="en-US" dirty="0"/>
          </a:p>
          <a:p>
            <a:r>
              <a:rPr lang="en-US" dirty="0"/>
              <a:t>One advantage of the Hierarchy of Bitmaps is that it does not keep in memory the bitmap and matrix blocks that contain zero elements or bits.</a:t>
            </a:r>
          </a:p>
          <a:p>
            <a:endParaRPr lang="en-US" dirty="0"/>
          </a:p>
          <a:p>
            <a:r>
              <a:rPr lang="en-US" dirty="0"/>
              <a:t>As we see in this example, Bitmap 0  has 2 blocks that contain only zero bits. These blocks are not kept in memory .</a:t>
            </a:r>
          </a:p>
          <a:p>
            <a:endParaRPr lang="en-US" dirty="0"/>
          </a:p>
          <a:p>
            <a:endParaRPr lang="en-US" dirty="0"/>
          </a:p>
          <a:p>
            <a:r>
              <a:rPr lang="en-US" dirty="0"/>
              <a:t>Determining  the positions of the non-zero elements of the matrix, requires traversing the bitmap hierarchy in a depth first search manner. You can find more details about the index calculation in the paper.</a:t>
            </a:r>
          </a:p>
          <a:p>
            <a:endParaRPr lang="en-US" dirty="0"/>
          </a:p>
          <a:p>
            <a:r>
              <a:rPr lang="en-US" dirty="0"/>
              <a:t>As I mentioned before, one advantage of the hierarchy of bitmaps, is that it does not store in memory the zero blocks of the sparse matrix and the bitmaps.</a:t>
            </a:r>
          </a:p>
          <a:p>
            <a:endParaRPr lang="en-US" dirty="0"/>
          </a:p>
          <a:p>
            <a:r>
              <a:rPr lang="en-US" dirty="0"/>
              <a:t>Due to that, </a:t>
            </a:r>
          </a:p>
          <a:p>
            <a:endParaRPr lang="en-US" dirty="0"/>
          </a:p>
          <a:p>
            <a:pPr marL="228600" indent="-228600">
              <a:buAutoNum type="arabicParenR"/>
            </a:pPr>
            <a:r>
              <a:rPr lang="en-US" dirty="0"/>
              <a:t>Storage efficient compression scheme that enables fast indexing (we don’t need to </a:t>
            </a:r>
            <a:r>
              <a:rPr lang="en-US" dirty="0" err="1"/>
              <a:t>scanthe</a:t>
            </a:r>
            <a:r>
              <a:rPr lang="en-US" dirty="0"/>
              <a:t> zero blocks)</a:t>
            </a:r>
          </a:p>
          <a:p>
            <a:pPr marL="228600" indent="-228600">
              <a:buAutoNum type="arabicParenR"/>
            </a:pPr>
            <a:r>
              <a:rPr lang="en-US" dirty="0"/>
              <a:t>Scanning the bitmaps requires bitwise operations which make the Hierarchy of Bitmaps amenable to hardware acceleration.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BD793F4-8E1E-4CDB-AE5F-DC093960CF4B}" type="slidenum">
              <a:rPr lang="en-CH" smtClean="0"/>
              <a:t>98</a:t>
            </a:fld>
            <a:endParaRPr lang="en-CH"/>
          </a:p>
        </p:txBody>
      </p:sp>
    </p:spTree>
    <p:extLst>
      <p:ext uri="{BB962C8B-B14F-4D97-AF65-F5344CB8AC3E}">
        <p14:creationId xmlns:p14="http://schemas.microsoft.com/office/powerpoint/2010/main" val="17162527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811327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Tensor core units are specialized processing elements found in each GPU core of NVIDIA GPUs. They perform matrix multiplication on small matrices, typically of size 16 by 16, using mixed precision. The operands are represented in a 16-bit floating point, while the results and accumulators use a 32-bit floating point. This is essentially the computation that they perform: the multiplication of two submatrices or tiles of two matrices, A and B. We can also add a different matrix and perform a multiply-accumulate or multiply-add operation. </a:t>
            </a:r>
          </a:p>
        </p:txBody>
      </p:sp>
      <p:sp>
        <p:nvSpPr>
          <p:cNvPr id="4" name="Slide Number Placeholder 3"/>
          <p:cNvSpPr>
            <a:spLocks noGrp="1"/>
          </p:cNvSpPr>
          <p:nvPr>
            <p:ph type="sldNum" sz="quarter" idx="5"/>
          </p:nvPr>
        </p:nvSpPr>
        <p:spPr/>
        <p:txBody>
          <a:bodyPr/>
          <a:lstStyle/>
          <a:p>
            <a:fld id="{D2F1FC7E-1ABC-4619-B4B8-914F0D0E2683}" type="slidenum">
              <a:rPr lang="en-US" smtClean="0"/>
              <a:t>100</a:t>
            </a:fld>
            <a:endParaRPr lang="en-US"/>
          </a:p>
        </p:txBody>
      </p:sp>
    </p:spTree>
    <p:extLst>
      <p:ext uri="{BB962C8B-B14F-4D97-AF65-F5344CB8AC3E}">
        <p14:creationId xmlns:p14="http://schemas.microsoft.com/office/powerpoint/2010/main" val="14299098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To make use of the TCUs without utilizing the complete ECU, we can map two types of 8x8 tiles onto the 16x16 tiles provided by the TCUs. However, we cannot use all the functional units or processing elements as it may lead to incorrect results. Despite this, we can still achieve a good performance improvement by utilizing the TCUs.</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101</a:t>
            </a:fld>
            <a:endParaRPr lang="en-US"/>
          </a:p>
        </p:txBody>
      </p:sp>
    </p:spTree>
    <p:extLst>
      <p:ext uri="{BB962C8B-B14F-4D97-AF65-F5344CB8AC3E}">
        <p14:creationId xmlns:p14="http://schemas.microsoft.com/office/powerpoint/2010/main" val="21301398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important consideration in sparse matrix computation is how to allocate memory for the output, as we may not know how many non-zero elements we will have. Different solutions have been proposed, such as allocating an upper bound or using probabilistic estimation. A precise method is used, where a counting kernel is applied to determine the number of non-zero elements in the output matrix based on the bitmaps. This allows for accurate memory allocation.</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102</a:t>
            </a:fld>
            <a:endParaRPr lang="en-US"/>
          </a:p>
        </p:txBody>
      </p:sp>
    </p:spTree>
    <p:extLst>
      <p:ext uri="{BB962C8B-B14F-4D97-AF65-F5344CB8AC3E}">
        <p14:creationId xmlns:p14="http://schemas.microsoft.com/office/powerpoint/2010/main" val="25665818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of inner product </a:t>
            </a:r>
            <a:r>
              <a:rPr lang="en-US" dirty="0" err="1"/>
              <a:t>w.r.t.</a:t>
            </a:r>
            <a:r>
              <a:rPr lang="en-US" dirty="0"/>
              <a:t> intermediate products. An inner product where multiplication is matrix multiplication and addition is element-wise addition.</a:t>
            </a:r>
          </a:p>
          <a:p>
            <a:r>
              <a:rPr lang="en-US" dirty="0"/>
              <a:t>We use the counting kernel to find the tiles for multiplication and create a task list based on these tiles, scheduling the multiplication of sub-matrices on the Tensor Core Units. The task list is generated by finding the tiles in matrix A that need to be multiplied with the tiles in matrix B to obtain the tiles of matrix C. Intermediate products are grouped using a segmented sort algorithm. This task list allows us to feed the Tensor Core Units efficiently for matrix multiplication.</a:t>
            </a:r>
          </a:p>
        </p:txBody>
      </p:sp>
      <p:sp>
        <p:nvSpPr>
          <p:cNvPr id="4" name="Slide Number Placeholder 3"/>
          <p:cNvSpPr>
            <a:spLocks noGrp="1"/>
          </p:cNvSpPr>
          <p:nvPr>
            <p:ph type="sldNum" sz="quarter" idx="5"/>
          </p:nvPr>
        </p:nvSpPr>
        <p:spPr/>
        <p:txBody>
          <a:bodyPr/>
          <a:lstStyle/>
          <a:p>
            <a:fld id="{D2F1FC7E-1ABC-4619-B4B8-914F0D0E2683}" type="slidenum">
              <a:rPr lang="en-US" smtClean="0"/>
              <a:t>103</a:t>
            </a:fld>
            <a:endParaRPr lang="en-US"/>
          </a:p>
        </p:txBody>
      </p:sp>
    </p:spTree>
    <p:extLst>
      <p:ext uri="{BB962C8B-B14F-4D97-AF65-F5344CB8AC3E}">
        <p14:creationId xmlns:p14="http://schemas.microsoft.com/office/powerpoint/2010/main" val="15523951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D1D5DB"/>
                </a:solidFill>
                <a:effectLst/>
                <a:latin typeface="Söhne"/>
              </a:rPr>
              <a:t>We use the list of tasks to feed the TensorFlow units, and in this example, we map a1 and b1 in the same part of the 16 by 16 tile to compute c0, while in the second iteration, we map a4 and b4 in the same part of the output tile to accumulate the result.</a:t>
            </a:r>
            <a:endParaRPr lang="zh-CN" altLang="en-US" dirty="0"/>
          </a:p>
        </p:txBody>
      </p:sp>
      <p:sp>
        <p:nvSpPr>
          <p:cNvPr id="4" name="灯片编号占位符 3"/>
          <p:cNvSpPr>
            <a:spLocks noGrp="1"/>
          </p:cNvSpPr>
          <p:nvPr>
            <p:ph type="sldNum" sz="quarter" idx="5"/>
          </p:nvPr>
        </p:nvSpPr>
        <p:spPr/>
        <p:txBody>
          <a:bodyPr/>
          <a:lstStyle/>
          <a:p>
            <a:fld id="{AB959945-7217-484B-8E74-88DC87A74BB0}" type="slidenum">
              <a:rPr lang="en-US" smtClean="0"/>
              <a:pPr/>
              <a:t>104</a:t>
            </a:fld>
            <a:endParaRPr lang="en-US"/>
          </a:p>
        </p:txBody>
      </p:sp>
    </p:spTree>
    <p:extLst>
      <p:ext uri="{BB962C8B-B14F-4D97-AF65-F5344CB8AC3E}">
        <p14:creationId xmlns:p14="http://schemas.microsoft.com/office/powerpoint/2010/main" val="3488400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124744"/>
            <a:ext cx="7924800" cy="2232248"/>
          </a:xfrm>
        </p:spPr>
        <p:txBody>
          <a:bodyPr/>
          <a:lstStyle>
            <a:lvl1pP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404592"/>
            <a:ext cx="7848600" cy="1248544"/>
          </a:xfrm>
        </p:spPr>
        <p:txBody>
          <a:bodyPr/>
          <a:lstStyle>
            <a:lvl1pPr marL="0" indent="0" algn="ctr">
              <a:buFont typeface="Wingdings" pitchFamily="2" charset="2"/>
              <a:buNone/>
              <a:defRPr/>
            </a:lvl1pPr>
          </a:lstStyle>
          <a:p>
            <a:r>
              <a:rPr lang="en-US" altLang="en-US" dirty="0"/>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endParaRPr lang="en-US" altLang="en-US" dirty="0">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a:solidFill>
                  <a:srgbClr val="000000"/>
                </a:solidFill>
              </a:rPr>
              <a:t>Juan Gómez Luna Peking University. Beijing, September 7, 2015 </a:t>
            </a:r>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endParaRPr lang="en-US" altLang="en-US" dirty="0">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endParaRPr lang="en-US" altLang="en-US" dirty="0">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304213" cy="1141413"/>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8304213" cy="2208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3884613"/>
            <a:ext cx="8304213"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sldNum" idx="11"/>
          </p:nvPr>
        </p:nvSpPr>
        <p:spPr>
          <a:ln/>
        </p:spPr>
        <p:txBody>
          <a:bodyPr/>
          <a:lstStyle>
            <a:lvl1pPr>
              <a:defRPr/>
            </a:lvl1pPr>
          </a:lstStyle>
          <a:p>
            <a:fld id="{D0863A47-559B-4C4D-83ED-BC1CC8888D92}" type="slidenum">
              <a:rPr lang="en-US"/>
              <a:pPr/>
              <a:t>‹#›</a:t>
            </a:fld>
            <a:endParaRPr lang="en-US"/>
          </a:p>
        </p:txBody>
      </p:sp>
    </p:spTree>
    <p:extLst>
      <p:ext uri="{BB962C8B-B14F-4D97-AF65-F5344CB8AC3E}">
        <p14:creationId xmlns:p14="http://schemas.microsoft.com/office/powerpoint/2010/main" val="21534514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r>
              <a:rPr 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r>
              <a:rPr lang="en-US"/>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r>
              <a:rPr lang="en-US">
                <a:solidFill>
                  <a:prstClr val="white">
                    <a:alpha val="75000"/>
                  </a:prstClr>
                </a:solidFill>
                <a:latin typeface="Calibri"/>
              </a:rPr>
              <a:t>Juan Gómez Luna Peking University. Beijing, September 7, 2015 </a:t>
            </a:r>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r>
              <a:rPr 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r>
              <a:rPr 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r>
              <a:rPr lang="es-ES" altLang="ko-KR">
                <a:solidFill>
                  <a:prstClr val="black">
                    <a:tint val="75000"/>
                  </a:prstClr>
                </a:solidFill>
                <a:latin typeface="Calibri"/>
                <a:ea typeface="나눔고딕"/>
              </a:rPr>
              <a:t>Juan Gómez Luna Peking University. Beijing, September 7, 2015 </a:t>
            </a:r>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r>
              <a:rPr lang="es-ES" altLang="ko-KR">
                <a:solidFill>
                  <a:prstClr val="black">
                    <a:tint val="75000"/>
                  </a:prstClr>
                </a:solidFill>
                <a:latin typeface="Calibri"/>
                <a:ea typeface="나눔고딕"/>
              </a:rPr>
              <a:t>Juan Gómez Luna Peking University. Beijing, September 7, 2015 </a:t>
            </a:r>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r>
              <a:rPr lang="es-ES" altLang="ko-KR">
                <a:solidFill>
                  <a:prstClr val="black">
                    <a:tint val="75000"/>
                  </a:prstClr>
                </a:solidFill>
                <a:latin typeface="Calibri"/>
                <a:ea typeface="나눔고딕"/>
              </a:rPr>
              <a:t>Juan Gómez Luna Peking University. Beijing, September 7, 2015 </a:t>
            </a:r>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r>
              <a:rPr lang="es-ES" altLang="ko-KR">
                <a:solidFill>
                  <a:prstClr val="black">
                    <a:tint val="75000"/>
                  </a:prstClr>
                </a:solidFill>
                <a:latin typeface="Calibri"/>
                <a:ea typeface="나눔고딕"/>
              </a:rPr>
              <a:t>Juan Gómez Luna Peking University. Beijing, September 7, 2015 </a:t>
            </a:r>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r>
              <a:rPr lang="es-ES" altLang="ko-KR">
                <a:solidFill>
                  <a:prstClr val="black">
                    <a:tint val="75000"/>
                  </a:prstClr>
                </a:solidFill>
                <a:latin typeface="Calibri"/>
                <a:ea typeface="나눔고딕"/>
              </a:rPr>
              <a:t>Juan Gómez Luna Peking University. Beijing, September 7, 2015 </a:t>
            </a:r>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r>
              <a:rPr lang="es-ES" altLang="ko-KR">
                <a:solidFill>
                  <a:prstClr val="black">
                    <a:tint val="75000"/>
                  </a:prstClr>
                </a:solidFill>
                <a:latin typeface="Calibri"/>
                <a:ea typeface="나눔고딕"/>
              </a:rPr>
              <a:t>Juan Gómez Luna Peking University. Beijing, September 7, 2015 </a:t>
            </a:r>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r>
              <a:rPr lang="es-ES" altLang="ko-KR">
                <a:solidFill>
                  <a:prstClr val="black">
                    <a:tint val="75000"/>
                  </a:prstClr>
                </a:solidFill>
                <a:latin typeface="Calibri"/>
                <a:ea typeface="나눔고딕"/>
              </a:rPr>
              <a:t>Juan Gómez Luna Peking University. Beijing, September 7, 2015 </a:t>
            </a:r>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Juan Gómez Luna Peking University. Beijing, September 7, 2015 </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908720"/>
            <a:ext cx="4229100" cy="54726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10100" y="908720"/>
            <a:ext cx="4229100" cy="54726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prstClr val="black"/>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prstClr val="black"/>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r>
              <a:rPr lang="en-US" altLang="en-US">
                <a:solidFill>
                  <a:srgbClr val="000000"/>
                </a:solidFill>
              </a:rPr>
              <a:t>Juan Gómez Luna Peking University. Beijing, September 7, 2015 </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r>
              <a:rPr lang="en-US" altLang="en-US">
                <a:solidFill>
                  <a:srgbClr val="000000"/>
                </a:solidFill>
              </a:rPr>
              <a:t>Juan Gómez Luna Peking University. Beijing, September 7, 2015 </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1.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10.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1.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2.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4.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image" Target="../media/image1.png"/><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5.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6.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image" Target="../media/image1.png"/><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theme" Target="../theme/theme19.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20.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image" Target="../media/image1.png"/><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21.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2.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theme" Target="../theme/theme2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heme" Target="../theme/theme24.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image" Target="../media/image1.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4" Type="http://schemas.openxmlformats.org/officeDocument/2006/relationships/slideLayout" Target="../slideLayouts/slideLayout26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image" Target="../media/image1.png"/><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theme" Target="../theme/theme26.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1.png"/><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27.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image" Target="../media/image1.png"/><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28.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9.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5.emf"/><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4.png"/><Relationship Id="rId2" Type="http://schemas.openxmlformats.org/officeDocument/2006/relationships/slideLayout" Target="../slideLayouts/slideLayout58.xml"/><Relationship Id="rId16" Type="http://schemas.openxmlformats.org/officeDocument/2006/relationships/image" Target="../media/image3.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2.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9.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0"/>
            <a:ext cx="8610600" cy="9087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7218" r:id="rId12"/>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endParaRPr lang="en-US" altLang="en-US" dirty="0">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r>
              <a:rPr lang="en-US">
                <a:ea typeface="ＭＳ Ｐゴシック" charset="0"/>
                <a:cs typeface="ＭＳ Ｐゴシック" charset="0"/>
              </a:rPr>
              <a:t>Juan Gómez Luna Peking University. Beijing, September 7, 2015 </a:t>
            </a: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r>
              <a:rPr lang="en-US">
                <a:solidFill>
                  <a:prstClr val="black">
                    <a:alpha val="75000"/>
                  </a:prstClr>
                </a:solidFill>
                <a:latin typeface="Calibri"/>
              </a:rPr>
              <a:t>Juan Gómez Luna Peking University. Beijing, September 7, 2015 </a:t>
            </a:r>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r>
              <a:rPr lang="en-US">
                <a:solidFill>
                  <a:srgbClr val="000000"/>
                </a:solidFill>
                <a:ea typeface="ＭＳ Ｐゴシック" charset="0"/>
                <a:cs typeface="ＭＳ Ｐゴシック" charset="0"/>
              </a:rPr>
              <a:t>Juan Gómez Luna Peking University. Beijing, September 7, 2015 </a:t>
            </a: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r>
              <a:rPr lang="es-ES" altLang="ko-KR">
                <a:solidFill>
                  <a:prstClr val="black">
                    <a:tint val="75000"/>
                  </a:prstClr>
                </a:solidFill>
                <a:latin typeface="Calibri"/>
                <a:ea typeface="나눔고딕"/>
              </a:rPr>
              <a:t>Juan Gómez Luna Peking University. Beijing, September 7, 2015 </a:t>
            </a:r>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hf hdr="0" ftr="0" dt="0"/>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r>
              <a:rPr lang="en-US" altLang="en-US"/>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r>
              <a:rPr lang="en-US" altLang="en-US"/>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r>
              <a:rPr lang="en-US" altLang="en-US"/>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prstClr val="black"/>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a:solidFill>
                  <a:srgbClr val="000000"/>
                </a:solidFill>
              </a:rPr>
              <a:t>Juan Gómez Luna Peking University. Beijing, September 7, 2015 </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2.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59.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openxmlformats.org/officeDocument/2006/relationships/image" Target="../media/image60.png"/><Relationship Id="rId9" Type="http://schemas.microsoft.com/office/2007/relationships/diagramDrawing" Target="../diagrams/drawing3.xml"/><Relationship Id="rId14" Type="http://schemas.microsoft.com/office/2007/relationships/diagramDrawing" Target="../diagrams/drawing4.xml"/></Relationships>
</file>

<file path=ppt/slides/_rels/slide10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61.png"/><Relationship Id="rId7" Type="http://schemas.openxmlformats.org/officeDocument/2006/relationships/diagramQuickStyle" Target="../diagrams/quickStyle5.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62.png"/><Relationship Id="rId9" Type="http://schemas.microsoft.com/office/2007/relationships/diagramDrawing" Target="../diagrams/drawing5.xml"/></Relationships>
</file>

<file path=ppt/slides/_rels/slide10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64.png"/></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14.xml"/><Relationship Id="rId1" Type="http://schemas.openxmlformats.org/officeDocument/2006/relationships/slideLayout" Target="../slideLayouts/slideLayout12.xml"/><Relationship Id="rId4" Type="http://schemas.openxmlformats.org/officeDocument/2006/relationships/image" Target="../media/image70.wmf"/></Relationships>
</file>

<file path=ppt/slides/_rels/slide1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image" Target="../media/image74.e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image" Target="../media/image78.em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10" Type="http://schemas.openxmlformats.org/officeDocument/2006/relationships/hyperlink" Target="https://lodev.org/cgtutor/filtering.html" TargetMode="External"/><Relationship Id="rId4" Type="http://schemas.openxmlformats.org/officeDocument/2006/relationships/image" Target="../media/image23.jpeg"/><Relationship Id="rId9"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hyperlink" Target="http://www.flometrics.com/fluid-dynamics/computational-fluid-dynamics" TargetMode="Externa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s://developer.nvidia.com/blog/nvidia-ampere-architecture-in-depth/" TargetMode="External"/><Relationship Id="rId4" Type="http://schemas.openxmlformats.org/officeDocument/2006/relationships/image" Target="../media/image3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hyperlink" Target="https://www.anandtech.com/show/12673/titan-v-deep-learning-deep-dive/3"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oftware.intel.com/en-us/articles/intel-mkl/"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5">
            <a:extLst>
              <a:ext uri="{FF2B5EF4-FFF2-40B4-BE49-F238E27FC236}">
                <a16:creationId xmlns:a16="http://schemas.microsoft.com/office/drawing/2014/main" id="{38DFFC52-436B-2049-BC66-9FF2A94A4931}"/>
              </a:ext>
            </a:extLst>
          </p:cNvPr>
          <p:cNvSpPr>
            <a:spLocks noGrp="1" noChangeArrowheads="1"/>
          </p:cNvSpPr>
          <p:nvPr>
            <p:ph type="subTitle" idx="1"/>
          </p:nvPr>
        </p:nvSpPr>
        <p:spPr>
          <a:xfrm>
            <a:off x="685800" y="4038600"/>
            <a:ext cx="7848600" cy="2286000"/>
          </a:xfrm>
        </p:spPr>
        <p:txBody>
          <a:bodyPr/>
          <a:lstStyle/>
          <a:p>
            <a:pPr marL="0" indent="0" algn="ctr" eaLnBrk="1" hangingPunct="1">
              <a:buNone/>
            </a:pPr>
            <a:endParaRPr lang="en-US" altLang="en-US" dirty="0">
              <a:ea typeface="ＭＳ Ｐゴシック" panose="020B0600070205080204" pitchFamily="34" charset="-128"/>
            </a:endParaRPr>
          </a:p>
        </p:txBody>
      </p:sp>
      <p:sp>
        <p:nvSpPr>
          <p:cNvPr id="2" name="Title 2">
            <a:extLst>
              <a:ext uri="{FF2B5EF4-FFF2-40B4-BE49-F238E27FC236}">
                <a16:creationId xmlns:a16="http://schemas.microsoft.com/office/drawing/2014/main" id="{9FE84766-B1B7-60CC-5B44-44DFA8E3E76C}"/>
              </a:ext>
            </a:extLst>
          </p:cNvPr>
          <p:cNvSpPr txBox="1">
            <a:spLocks/>
          </p:cNvSpPr>
          <p:nvPr/>
        </p:nvSpPr>
        <p:spPr bwMode="auto">
          <a:xfrm>
            <a:off x="381000" y="1056658"/>
            <a:ext cx="8458200" cy="2362200"/>
          </a:xfrm>
          <a:prstGeom prst="rect">
            <a:avLst/>
          </a:prstGeom>
          <a:solidFill>
            <a:schemeClr val="accent3"/>
          </a:solidFill>
          <a:ln w="28575">
            <a:solidFill>
              <a:srgbClr val="FFC000"/>
            </a:solidFill>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8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algn="ctr"/>
            <a:endParaRPr lang="en-US" dirty="0">
              <a:solidFill>
                <a:srgbClr val="0070C0"/>
              </a:solidFill>
              <a:latin typeface="Calibri" panose="020F0502020204030204" pitchFamily="34" charset="0"/>
              <a:cs typeface="Calibri" panose="020F0502020204030204" pitchFamily="34" charset="0"/>
            </a:endParaRPr>
          </a:p>
          <a:p>
            <a:pPr algn="ctr"/>
            <a:r>
              <a:rPr lang="en-US" dirty="0">
                <a:solidFill>
                  <a:srgbClr val="0070C0"/>
                </a:solidFill>
                <a:latin typeface="Calibri" panose="020F0502020204030204" pitchFamily="34" charset="0"/>
                <a:cs typeface="Calibri" panose="020F0502020204030204" pitchFamily="34" charset="0"/>
              </a:rPr>
              <a:t>Parallel Patterns</a:t>
            </a:r>
            <a:endParaRPr lang="en-US" sz="3600" b="1" kern="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359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p:cNvSpPr>
            <a:spLocks noGrp="1"/>
          </p:cNvSpPr>
          <p:nvPr>
            <p:ph type="title"/>
          </p:nvPr>
        </p:nvSpPr>
        <p:spPr>
          <a:xfrm>
            <a:off x="228600" y="17710"/>
            <a:ext cx="8229600" cy="891010"/>
          </a:xfrm>
        </p:spPr>
        <p:txBody>
          <a:bodyPr>
            <a:normAutofit/>
          </a:bodyPr>
          <a:lstStyle/>
          <a:p>
            <a:r>
              <a:rPr lang="en-US" dirty="0">
                <a:solidFill>
                  <a:srgbClr val="0070C0"/>
                </a:solidFill>
              </a:rPr>
              <a:t>Read from Shared Memory Bank</a:t>
            </a:r>
          </a:p>
        </p:txBody>
      </p:sp>
      <p:sp>
        <p:nvSpPr>
          <p:cNvPr id="11" name="Slide Number Placeholder 3">
            <a:extLst>
              <a:ext uri="{FF2B5EF4-FFF2-40B4-BE49-F238E27FC236}">
                <a16:creationId xmlns:a16="http://schemas.microsoft.com/office/drawing/2014/main" id="{34371724-6616-4143-95D9-280E69F19D93}"/>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7" name="Imagen 7">
            <a:extLst>
              <a:ext uri="{FF2B5EF4-FFF2-40B4-BE49-F238E27FC236}">
                <a16:creationId xmlns:a16="http://schemas.microsoft.com/office/drawing/2014/main" id="{C7BD210A-5741-2A42-8E35-556872D8D34A}"/>
              </a:ext>
            </a:extLst>
          </p:cNvPr>
          <p:cNvPicPr>
            <a:picLocks noChangeAspect="1"/>
          </p:cNvPicPr>
          <p:nvPr/>
        </p:nvPicPr>
        <p:blipFill>
          <a:blip r:embed="rId3"/>
          <a:stretch>
            <a:fillRect/>
          </a:stretch>
        </p:blipFill>
        <p:spPr>
          <a:xfrm>
            <a:off x="2054225" y="1052736"/>
            <a:ext cx="5035550" cy="5132181"/>
          </a:xfrm>
          <a:prstGeom prst="rect">
            <a:avLst/>
          </a:prstGeom>
          <a:ln>
            <a:noFill/>
          </a:ln>
        </p:spPr>
      </p:pic>
      <p:sp>
        <p:nvSpPr>
          <p:cNvPr id="8" name="Rectangle 7">
            <a:extLst>
              <a:ext uri="{FF2B5EF4-FFF2-40B4-BE49-F238E27FC236}">
                <a16:creationId xmlns:a16="http://schemas.microsoft.com/office/drawing/2014/main" id="{7C63B101-95A7-8546-A370-CC0507801E49}"/>
              </a:ext>
            </a:extLst>
          </p:cNvPr>
          <p:cNvSpPr/>
          <p:nvPr/>
        </p:nvSpPr>
        <p:spPr>
          <a:xfrm>
            <a:off x="2329557" y="4784452"/>
            <a:ext cx="700906" cy="466998"/>
          </a:xfrm>
          <a:prstGeom prst="rect">
            <a:avLst/>
          </a:prstGeom>
          <a:solidFill>
            <a:srgbClr val="CC9900">
              <a:alpha val="29804"/>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143A15-0F1E-DE45-92FF-AB0C138D4559}"/>
              </a:ext>
            </a:extLst>
          </p:cNvPr>
          <p:cNvSpPr/>
          <p:nvPr/>
        </p:nvSpPr>
        <p:spPr>
          <a:xfrm>
            <a:off x="4976093" y="2892152"/>
            <a:ext cx="422920" cy="759098"/>
          </a:xfrm>
          <a:prstGeom prst="rect">
            <a:avLst/>
          </a:prstGeom>
          <a:solidFill>
            <a:srgbClr val="00B050">
              <a:alpha val="29804"/>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280906-C618-F54C-968C-63B307BB31C3}"/>
              </a:ext>
            </a:extLst>
          </p:cNvPr>
          <p:cNvSpPr/>
          <p:nvPr/>
        </p:nvSpPr>
        <p:spPr>
          <a:xfrm>
            <a:off x="2378943" y="2047602"/>
            <a:ext cx="467370" cy="466998"/>
          </a:xfrm>
          <a:prstGeom prst="rect">
            <a:avLst/>
          </a:prstGeom>
          <a:solidFill>
            <a:srgbClr val="0070C0">
              <a:alpha val="29804"/>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Rounded Rectangle 2">
            <a:extLst>
              <a:ext uri="{FF2B5EF4-FFF2-40B4-BE49-F238E27FC236}">
                <a16:creationId xmlns:a16="http://schemas.microsoft.com/office/drawing/2014/main" id="{123A279E-B8E9-D04E-9D3D-4580D512323B}"/>
              </a:ext>
            </a:extLst>
          </p:cNvPr>
          <p:cNvSpPr/>
          <p:nvPr/>
        </p:nvSpPr>
        <p:spPr>
          <a:xfrm>
            <a:off x="5007840" y="3360155"/>
            <a:ext cx="216000" cy="144016"/>
          </a:xfrm>
          <a:prstGeom prst="roundRect">
            <a:avLst/>
          </a:prstGeom>
          <a:solidFill>
            <a:schemeClr val="accent2"/>
          </a:solidFill>
          <a:ln>
            <a:solidFill>
              <a:srgbClr val="1A57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F2E88DC-B65B-864B-9115-DFB46027A85B}"/>
              </a:ext>
            </a:extLst>
          </p:cNvPr>
          <p:cNvSpPr/>
          <p:nvPr/>
        </p:nvSpPr>
        <p:spPr>
          <a:xfrm>
            <a:off x="2411760" y="2281101"/>
            <a:ext cx="216000" cy="144016"/>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F803D7FB-CFF2-1945-85C1-798B622B62C8}"/>
              </a:ext>
            </a:extLst>
          </p:cNvPr>
          <p:cNvSpPr/>
          <p:nvPr/>
        </p:nvSpPr>
        <p:spPr>
          <a:xfrm>
            <a:off x="2690037" y="3498112"/>
            <a:ext cx="2424223" cy="1935125"/>
          </a:xfrm>
          <a:custGeom>
            <a:avLst/>
            <a:gdLst>
              <a:gd name="connsiteX0" fmla="*/ 2424223 w 2424223"/>
              <a:gd name="connsiteY0" fmla="*/ 0 h 1935125"/>
              <a:gd name="connsiteX1" fmla="*/ 2349796 w 2424223"/>
              <a:gd name="connsiteY1" fmla="*/ 489097 h 1935125"/>
              <a:gd name="connsiteX2" fmla="*/ 2275368 w 2424223"/>
              <a:gd name="connsiteY2" fmla="*/ 733646 h 1935125"/>
              <a:gd name="connsiteX3" fmla="*/ 170121 w 2424223"/>
              <a:gd name="connsiteY3" fmla="*/ 1105786 h 1935125"/>
              <a:gd name="connsiteX4" fmla="*/ 0 w 2424223"/>
              <a:gd name="connsiteY4" fmla="*/ 1935125 h 193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223" h="1935125">
                <a:moveTo>
                  <a:pt x="2424223" y="0"/>
                </a:moveTo>
                <a:lnTo>
                  <a:pt x="2349796" y="489097"/>
                </a:lnTo>
                <a:lnTo>
                  <a:pt x="2275368" y="733646"/>
                </a:lnTo>
                <a:lnTo>
                  <a:pt x="170121" y="1105786"/>
                </a:lnTo>
                <a:lnTo>
                  <a:pt x="0" y="1935125"/>
                </a:lnTo>
              </a:path>
            </a:pathLst>
          </a:custGeom>
          <a:noFill/>
          <a:ln w="38100">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29DDF794-C031-6D41-9106-62C55B7F7E99}"/>
              </a:ext>
            </a:extLst>
          </p:cNvPr>
          <p:cNvSpPr/>
          <p:nvPr/>
        </p:nvSpPr>
        <p:spPr>
          <a:xfrm>
            <a:off x="2509284" y="1127051"/>
            <a:ext cx="414669" cy="1158949"/>
          </a:xfrm>
          <a:custGeom>
            <a:avLst/>
            <a:gdLst>
              <a:gd name="connsiteX0" fmla="*/ 414669 w 414669"/>
              <a:gd name="connsiteY0" fmla="*/ 0 h 1158949"/>
              <a:gd name="connsiteX1" fmla="*/ 329609 w 414669"/>
              <a:gd name="connsiteY1" fmla="*/ 606056 h 1158949"/>
              <a:gd name="connsiteX2" fmla="*/ 170121 w 414669"/>
              <a:gd name="connsiteY2" fmla="*/ 637954 h 1158949"/>
              <a:gd name="connsiteX3" fmla="*/ 0 w 414669"/>
              <a:gd name="connsiteY3" fmla="*/ 1158949 h 1158949"/>
            </a:gdLst>
            <a:ahLst/>
            <a:cxnLst>
              <a:cxn ang="0">
                <a:pos x="connsiteX0" y="connsiteY0"/>
              </a:cxn>
              <a:cxn ang="0">
                <a:pos x="connsiteX1" y="connsiteY1"/>
              </a:cxn>
              <a:cxn ang="0">
                <a:pos x="connsiteX2" y="connsiteY2"/>
              </a:cxn>
              <a:cxn ang="0">
                <a:pos x="connsiteX3" y="connsiteY3"/>
              </a:cxn>
            </a:cxnLst>
            <a:rect l="l" t="t" r="r" b="b"/>
            <a:pathLst>
              <a:path w="414669" h="1158949">
                <a:moveTo>
                  <a:pt x="414669" y="0"/>
                </a:moveTo>
                <a:lnTo>
                  <a:pt x="329609" y="606056"/>
                </a:lnTo>
                <a:lnTo>
                  <a:pt x="170121" y="637954"/>
                </a:lnTo>
                <a:lnTo>
                  <a:pt x="0" y="1158949"/>
                </a:lnTo>
              </a:path>
            </a:pathLst>
          </a:custGeom>
          <a:noFill/>
          <a:ln w="38100">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3F47F86-B4D5-0A45-8E23-2D9447D6CFCC}"/>
              </a:ext>
            </a:extLst>
          </p:cNvPr>
          <p:cNvSpPr txBox="1"/>
          <p:nvPr/>
        </p:nvSpPr>
        <p:spPr>
          <a:xfrm>
            <a:off x="192954" y="6453336"/>
            <a:ext cx="8177239" cy="261610"/>
          </a:xfrm>
          <a:prstGeom prst="rect">
            <a:avLst/>
          </a:prstGeom>
          <a:noFill/>
        </p:spPr>
        <p:txBody>
          <a:bodyPr wrap="none" rtlCol="0">
            <a:spAutoFit/>
          </a:bodyPr>
          <a:lstStyle/>
          <a:p>
            <a:r>
              <a:rPr lang="en-US" sz="1100" dirty="0" err="1"/>
              <a:t>Nickolls</a:t>
            </a:r>
            <a:r>
              <a:rPr lang="en-US" sz="1100" dirty="0"/>
              <a:t> et al., "Single Interconnect Providing Read and Write Access to a Memory Shared by Concurrent Threads," US7680988B1</a:t>
            </a:r>
          </a:p>
        </p:txBody>
      </p:sp>
    </p:spTree>
    <p:extLst>
      <p:ext uri="{BB962C8B-B14F-4D97-AF65-F5344CB8AC3E}">
        <p14:creationId xmlns:p14="http://schemas.microsoft.com/office/powerpoint/2010/main" val="36148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36" grpId="0" animBg="1"/>
      <p:bldP spid="3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6E818-3134-48E8-A1F0-DC0181CA9028}"/>
              </a:ext>
            </a:extLst>
          </p:cNvPr>
          <p:cNvSpPr>
            <a:spLocks noGrp="1"/>
          </p:cNvSpPr>
          <p:nvPr>
            <p:ph type="title"/>
          </p:nvPr>
        </p:nvSpPr>
        <p:spPr/>
        <p:txBody>
          <a:bodyPr/>
          <a:lstStyle/>
          <a:p>
            <a:r>
              <a:rPr lang="en-US" sz="3600" dirty="0">
                <a:solidFill>
                  <a:srgbClr val="0070C0"/>
                </a:solidFill>
              </a:rPr>
              <a:t>Characteristics of Tensor Core Units (TCUs)</a:t>
            </a:r>
          </a:p>
        </p:txBody>
      </p:sp>
      <p:graphicFrame>
        <p:nvGraphicFramePr>
          <p:cNvPr id="6" name="Content Placeholder 5">
            <a:extLst>
              <a:ext uri="{FF2B5EF4-FFF2-40B4-BE49-F238E27FC236}">
                <a16:creationId xmlns:a16="http://schemas.microsoft.com/office/drawing/2014/main" id="{3A7D377F-0A7E-4866-BB49-AD7BB3F79893}"/>
              </a:ext>
            </a:extLst>
          </p:cNvPr>
          <p:cNvGraphicFramePr>
            <a:graphicFrameLocks noGrp="1"/>
          </p:cNvGraphicFramePr>
          <p:nvPr>
            <p:ph idx="1"/>
          </p:nvPr>
        </p:nvGraphicFramePr>
        <p:xfrm>
          <a:off x="5649844" y="1916832"/>
          <a:ext cx="3208154" cy="2216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5">
            <a:extLst>
              <a:ext uri="{FF2B5EF4-FFF2-40B4-BE49-F238E27FC236}">
                <a16:creationId xmlns:a16="http://schemas.microsoft.com/office/drawing/2014/main" id="{B397B939-ED0B-4524-AD3F-70C1EA96603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79512" y="1988840"/>
            <a:ext cx="5267909" cy="1620633"/>
          </a:xfrm>
          <a:prstGeom prst="rect">
            <a:avLst/>
          </a:prstGeom>
        </p:spPr>
      </p:pic>
      <p:sp>
        <p:nvSpPr>
          <p:cNvPr id="5" name="Rectangle 4">
            <a:extLst>
              <a:ext uri="{FF2B5EF4-FFF2-40B4-BE49-F238E27FC236}">
                <a16:creationId xmlns:a16="http://schemas.microsoft.com/office/drawing/2014/main" id="{A2ADFB7E-7DDA-43D1-BCC6-93366EB79E5E}"/>
              </a:ext>
            </a:extLst>
          </p:cNvPr>
          <p:cNvSpPr/>
          <p:nvPr/>
        </p:nvSpPr>
        <p:spPr>
          <a:xfrm>
            <a:off x="1309833" y="3791668"/>
            <a:ext cx="2786340" cy="1477328"/>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a:spAutoFit/>
          </a:bodyPr>
          <a:lstStyle/>
          <a:p>
            <a:pPr algn="ctr"/>
            <a:r>
              <a:rPr lang="en-GB" sz="3000" dirty="0"/>
              <a:t>D = A × B + C</a:t>
            </a:r>
          </a:p>
          <a:p>
            <a:pPr algn="ctr"/>
            <a:r>
              <a:rPr lang="en-GB" sz="3000" dirty="0"/>
              <a:t>or</a:t>
            </a:r>
          </a:p>
          <a:p>
            <a:pPr algn="ctr"/>
            <a:r>
              <a:rPr lang="en-GB" sz="3000" dirty="0"/>
              <a:t>C = A × B + C </a:t>
            </a:r>
          </a:p>
        </p:txBody>
      </p:sp>
      <p:sp>
        <p:nvSpPr>
          <p:cNvPr id="9" name="TextBox 610">
            <a:extLst>
              <a:ext uri="{FF2B5EF4-FFF2-40B4-BE49-F238E27FC236}">
                <a16:creationId xmlns:a16="http://schemas.microsoft.com/office/drawing/2014/main" id="{AD54E0F0-6015-9740-A9F0-E2E4AF9D4E95}"/>
              </a:ext>
            </a:extLst>
          </p:cNvPr>
          <p:cNvSpPr txBox="1">
            <a:spLocks noChangeArrowheads="1"/>
          </p:cNvSpPr>
          <p:nvPr/>
        </p:nvSpPr>
        <p:spPr bwMode="auto">
          <a:xfrm>
            <a:off x="228600" y="6541584"/>
            <a:ext cx="1988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Orestis</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Zachariadis</a:t>
            </a:r>
            <a:endPar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 name="Slide Number Placeholder 4">
            <a:extLst>
              <a:ext uri="{FF2B5EF4-FFF2-40B4-BE49-F238E27FC236}">
                <a16:creationId xmlns:a16="http://schemas.microsoft.com/office/drawing/2014/main" id="{775B6AF9-DEF1-A748-BDCC-58B0CFA62FF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100</a:t>
            </a:fld>
            <a:endParaRPr lang="en-US" dirty="0"/>
          </a:p>
        </p:txBody>
      </p:sp>
    </p:spTree>
    <p:extLst>
      <p:ext uri="{BB962C8B-B14F-4D97-AF65-F5344CB8AC3E}">
        <p14:creationId xmlns:p14="http://schemas.microsoft.com/office/powerpoint/2010/main" val="5767223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9AE0-3433-464B-BA8A-E5A1F9C392D7}"/>
              </a:ext>
            </a:extLst>
          </p:cNvPr>
          <p:cNvSpPr>
            <a:spLocks noGrp="1"/>
          </p:cNvSpPr>
          <p:nvPr>
            <p:ph type="title"/>
          </p:nvPr>
        </p:nvSpPr>
        <p:spPr/>
        <p:txBody>
          <a:bodyPr/>
          <a:lstStyle/>
          <a:p>
            <a:r>
              <a:rPr lang="en-US" dirty="0">
                <a:solidFill>
                  <a:srgbClr val="0070C0"/>
                </a:solidFill>
              </a:rPr>
              <a:t>How to Load Sparse Bitmaps into TCUs?</a:t>
            </a:r>
          </a:p>
        </p:txBody>
      </p:sp>
      <p:graphicFrame>
        <p:nvGraphicFramePr>
          <p:cNvPr id="3" name="Diagram 2">
            <a:extLst>
              <a:ext uri="{FF2B5EF4-FFF2-40B4-BE49-F238E27FC236}">
                <a16:creationId xmlns:a16="http://schemas.microsoft.com/office/drawing/2014/main" id="{8C849626-DFEF-46E2-9B91-AC5B2AF71755}"/>
              </a:ext>
            </a:extLst>
          </p:cNvPr>
          <p:cNvGraphicFramePr/>
          <p:nvPr/>
        </p:nvGraphicFramePr>
        <p:xfrm>
          <a:off x="4079081" y="3046957"/>
          <a:ext cx="4489495" cy="1200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3133F73B-8061-4E3F-A501-6533BF82995E}"/>
              </a:ext>
            </a:extLst>
          </p:cNvPr>
          <p:cNvGrpSpPr/>
          <p:nvPr/>
        </p:nvGrpSpPr>
        <p:grpSpPr>
          <a:xfrm>
            <a:off x="1230154" y="2560547"/>
            <a:ext cx="1926794" cy="1986772"/>
            <a:chOff x="1497330" y="2547288"/>
            <a:chExt cx="2569059" cy="2649029"/>
          </a:xfrm>
        </p:grpSpPr>
        <p:pic>
          <p:nvPicPr>
            <p:cNvPr id="9" name="Picture 8">
              <a:extLst>
                <a:ext uri="{FF2B5EF4-FFF2-40B4-BE49-F238E27FC236}">
                  <a16:creationId xmlns:a16="http://schemas.microsoft.com/office/drawing/2014/main" id="{DB99BC27-A386-42CB-88C9-456B2C2BF2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37230" y="2916620"/>
              <a:ext cx="1878004" cy="1879587"/>
            </a:xfrm>
            <a:prstGeom prst="rect">
              <a:avLst/>
            </a:prstGeom>
          </p:spPr>
        </p:pic>
        <p:sp>
          <p:nvSpPr>
            <p:cNvPr id="10" name="TextBox 9">
              <a:extLst>
                <a:ext uri="{FF2B5EF4-FFF2-40B4-BE49-F238E27FC236}">
                  <a16:creationId xmlns:a16="http://schemas.microsoft.com/office/drawing/2014/main" id="{4BF8F748-33C9-4123-8F7F-75A43A5F2F0E}"/>
                </a:ext>
              </a:extLst>
            </p:cNvPr>
            <p:cNvSpPr txBox="1"/>
            <p:nvPr/>
          </p:nvSpPr>
          <p:spPr>
            <a:xfrm>
              <a:off x="2666881" y="2547288"/>
              <a:ext cx="498427" cy="400109"/>
            </a:xfrm>
            <a:prstGeom prst="rect">
              <a:avLst/>
            </a:prstGeom>
            <a:noFill/>
          </p:spPr>
          <p:txBody>
            <a:bodyPr wrap="none" rtlCol="0">
              <a:spAutoFit/>
            </a:bodyPr>
            <a:lstStyle/>
            <a:p>
              <a:r>
                <a:rPr lang="en-US" sz="1350" dirty="0"/>
                <a:t>16</a:t>
              </a:r>
            </a:p>
          </p:txBody>
        </p:sp>
        <p:sp>
          <p:nvSpPr>
            <p:cNvPr id="13" name="TextBox 12">
              <a:extLst>
                <a:ext uri="{FF2B5EF4-FFF2-40B4-BE49-F238E27FC236}">
                  <a16:creationId xmlns:a16="http://schemas.microsoft.com/office/drawing/2014/main" id="{53F3D268-A0C0-4553-B384-2231764F83AB}"/>
                </a:ext>
              </a:extLst>
            </p:cNvPr>
            <p:cNvSpPr txBox="1"/>
            <p:nvPr/>
          </p:nvSpPr>
          <p:spPr>
            <a:xfrm>
              <a:off x="1497330" y="3682012"/>
              <a:ext cx="498427" cy="400109"/>
            </a:xfrm>
            <a:prstGeom prst="rect">
              <a:avLst/>
            </a:prstGeom>
            <a:noFill/>
          </p:spPr>
          <p:txBody>
            <a:bodyPr wrap="none" rtlCol="0">
              <a:spAutoFit/>
            </a:bodyPr>
            <a:lstStyle/>
            <a:p>
              <a:r>
                <a:rPr lang="en-US" sz="1350" dirty="0"/>
                <a:t>16</a:t>
              </a:r>
            </a:p>
          </p:txBody>
        </p:sp>
        <p:sp>
          <p:nvSpPr>
            <p:cNvPr id="14" name="TextBox 13">
              <a:extLst>
                <a:ext uri="{FF2B5EF4-FFF2-40B4-BE49-F238E27FC236}">
                  <a16:creationId xmlns:a16="http://schemas.microsoft.com/office/drawing/2014/main" id="{3FACFD18-1115-407D-95D8-0A57EACD0DC4}"/>
                </a:ext>
              </a:extLst>
            </p:cNvPr>
            <p:cNvSpPr txBox="1"/>
            <p:nvPr/>
          </p:nvSpPr>
          <p:spPr>
            <a:xfrm>
              <a:off x="1728655" y="4826985"/>
              <a:ext cx="2337734" cy="369332"/>
            </a:xfrm>
            <a:prstGeom prst="rect">
              <a:avLst/>
            </a:prstGeom>
            <a:noFill/>
          </p:spPr>
          <p:txBody>
            <a:bodyPr wrap="none" rtlCol="0">
              <a:spAutoFit/>
            </a:bodyPr>
            <a:lstStyle/>
            <a:p>
              <a:r>
                <a:rPr lang="en-US" sz="1200" dirty="0" err="1"/>
                <a:t>Nonzeros</a:t>
              </a:r>
              <a:r>
                <a:rPr lang="en-US" sz="1200" dirty="0"/>
                <a:t> colored black</a:t>
              </a:r>
            </a:p>
          </p:txBody>
        </p:sp>
      </p:grpSp>
      <p:sp>
        <p:nvSpPr>
          <p:cNvPr id="15" name="TextBox 14">
            <a:extLst>
              <a:ext uri="{FF2B5EF4-FFF2-40B4-BE49-F238E27FC236}">
                <a16:creationId xmlns:a16="http://schemas.microsoft.com/office/drawing/2014/main" id="{9BC1438D-93FA-0F4C-AD8F-ABAED7A1E355}"/>
              </a:ext>
            </a:extLst>
          </p:cNvPr>
          <p:cNvSpPr txBox="1"/>
          <p:nvPr/>
        </p:nvSpPr>
        <p:spPr>
          <a:xfrm>
            <a:off x="198020" y="6170029"/>
            <a:ext cx="4955110" cy="215444"/>
          </a:xfrm>
          <a:prstGeom prst="rect">
            <a:avLst/>
          </a:prstGeom>
          <a:noFill/>
        </p:spPr>
        <p:txBody>
          <a:bodyPr wrap="square" rtlCol="0">
            <a:spAutoFit/>
          </a:bodyPr>
          <a:lstStyle/>
          <a:p>
            <a:r>
              <a:rPr lang="en-US" sz="800" baseline="30000" dirty="0"/>
              <a:t>1</a:t>
            </a:r>
            <a:r>
              <a:rPr lang="en-US" sz="800" dirty="0"/>
              <a:t> </a:t>
            </a:r>
            <a:r>
              <a:rPr lang="en-US" sz="800" dirty="0" err="1"/>
              <a:t>Dakkak</a:t>
            </a:r>
            <a:r>
              <a:rPr lang="en-US" sz="800" dirty="0"/>
              <a:t> et al., “Accelerating Reduction and Scan Using Tensor Core Units,” ICS 2019</a:t>
            </a:r>
          </a:p>
        </p:txBody>
      </p:sp>
      <p:sp>
        <p:nvSpPr>
          <p:cNvPr id="17" name="TextBox 610">
            <a:extLst>
              <a:ext uri="{FF2B5EF4-FFF2-40B4-BE49-F238E27FC236}">
                <a16:creationId xmlns:a16="http://schemas.microsoft.com/office/drawing/2014/main" id="{81F01457-331A-904A-B180-2C230F8A3482}"/>
              </a:ext>
            </a:extLst>
          </p:cNvPr>
          <p:cNvSpPr txBox="1">
            <a:spLocks noChangeArrowheads="1"/>
          </p:cNvSpPr>
          <p:nvPr/>
        </p:nvSpPr>
        <p:spPr bwMode="auto">
          <a:xfrm>
            <a:off x="228600" y="6541584"/>
            <a:ext cx="1988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Orestis</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Zachariadis</a:t>
            </a:r>
            <a:endPar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 name="Slide Number Placeholder 4">
            <a:extLst>
              <a:ext uri="{FF2B5EF4-FFF2-40B4-BE49-F238E27FC236}">
                <a16:creationId xmlns:a16="http://schemas.microsoft.com/office/drawing/2014/main" id="{163F205C-1A89-4C40-98D9-F3628029001C}"/>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101</a:t>
            </a:fld>
            <a:endParaRPr lang="en-US" dirty="0"/>
          </a:p>
        </p:txBody>
      </p:sp>
    </p:spTree>
    <p:extLst>
      <p:ext uri="{BB962C8B-B14F-4D97-AF65-F5344CB8AC3E}">
        <p14:creationId xmlns:p14="http://schemas.microsoft.com/office/powerpoint/2010/main" val="790742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2B46-6111-4FEF-8466-AAD37B01FC10}"/>
              </a:ext>
            </a:extLst>
          </p:cNvPr>
          <p:cNvSpPr>
            <a:spLocks noGrp="1"/>
          </p:cNvSpPr>
          <p:nvPr>
            <p:ph type="title"/>
          </p:nvPr>
        </p:nvSpPr>
        <p:spPr/>
        <p:txBody>
          <a:bodyPr/>
          <a:lstStyle/>
          <a:p>
            <a:r>
              <a:rPr lang="en-US" dirty="0">
                <a:solidFill>
                  <a:srgbClr val="0070C0"/>
                </a:solidFill>
              </a:rPr>
              <a:t>Allocating Memory for the Output</a:t>
            </a:r>
          </a:p>
        </p:txBody>
      </p:sp>
      <p:pic>
        <p:nvPicPr>
          <p:cNvPr id="6" name="Content Placeholder 5">
            <a:extLst>
              <a:ext uri="{FF2B5EF4-FFF2-40B4-BE49-F238E27FC236}">
                <a16:creationId xmlns:a16="http://schemas.microsoft.com/office/drawing/2014/main" id="{85772F2F-18A9-418E-8AAA-1C563364D879}"/>
              </a:ext>
            </a:extLst>
          </p:cNvPr>
          <p:cNvPicPr>
            <a:picLocks noGrp="1" noChangeAspect="1"/>
          </p:cNvPicPr>
          <p:nvPr>
            <p:ph idx="1"/>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07307" y="4744510"/>
            <a:ext cx="2255427" cy="1251166"/>
          </a:xfrm>
        </p:spPr>
      </p:pic>
      <p:pic>
        <p:nvPicPr>
          <p:cNvPr id="8" name="Picture 7">
            <a:extLst>
              <a:ext uri="{FF2B5EF4-FFF2-40B4-BE49-F238E27FC236}">
                <a16:creationId xmlns:a16="http://schemas.microsoft.com/office/drawing/2014/main" id="{480F8853-8961-4EA3-9364-C3E45ECAC94D}"/>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874545" y="4151981"/>
            <a:ext cx="2367213" cy="1843695"/>
          </a:xfrm>
          <a:prstGeom prst="rect">
            <a:avLst/>
          </a:prstGeom>
        </p:spPr>
      </p:pic>
      <p:graphicFrame>
        <p:nvGraphicFramePr>
          <p:cNvPr id="9" name="Diagram 8">
            <a:extLst>
              <a:ext uri="{FF2B5EF4-FFF2-40B4-BE49-F238E27FC236}">
                <a16:creationId xmlns:a16="http://schemas.microsoft.com/office/drawing/2014/main" id="{B6711E6E-CA53-4960-800F-19F218F2E020}"/>
              </a:ext>
            </a:extLst>
          </p:cNvPr>
          <p:cNvGraphicFramePr/>
          <p:nvPr/>
        </p:nvGraphicFramePr>
        <p:xfrm>
          <a:off x="5452813" y="3884862"/>
          <a:ext cx="3383881" cy="21108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6587B2A7-13C6-4511-801D-4F5BA0311EF3}"/>
              </a:ext>
            </a:extLst>
          </p:cNvPr>
          <p:cNvSpPr txBox="1"/>
          <p:nvPr/>
        </p:nvSpPr>
        <p:spPr>
          <a:xfrm>
            <a:off x="739943" y="3645025"/>
            <a:ext cx="1784015" cy="369332"/>
          </a:xfrm>
          <a:prstGeom prst="rect">
            <a:avLst/>
          </a:prstGeom>
          <a:noFill/>
        </p:spPr>
        <p:txBody>
          <a:bodyPr wrap="none" rtlCol="0">
            <a:spAutoFit/>
          </a:bodyPr>
          <a:lstStyle/>
          <a:p>
            <a:r>
              <a:rPr lang="en-US" dirty="0"/>
              <a:t>Counting kernel</a:t>
            </a:r>
          </a:p>
        </p:txBody>
      </p:sp>
      <p:sp>
        <p:nvSpPr>
          <p:cNvPr id="11" name="TextBox 10">
            <a:extLst>
              <a:ext uri="{FF2B5EF4-FFF2-40B4-BE49-F238E27FC236}">
                <a16:creationId xmlns:a16="http://schemas.microsoft.com/office/drawing/2014/main" id="{FA867028-599A-4BE1-A279-7D1D1DDCD5AC}"/>
              </a:ext>
            </a:extLst>
          </p:cNvPr>
          <p:cNvSpPr txBox="1"/>
          <p:nvPr/>
        </p:nvSpPr>
        <p:spPr>
          <a:xfrm>
            <a:off x="3019044" y="3645024"/>
            <a:ext cx="2212722" cy="369332"/>
          </a:xfrm>
          <a:prstGeom prst="rect">
            <a:avLst/>
          </a:prstGeom>
          <a:noFill/>
        </p:spPr>
        <p:txBody>
          <a:bodyPr wrap="none" rtlCol="0">
            <a:spAutoFit/>
          </a:bodyPr>
          <a:lstStyle/>
          <a:p>
            <a:r>
              <a:rPr lang="en-US" dirty="0"/>
              <a:t>Multiplication kernel</a:t>
            </a:r>
          </a:p>
        </p:txBody>
      </p:sp>
      <p:graphicFrame>
        <p:nvGraphicFramePr>
          <p:cNvPr id="12" name="Content Placeholder 10">
            <a:extLst>
              <a:ext uri="{FF2B5EF4-FFF2-40B4-BE49-F238E27FC236}">
                <a16:creationId xmlns:a16="http://schemas.microsoft.com/office/drawing/2014/main" id="{3D29433C-9655-284A-B893-E8C177287C56}"/>
              </a:ext>
            </a:extLst>
          </p:cNvPr>
          <p:cNvGraphicFramePr>
            <a:graphicFrameLocks/>
          </p:cNvGraphicFramePr>
          <p:nvPr/>
        </p:nvGraphicFramePr>
        <p:xfrm>
          <a:off x="4995608" y="980728"/>
          <a:ext cx="3752855" cy="239935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3" name="Left Brace 12">
            <a:extLst>
              <a:ext uri="{FF2B5EF4-FFF2-40B4-BE49-F238E27FC236}">
                <a16:creationId xmlns:a16="http://schemas.microsoft.com/office/drawing/2014/main" id="{31E3C8B6-8FDC-AE41-B4E3-297AA9714E31}"/>
              </a:ext>
            </a:extLst>
          </p:cNvPr>
          <p:cNvSpPr/>
          <p:nvPr/>
        </p:nvSpPr>
        <p:spPr>
          <a:xfrm rot="16200000">
            <a:off x="2802280" y="366437"/>
            <a:ext cx="325757" cy="2770874"/>
          </a:xfrm>
          <a:prstGeom prst="leftBrace">
            <a:avLst>
              <a:gd name="adj1" fmla="val 92968"/>
              <a:gd name="adj2" fmla="val 48107"/>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TextBox 13">
            <a:extLst>
              <a:ext uri="{FF2B5EF4-FFF2-40B4-BE49-F238E27FC236}">
                <a16:creationId xmlns:a16="http://schemas.microsoft.com/office/drawing/2014/main" id="{FDFC4127-7B5C-904A-8625-8A3550567E30}"/>
              </a:ext>
            </a:extLst>
          </p:cNvPr>
          <p:cNvSpPr txBox="1"/>
          <p:nvPr/>
        </p:nvSpPr>
        <p:spPr>
          <a:xfrm>
            <a:off x="1331640" y="1988840"/>
            <a:ext cx="3192412" cy="461665"/>
          </a:xfrm>
          <a:prstGeom prst="rect">
            <a:avLst/>
          </a:prstGeom>
          <a:noFill/>
        </p:spPr>
        <p:txBody>
          <a:bodyPr wrap="none" rtlCol="0">
            <a:spAutoFit/>
          </a:bodyPr>
          <a:lstStyle/>
          <a:p>
            <a:r>
              <a:rPr lang="en-US" sz="2400" dirty="0">
                <a:solidFill>
                  <a:srgbClr val="C00000"/>
                </a:solidFill>
              </a:rPr>
              <a:t>How many elements?</a:t>
            </a:r>
          </a:p>
        </p:txBody>
      </p:sp>
      <p:graphicFrame>
        <p:nvGraphicFramePr>
          <p:cNvPr id="15" name="Table 14">
            <a:extLst>
              <a:ext uri="{FF2B5EF4-FFF2-40B4-BE49-F238E27FC236}">
                <a16:creationId xmlns:a16="http://schemas.microsoft.com/office/drawing/2014/main" id="{CAC941E1-3802-0344-BC0C-695347936635}"/>
              </a:ext>
            </a:extLst>
          </p:cNvPr>
          <p:cNvGraphicFramePr>
            <a:graphicFrameLocks noGrp="1"/>
          </p:cNvGraphicFramePr>
          <p:nvPr/>
        </p:nvGraphicFramePr>
        <p:xfrm>
          <a:off x="1579722" y="1160659"/>
          <a:ext cx="2770874" cy="251751"/>
        </p:xfrm>
        <a:graphic>
          <a:graphicData uri="http://schemas.openxmlformats.org/drawingml/2006/table">
            <a:tbl>
              <a:tblPr firstCol="1">
                <a:tableStyleId>{93296810-A885-4BE3-A3E7-6D5BEEA58F35}</a:tableStyleId>
              </a:tblPr>
              <a:tblGrid>
                <a:gridCol w="722949">
                  <a:extLst>
                    <a:ext uri="{9D8B030D-6E8A-4147-A177-3AD203B41FA5}">
                      <a16:colId xmlns:a16="http://schemas.microsoft.com/office/drawing/2014/main" val="2736255419"/>
                    </a:ext>
                  </a:extLst>
                </a:gridCol>
                <a:gridCol w="409585">
                  <a:extLst>
                    <a:ext uri="{9D8B030D-6E8A-4147-A177-3AD203B41FA5}">
                      <a16:colId xmlns:a16="http://schemas.microsoft.com/office/drawing/2014/main" val="1162139781"/>
                    </a:ext>
                  </a:extLst>
                </a:gridCol>
                <a:gridCol w="409585">
                  <a:extLst>
                    <a:ext uri="{9D8B030D-6E8A-4147-A177-3AD203B41FA5}">
                      <a16:colId xmlns:a16="http://schemas.microsoft.com/office/drawing/2014/main" val="789909498"/>
                    </a:ext>
                  </a:extLst>
                </a:gridCol>
                <a:gridCol w="409585">
                  <a:extLst>
                    <a:ext uri="{9D8B030D-6E8A-4147-A177-3AD203B41FA5}">
                      <a16:colId xmlns:a16="http://schemas.microsoft.com/office/drawing/2014/main" val="4200035022"/>
                    </a:ext>
                  </a:extLst>
                </a:gridCol>
                <a:gridCol w="409585">
                  <a:extLst>
                    <a:ext uri="{9D8B030D-6E8A-4147-A177-3AD203B41FA5}">
                      <a16:colId xmlns:a16="http://schemas.microsoft.com/office/drawing/2014/main" val="32831915"/>
                    </a:ext>
                  </a:extLst>
                </a:gridCol>
                <a:gridCol w="409585">
                  <a:extLst>
                    <a:ext uri="{9D8B030D-6E8A-4147-A177-3AD203B41FA5}">
                      <a16:colId xmlns:a16="http://schemas.microsoft.com/office/drawing/2014/main" val="1927875553"/>
                    </a:ext>
                  </a:extLst>
                </a:gridCol>
              </a:tblGrid>
              <a:tr h="251751">
                <a:tc>
                  <a:txBody>
                    <a:bodyPr/>
                    <a:lstStyle/>
                    <a:p>
                      <a:pPr algn="ctr"/>
                      <a:r>
                        <a:rPr lang="en-US" sz="1200" dirty="0"/>
                        <a:t>Elements</a:t>
                      </a:r>
                    </a:p>
                  </a:txBody>
                  <a:tcPr marL="0" marR="0" marT="0" marB="0" anchor="ctr"/>
                </a:tc>
                <a:tc>
                  <a:txBody>
                    <a:bodyPr/>
                    <a:lstStyle/>
                    <a:p>
                      <a:pPr algn="ctr"/>
                      <a:endParaRPr lang="en-US" sz="1200" dirty="0"/>
                    </a:p>
                  </a:txBody>
                  <a:tcPr marL="0" marR="0" marT="0" marB="0" anchor="ctr"/>
                </a:tc>
                <a:tc>
                  <a:txBody>
                    <a:bodyPr/>
                    <a:lstStyle/>
                    <a:p>
                      <a:pPr algn="ctr"/>
                      <a:endParaRPr lang="en-US" sz="1200" dirty="0"/>
                    </a:p>
                  </a:txBody>
                  <a:tcPr marL="0" marR="0" marT="0" marB="0" anchor="ctr"/>
                </a:tc>
                <a:tc>
                  <a:txBody>
                    <a:bodyPr/>
                    <a:lstStyle/>
                    <a:p>
                      <a:pPr algn="ctr"/>
                      <a:endParaRPr lang="en-US" sz="1200" dirty="0"/>
                    </a:p>
                  </a:txBody>
                  <a:tcPr marL="0" marR="0" marT="0" marB="0" anchor="ctr"/>
                </a:tc>
                <a:tc>
                  <a:txBody>
                    <a:bodyPr/>
                    <a:lstStyle/>
                    <a:p>
                      <a:pPr algn="ctr"/>
                      <a:endParaRPr lang="en-US" sz="1200" dirty="0"/>
                    </a:p>
                  </a:txBody>
                  <a:tcPr marL="0" marR="0" marT="0" marB="0" anchor="ctr"/>
                </a:tc>
                <a:tc>
                  <a:txBody>
                    <a:bodyPr/>
                    <a:lstStyle/>
                    <a:p>
                      <a:pPr algn="ctr"/>
                      <a:endParaRPr lang="en-US" sz="1200" dirty="0"/>
                    </a:p>
                  </a:txBody>
                  <a:tcPr marL="0" marR="0" marT="0" marB="0" anchor="ctr"/>
                </a:tc>
                <a:extLst>
                  <a:ext uri="{0D108BD9-81ED-4DB2-BD59-A6C34878D82A}">
                    <a16:rowId xmlns:a16="http://schemas.microsoft.com/office/drawing/2014/main" val="2057052542"/>
                  </a:ext>
                </a:extLst>
              </a:tr>
            </a:tbl>
          </a:graphicData>
        </a:graphic>
      </p:graphicFrame>
      <p:sp>
        <p:nvSpPr>
          <p:cNvPr id="16" name="TextBox 610">
            <a:extLst>
              <a:ext uri="{FF2B5EF4-FFF2-40B4-BE49-F238E27FC236}">
                <a16:creationId xmlns:a16="http://schemas.microsoft.com/office/drawing/2014/main" id="{3601A281-361F-2443-9ACD-5DE6E43A9892}"/>
              </a:ext>
            </a:extLst>
          </p:cNvPr>
          <p:cNvSpPr txBox="1">
            <a:spLocks noChangeArrowheads="1"/>
          </p:cNvSpPr>
          <p:nvPr/>
        </p:nvSpPr>
        <p:spPr bwMode="auto">
          <a:xfrm>
            <a:off x="228600" y="6541584"/>
            <a:ext cx="1988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Orestis</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Zachariadis</a:t>
            </a:r>
            <a:endPar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 name="Slide Number Placeholder 4">
            <a:extLst>
              <a:ext uri="{FF2B5EF4-FFF2-40B4-BE49-F238E27FC236}">
                <a16:creationId xmlns:a16="http://schemas.microsoft.com/office/drawing/2014/main" id="{304B2B2B-A021-4A46-B3AE-8B983D8645C4}"/>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102</a:t>
            </a:fld>
            <a:endParaRPr lang="en-US" dirty="0"/>
          </a:p>
        </p:txBody>
      </p:sp>
    </p:spTree>
    <p:extLst>
      <p:ext uri="{BB962C8B-B14F-4D97-AF65-F5344CB8AC3E}">
        <p14:creationId xmlns:p14="http://schemas.microsoft.com/office/powerpoint/2010/main" val="34898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A981-B741-433F-A361-0CA27381AA2B}"/>
              </a:ext>
            </a:extLst>
          </p:cNvPr>
          <p:cNvSpPr>
            <a:spLocks noGrp="1"/>
          </p:cNvSpPr>
          <p:nvPr>
            <p:ph type="title"/>
          </p:nvPr>
        </p:nvSpPr>
        <p:spPr/>
        <p:txBody>
          <a:bodyPr/>
          <a:lstStyle/>
          <a:p>
            <a:r>
              <a:rPr lang="en-US" dirty="0">
                <a:solidFill>
                  <a:srgbClr val="0070C0"/>
                </a:solidFill>
              </a:rPr>
              <a:t>Finding Tiles to Multiply</a:t>
            </a:r>
          </a:p>
        </p:txBody>
      </p:sp>
      <p:pic>
        <p:nvPicPr>
          <p:cNvPr id="5" name="Content Placeholder 5">
            <a:extLst>
              <a:ext uri="{FF2B5EF4-FFF2-40B4-BE49-F238E27FC236}">
                <a16:creationId xmlns:a16="http://schemas.microsoft.com/office/drawing/2014/main" id="{9440E368-44AC-41B3-BC16-8F3FBE1397B7}"/>
              </a:ext>
            </a:extLst>
          </p:cNvPr>
          <p:cNvPicPr>
            <a:picLocks noChangeAspect="1"/>
          </p:cNvPicPr>
          <p:nvPr/>
        </p:nvPicPr>
        <p:blipFill>
          <a:blip r:embed="rId3"/>
          <a:srcRect/>
          <a:stretch/>
        </p:blipFill>
        <p:spPr>
          <a:xfrm>
            <a:off x="143808" y="1876830"/>
            <a:ext cx="2700000" cy="2675255"/>
          </a:xfrm>
          <a:prstGeom prst="rect">
            <a:avLst/>
          </a:prstGeom>
        </p:spPr>
      </p:pic>
      <p:pic>
        <p:nvPicPr>
          <p:cNvPr id="6" name="Picture 5">
            <a:extLst>
              <a:ext uri="{FF2B5EF4-FFF2-40B4-BE49-F238E27FC236}">
                <a16:creationId xmlns:a16="http://schemas.microsoft.com/office/drawing/2014/main" id="{C4B606BD-5B11-4D0A-871A-F8E4FA5582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9912" y="2591283"/>
            <a:ext cx="1800000" cy="1701813"/>
          </a:xfrm>
          <a:prstGeom prst="rect">
            <a:avLst/>
          </a:prstGeom>
        </p:spPr>
      </p:pic>
      <p:graphicFrame>
        <p:nvGraphicFramePr>
          <p:cNvPr id="8" name="Diagram 7">
            <a:extLst>
              <a:ext uri="{FF2B5EF4-FFF2-40B4-BE49-F238E27FC236}">
                <a16:creationId xmlns:a16="http://schemas.microsoft.com/office/drawing/2014/main" id="{06429E5B-C311-499E-83DE-557007B731EC}"/>
              </a:ext>
            </a:extLst>
          </p:cNvPr>
          <p:cNvGraphicFramePr/>
          <p:nvPr/>
        </p:nvGraphicFramePr>
        <p:xfrm>
          <a:off x="5837563" y="3284984"/>
          <a:ext cx="3198933" cy="20417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1EF45038-2134-484C-8FD1-A6BF9BE32AB1}"/>
              </a:ext>
            </a:extLst>
          </p:cNvPr>
          <p:cNvSpPr txBox="1"/>
          <p:nvPr/>
        </p:nvSpPr>
        <p:spPr>
          <a:xfrm>
            <a:off x="4156767" y="2132856"/>
            <a:ext cx="991297" cy="369332"/>
          </a:xfrm>
          <a:prstGeom prst="rect">
            <a:avLst/>
          </a:prstGeom>
          <a:noFill/>
        </p:spPr>
        <p:txBody>
          <a:bodyPr wrap="none" rtlCol="0">
            <a:spAutoFit/>
          </a:bodyPr>
          <a:lstStyle/>
          <a:p>
            <a:r>
              <a:rPr lang="en-US" dirty="0"/>
              <a:t>Task list</a:t>
            </a:r>
          </a:p>
        </p:txBody>
      </p:sp>
      <p:sp>
        <p:nvSpPr>
          <p:cNvPr id="10" name="TextBox 9">
            <a:extLst>
              <a:ext uri="{FF2B5EF4-FFF2-40B4-BE49-F238E27FC236}">
                <a16:creationId xmlns:a16="http://schemas.microsoft.com/office/drawing/2014/main" id="{5722BBB1-A3A5-4DB9-8AD8-1FB4E9133958}"/>
              </a:ext>
            </a:extLst>
          </p:cNvPr>
          <p:cNvSpPr txBox="1"/>
          <p:nvPr/>
        </p:nvSpPr>
        <p:spPr>
          <a:xfrm>
            <a:off x="107504" y="1412776"/>
            <a:ext cx="3210238" cy="369332"/>
          </a:xfrm>
          <a:prstGeom prst="rect">
            <a:avLst/>
          </a:prstGeom>
          <a:noFill/>
        </p:spPr>
        <p:txBody>
          <a:bodyPr wrap="none" rtlCol="0">
            <a:spAutoFit/>
          </a:bodyPr>
          <a:lstStyle/>
          <a:p>
            <a:r>
              <a:rPr lang="en-US" dirty="0"/>
              <a:t>Finding which tiles to multiply</a:t>
            </a:r>
          </a:p>
        </p:txBody>
      </p:sp>
      <p:sp>
        <p:nvSpPr>
          <p:cNvPr id="11" name="Arrow: Right 10">
            <a:extLst>
              <a:ext uri="{FF2B5EF4-FFF2-40B4-BE49-F238E27FC236}">
                <a16:creationId xmlns:a16="http://schemas.microsoft.com/office/drawing/2014/main" id="{B472F7D7-BC47-4090-9179-D6223B9F1207}"/>
              </a:ext>
            </a:extLst>
          </p:cNvPr>
          <p:cNvSpPr/>
          <p:nvPr/>
        </p:nvSpPr>
        <p:spPr>
          <a:xfrm>
            <a:off x="3000673" y="3070671"/>
            <a:ext cx="707231" cy="21431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A16A9B0A-8E9F-468A-8055-719E25C6212C}"/>
              </a:ext>
            </a:extLst>
          </p:cNvPr>
          <p:cNvSpPr txBox="1"/>
          <p:nvPr/>
        </p:nvSpPr>
        <p:spPr>
          <a:xfrm>
            <a:off x="2938403" y="2770589"/>
            <a:ext cx="786177" cy="323165"/>
          </a:xfrm>
          <a:prstGeom prst="rect">
            <a:avLst/>
          </a:prstGeom>
          <a:noFill/>
        </p:spPr>
        <p:txBody>
          <a:bodyPr wrap="none" rtlCol="0">
            <a:spAutoFit/>
          </a:bodyPr>
          <a:lstStyle/>
          <a:p>
            <a:r>
              <a:rPr lang="en-US" sz="1500" dirty="0"/>
              <a:t>Sorting</a:t>
            </a:r>
          </a:p>
        </p:txBody>
      </p:sp>
      <p:sp>
        <p:nvSpPr>
          <p:cNvPr id="13" name="TextBox 12">
            <a:extLst>
              <a:ext uri="{FF2B5EF4-FFF2-40B4-BE49-F238E27FC236}">
                <a16:creationId xmlns:a16="http://schemas.microsoft.com/office/drawing/2014/main" id="{276AD256-12B3-4AAB-A784-1C62AC38286C}"/>
              </a:ext>
            </a:extLst>
          </p:cNvPr>
          <p:cNvSpPr txBox="1"/>
          <p:nvPr/>
        </p:nvSpPr>
        <p:spPr>
          <a:xfrm>
            <a:off x="5823541" y="2353379"/>
            <a:ext cx="2997416" cy="71558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lvl="0"/>
            <a:r>
              <a:rPr lang="en-US" sz="1350" dirty="0"/>
              <a:t>We perform the matrix multiplication as several tile multiplications of the form </a:t>
            </a:r>
            <a:r>
              <a:rPr lang="en-US" sz="1350" dirty="0">
                <a:solidFill>
                  <a:srgbClr val="FF0000"/>
                </a:solidFill>
              </a:rPr>
              <a:t>C = A*B + C</a:t>
            </a:r>
            <a:endParaRPr lang="en-US" sz="1350" dirty="0"/>
          </a:p>
        </p:txBody>
      </p:sp>
      <p:sp>
        <p:nvSpPr>
          <p:cNvPr id="14" name="Cloud 13">
            <a:extLst>
              <a:ext uri="{FF2B5EF4-FFF2-40B4-BE49-F238E27FC236}">
                <a16:creationId xmlns:a16="http://schemas.microsoft.com/office/drawing/2014/main" id="{1039112A-4F83-4784-A4BB-84872A739C2A}"/>
              </a:ext>
            </a:extLst>
          </p:cNvPr>
          <p:cNvSpPr/>
          <p:nvPr/>
        </p:nvSpPr>
        <p:spPr>
          <a:xfrm>
            <a:off x="2837294" y="4653136"/>
            <a:ext cx="2886834" cy="1360173"/>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50" dirty="0">
                <a:solidFill>
                  <a:schemeClr val="tx1"/>
                </a:solidFill>
              </a:rPr>
              <a:t>Accumulation of  varied number of </a:t>
            </a:r>
            <a:r>
              <a:rPr lang="en-US" sz="1350" dirty="0">
                <a:solidFill>
                  <a:srgbClr val="FF0000"/>
                </a:solidFill>
              </a:rPr>
              <a:t>intermediate products</a:t>
            </a:r>
            <a:r>
              <a:rPr lang="en-US" sz="1350" dirty="0">
                <a:solidFill>
                  <a:schemeClr val="tx1"/>
                </a:solidFill>
              </a:rPr>
              <a:t> for each output tile.</a:t>
            </a:r>
          </a:p>
        </p:txBody>
      </p:sp>
      <p:sp>
        <p:nvSpPr>
          <p:cNvPr id="15" name="TextBox 610">
            <a:extLst>
              <a:ext uri="{FF2B5EF4-FFF2-40B4-BE49-F238E27FC236}">
                <a16:creationId xmlns:a16="http://schemas.microsoft.com/office/drawing/2014/main" id="{D82D6D0B-D706-194F-93B4-6C2B33EC7EBF}"/>
              </a:ext>
            </a:extLst>
          </p:cNvPr>
          <p:cNvSpPr txBox="1">
            <a:spLocks noChangeArrowheads="1"/>
          </p:cNvSpPr>
          <p:nvPr/>
        </p:nvSpPr>
        <p:spPr bwMode="auto">
          <a:xfrm>
            <a:off x="228600" y="6541584"/>
            <a:ext cx="1988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Orestis</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Zachariadis</a:t>
            </a:r>
            <a:endPar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 name="Slide Number Placeholder 4">
            <a:extLst>
              <a:ext uri="{FF2B5EF4-FFF2-40B4-BE49-F238E27FC236}">
                <a16:creationId xmlns:a16="http://schemas.microsoft.com/office/drawing/2014/main" id="{9A4B57F8-3C5F-AC45-9A00-BA5DA52B85D3}"/>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103</a:t>
            </a:fld>
            <a:endParaRPr lang="en-US" dirty="0"/>
          </a:p>
        </p:txBody>
      </p:sp>
    </p:spTree>
    <p:extLst>
      <p:ext uri="{BB962C8B-B14F-4D97-AF65-F5344CB8AC3E}">
        <p14:creationId xmlns:p14="http://schemas.microsoft.com/office/powerpoint/2010/main" val="30456914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E211-5CF4-4E28-A145-13613AC62BF3}"/>
              </a:ext>
            </a:extLst>
          </p:cNvPr>
          <p:cNvSpPr>
            <a:spLocks noGrp="1"/>
          </p:cNvSpPr>
          <p:nvPr>
            <p:ph type="title"/>
          </p:nvPr>
        </p:nvSpPr>
        <p:spPr/>
        <p:txBody>
          <a:bodyPr/>
          <a:lstStyle/>
          <a:p>
            <a:r>
              <a:rPr lang="en-US" dirty="0">
                <a:solidFill>
                  <a:srgbClr val="0070C0"/>
                </a:solidFill>
              </a:rPr>
              <a:t>Multiplying with TCUs (I)</a:t>
            </a:r>
          </a:p>
        </p:txBody>
      </p:sp>
      <p:graphicFrame>
        <p:nvGraphicFramePr>
          <p:cNvPr id="8" name="Content Placeholder 7">
            <a:extLst>
              <a:ext uri="{FF2B5EF4-FFF2-40B4-BE49-F238E27FC236}">
                <a16:creationId xmlns:a16="http://schemas.microsoft.com/office/drawing/2014/main" id="{5C785199-8A6E-4479-82BB-A1D93E95B3F1}"/>
              </a:ext>
            </a:extLst>
          </p:cNvPr>
          <p:cNvGraphicFramePr>
            <a:graphicFrameLocks noGrp="1"/>
          </p:cNvGraphicFramePr>
          <p:nvPr>
            <p:ph idx="1"/>
          </p:nvPr>
        </p:nvGraphicFramePr>
        <p:xfrm>
          <a:off x="5414962" y="2614612"/>
          <a:ext cx="3424237" cy="181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78DA0A12-CE0F-4F30-843E-F40866C020A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2606274" y="2447380"/>
            <a:ext cx="2168655" cy="2250351"/>
          </a:xfrm>
          <a:prstGeom prst="rect">
            <a:avLst/>
          </a:prstGeom>
        </p:spPr>
      </p:pic>
      <p:pic>
        <p:nvPicPr>
          <p:cNvPr id="6" name="Picture 5">
            <a:extLst>
              <a:ext uri="{FF2B5EF4-FFF2-40B4-BE49-F238E27FC236}">
                <a16:creationId xmlns:a16="http://schemas.microsoft.com/office/drawing/2014/main" id="{593395AD-7E6A-42BF-B2F9-3CFD0D93D3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476" y="3242815"/>
            <a:ext cx="1257302" cy="1188722"/>
          </a:xfrm>
          <a:prstGeom prst="rect">
            <a:avLst/>
          </a:prstGeom>
        </p:spPr>
      </p:pic>
      <p:sp>
        <p:nvSpPr>
          <p:cNvPr id="7" name="Arrow: Right 6">
            <a:extLst>
              <a:ext uri="{FF2B5EF4-FFF2-40B4-BE49-F238E27FC236}">
                <a16:creationId xmlns:a16="http://schemas.microsoft.com/office/drawing/2014/main" id="{C8A99CC2-F025-4D49-B01F-79F96E81A074}"/>
              </a:ext>
            </a:extLst>
          </p:cNvPr>
          <p:cNvSpPr/>
          <p:nvPr/>
        </p:nvSpPr>
        <p:spPr>
          <a:xfrm>
            <a:off x="2029193" y="3518413"/>
            <a:ext cx="378619" cy="21431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6F64D9AA-9FF7-4046-84FF-E483989ADEA1}"/>
              </a:ext>
            </a:extLst>
          </p:cNvPr>
          <p:cNvSpPr txBox="1"/>
          <p:nvPr/>
        </p:nvSpPr>
        <p:spPr>
          <a:xfrm rot="16200000">
            <a:off x="194844" y="2685210"/>
            <a:ext cx="885179"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1</a:t>
            </a:r>
            <a:r>
              <a:rPr lang="en-US" sz="1200" baseline="30000" dirty="0">
                <a:latin typeface="Times New Roman" panose="02020603050405020304" pitchFamily="18" charset="0"/>
                <a:cs typeface="Times New Roman" panose="02020603050405020304" pitchFamily="18" charset="0"/>
              </a:rPr>
              <a:t>st</a:t>
            </a:r>
            <a:r>
              <a:rPr lang="en-US" sz="1200" dirty="0">
                <a:latin typeface="Times New Roman" panose="02020603050405020304" pitchFamily="18" charset="0"/>
                <a:cs typeface="Times New Roman" panose="02020603050405020304" pitchFamily="18" charset="0"/>
              </a:rPr>
              <a:t> iteration</a:t>
            </a:r>
          </a:p>
        </p:txBody>
      </p:sp>
      <p:sp>
        <p:nvSpPr>
          <p:cNvPr id="9" name="TextBox 8">
            <a:extLst>
              <a:ext uri="{FF2B5EF4-FFF2-40B4-BE49-F238E27FC236}">
                <a16:creationId xmlns:a16="http://schemas.microsoft.com/office/drawing/2014/main" id="{ADBFC05A-3743-42B3-B245-37E5FF0CF461}"/>
              </a:ext>
            </a:extLst>
          </p:cNvPr>
          <p:cNvSpPr txBox="1"/>
          <p:nvPr/>
        </p:nvSpPr>
        <p:spPr>
          <a:xfrm rot="16200000">
            <a:off x="428859" y="2684705"/>
            <a:ext cx="918841"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2</a:t>
            </a:r>
            <a:r>
              <a:rPr lang="en-US" sz="1200" baseline="30000" dirty="0">
                <a:latin typeface="Times New Roman" panose="02020603050405020304" pitchFamily="18" charset="0"/>
                <a:cs typeface="Times New Roman" panose="02020603050405020304" pitchFamily="18" charset="0"/>
              </a:rPr>
              <a:t>nd</a:t>
            </a:r>
            <a:r>
              <a:rPr lang="en-US" sz="1200" dirty="0">
                <a:latin typeface="Times New Roman" panose="02020603050405020304" pitchFamily="18" charset="0"/>
                <a:cs typeface="Times New Roman" panose="02020603050405020304" pitchFamily="18" charset="0"/>
              </a:rPr>
              <a:t> iteration</a:t>
            </a:r>
          </a:p>
        </p:txBody>
      </p:sp>
      <p:sp>
        <p:nvSpPr>
          <p:cNvPr id="10" name="TextBox 9">
            <a:extLst>
              <a:ext uri="{FF2B5EF4-FFF2-40B4-BE49-F238E27FC236}">
                <a16:creationId xmlns:a16="http://schemas.microsoft.com/office/drawing/2014/main" id="{59647385-BE62-4841-8BD2-9004BC13AD7F}"/>
              </a:ext>
            </a:extLst>
          </p:cNvPr>
          <p:cNvSpPr txBox="1"/>
          <p:nvPr/>
        </p:nvSpPr>
        <p:spPr>
          <a:xfrm rot="16200000">
            <a:off x="696537" y="2685210"/>
            <a:ext cx="885179"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1</a:t>
            </a:r>
            <a:r>
              <a:rPr lang="en-US" sz="1200" baseline="30000" dirty="0">
                <a:latin typeface="Times New Roman" panose="02020603050405020304" pitchFamily="18" charset="0"/>
                <a:cs typeface="Times New Roman" panose="02020603050405020304" pitchFamily="18" charset="0"/>
              </a:rPr>
              <a:t>st</a:t>
            </a:r>
            <a:r>
              <a:rPr lang="en-US" sz="1200" dirty="0">
                <a:latin typeface="Times New Roman" panose="02020603050405020304" pitchFamily="18" charset="0"/>
                <a:cs typeface="Times New Roman" panose="02020603050405020304" pitchFamily="18" charset="0"/>
              </a:rPr>
              <a:t> iteration</a:t>
            </a:r>
          </a:p>
        </p:txBody>
      </p:sp>
      <p:sp>
        <p:nvSpPr>
          <p:cNvPr id="11" name="TextBox 610">
            <a:extLst>
              <a:ext uri="{FF2B5EF4-FFF2-40B4-BE49-F238E27FC236}">
                <a16:creationId xmlns:a16="http://schemas.microsoft.com/office/drawing/2014/main" id="{9DEBBDA4-C059-E045-8B59-C5ECF7B3E0C1}"/>
              </a:ext>
            </a:extLst>
          </p:cNvPr>
          <p:cNvSpPr txBox="1">
            <a:spLocks noChangeArrowheads="1"/>
          </p:cNvSpPr>
          <p:nvPr/>
        </p:nvSpPr>
        <p:spPr bwMode="auto">
          <a:xfrm>
            <a:off x="228600" y="6541584"/>
            <a:ext cx="1988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Orestis</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Zachariadis</a:t>
            </a:r>
            <a:endPar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 name="Slide Number Placeholder 4">
            <a:extLst>
              <a:ext uri="{FF2B5EF4-FFF2-40B4-BE49-F238E27FC236}">
                <a16:creationId xmlns:a16="http://schemas.microsoft.com/office/drawing/2014/main" id="{40AED666-0EB7-C447-BA6F-236E355F73B4}"/>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104</a:t>
            </a:fld>
            <a:endParaRPr lang="en-US" dirty="0"/>
          </a:p>
        </p:txBody>
      </p:sp>
    </p:spTree>
    <p:extLst>
      <p:ext uri="{BB962C8B-B14F-4D97-AF65-F5344CB8AC3E}">
        <p14:creationId xmlns:p14="http://schemas.microsoft.com/office/powerpoint/2010/main" val="23350041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14BD-29FC-4E96-A62A-A15295532ECD}"/>
              </a:ext>
            </a:extLst>
          </p:cNvPr>
          <p:cNvSpPr>
            <a:spLocks noGrp="1"/>
          </p:cNvSpPr>
          <p:nvPr>
            <p:ph type="title"/>
          </p:nvPr>
        </p:nvSpPr>
        <p:spPr/>
        <p:txBody>
          <a:bodyPr/>
          <a:lstStyle/>
          <a:p>
            <a:r>
              <a:rPr lang="en-US" dirty="0">
                <a:solidFill>
                  <a:srgbClr val="0070C0"/>
                </a:solidFill>
              </a:rPr>
              <a:t>Multiplying with TCUs (II)</a:t>
            </a:r>
          </a:p>
        </p:txBody>
      </p:sp>
      <p:graphicFrame>
        <p:nvGraphicFramePr>
          <p:cNvPr id="5" name="Content Placeholder 9">
            <a:extLst>
              <a:ext uri="{FF2B5EF4-FFF2-40B4-BE49-F238E27FC236}">
                <a16:creationId xmlns:a16="http://schemas.microsoft.com/office/drawing/2014/main" id="{D9E10061-BC4B-434B-B61B-C40C3DCC33AB}"/>
              </a:ext>
            </a:extLst>
          </p:cNvPr>
          <p:cNvGraphicFramePr>
            <a:graphicFrameLocks/>
          </p:cNvGraphicFramePr>
          <p:nvPr/>
        </p:nvGraphicFramePr>
        <p:xfrm>
          <a:off x="6362776" y="2907034"/>
          <a:ext cx="2710887" cy="495300"/>
        </p:xfrm>
        <a:graphic>
          <a:graphicData uri="http://schemas.openxmlformats.org/drawingml/2006/table">
            <a:tbl>
              <a:tblPr firstCol="1">
                <a:tableStyleId>{93296810-A885-4BE3-A3E7-6D5BEEA58F35}</a:tableStyleId>
              </a:tblPr>
              <a:tblGrid>
                <a:gridCol w="873520">
                  <a:extLst>
                    <a:ext uri="{9D8B030D-6E8A-4147-A177-3AD203B41FA5}">
                      <a16:colId xmlns:a16="http://schemas.microsoft.com/office/drawing/2014/main" val="2117614866"/>
                    </a:ext>
                  </a:extLst>
                </a:gridCol>
                <a:gridCol w="640811">
                  <a:extLst>
                    <a:ext uri="{9D8B030D-6E8A-4147-A177-3AD203B41FA5}">
                      <a16:colId xmlns:a16="http://schemas.microsoft.com/office/drawing/2014/main" val="2258917411"/>
                    </a:ext>
                  </a:extLst>
                </a:gridCol>
                <a:gridCol w="598278">
                  <a:extLst>
                    <a:ext uri="{9D8B030D-6E8A-4147-A177-3AD203B41FA5}">
                      <a16:colId xmlns:a16="http://schemas.microsoft.com/office/drawing/2014/main" val="3015641657"/>
                    </a:ext>
                  </a:extLst>
                </a:gridCol>
                <a:gridCol w="598278">
                  <a:extLst>
                    <a:ext uri="{9D8B030D-6E8A-4147-A177-3AD203B41FA5}">
                      <a16:colId xmlns:a16="http://schemas.microsoft.com/office/drawing/2014/main" val="411528340"/>
                    </a:ext>
                  </a:extLst>
                </a:gridCol>
              </a:tblGrid>
              <a:tr h="480060">
                <a:tc>
                  <a:txBody>
                    <a:bodyPr/>
                    <a:lstStyle/>
                    <a:p>
                      <a:pPr algn="ctr"/>
                      <a:r>
                        <a:rPr lang="en-US" sz="1400" dirty="0"/>
                        <a:t>Bitmap C0</a:t>
                      </a:r>
                    </a:p>
                  </a:txBody>
                  <a:tcPr marL="68580" marR="68580" marT="34290" marB="34290"/>
                </a:tc>
                <a:tc>
                  <a:txBody>
                    <a:bodyPr/>
                    <a:lstStyle/>
                    <a:p>
                      <a:pPr algn="ctr"/>
                      <a:r>
                        <a:rPr lang="en-US" sz="1300" dirty="0"/>
                        <a:t>b0110</a:t>
                      </a:r>
                    </a:p>
                  </a:txBody>
                  <a:tcPr marL="68580" marR="68580" marT="34290" marB="34290" anchor="ctr"/>
                </a:tc>
                <a:tc>
                  <a:txBody>
                    <a:bodyPr/>
                    <a:lstStyle/>
                    <a:p>
                      <a:pPr algn="ctr"/>
                      <a:r>
                        <a:rPr lang="en-US" sz="1300" dirty="0"/>
                        <a:t>b0001</a:t>
                      </a:r>
                    </a:p>
                  </a:txBody>
                  <a:tcPr marL="68580" marR="68580" marT="34290" marB="34290" anchor="ctr"/>
                </a:tc>
                <a:tc>
                  <a:txBody>
                    <a:bodyPr/>
                    <a:lstStyle/>
                    <a:p>
                      <a:pPr algn="ctr"/>
                      <a:r>
                        <a:rPr lang="en-US" sz="1300" dirty="0"/>
                        <a:t>b1100</a:t>
                      </a:r>
                    </a:p>
                  </a:txBody>
                  <a:tcPr marL="68580" marR="68580" marT="34290" marB="34290" anchor="ctr"/>
                </a:tc>
                <a:extLst>
                  <a:ext uri="{0D108BD9-81ED-4DB2-BD59-A6C34878D82A}">
                    <a16:rowId xmlns:a16="http://schemas.microsoft.com/office/drawing/2014/main" val="3135856503"/>
                  </a:ext>
                </a:extLst>
              </a:tr>
            </a:tbl>
          </a:graphicData>
        </a:graphic>
      </p:graphicFrame>
      <p:pic>
        <p:nvPicPr>
          <p:cNvPr id="6" name="Picture 5">
            <a:extLst>
              <a:ext uri="{FF2B5EF4-FFF2-40B4-BE49-F238E27FC236}">
                <a16:creationId xmlns:a16="http://schemas.microsoft.com/office/drawing/2014/main" id="{4D3A9DDF-7C27-4675-95A3-4D8ED1B8C78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247756" y="3535840"/>
            <a:ext cx="866023" cy="866023"/>
          </a:xfrm>
          <a:prstGeom prst="rect">
            <a:avLst/>
          </a:prstGeom>
        </p:spPr>
      </p:pic>
      <p:pic>
        <p:nvPicPr>
          <p:cNvPr id="7" name="Content Placeholder 5">
            <a:extLst>
              <a:ext uri="{FF2B5EF4-FFF2-40B4-BE49-F238E27FC236}">
                <a16:creationId xmlns:a16="http://schemas.microsoft.com/office/drawing/2014/main" id="{60948599-668C-4F11-9CD8-AC6969709A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090" y="2621432"/>
            <a:ext cx="1457935" cy="972716"/>
          </a:xfrm>
          <a:prstGeom prst="rect">
            <a:avLst/>
          </a:prstGeom>
        </p:spPr>
      </p:pic>
      <p:graphicFrame>
        <p:nvGraphicFramePr>
          <p:cNvPr id="8" name="Table 7">
            <a:extLst>
              <a:ext uri="{FF2B5EF4-FFF2-40B4-BE49-F238E27FC236}">
                <a16:creationId xmlns:a16="http://schemas.microsoft.com/office/drawing/2014/main" id="{43A01E54-5FC9-46FF-B92B-C05DF4C2A94C}"/>
              </a:ext>
            </a:extLst>
          </p:cNvPr>
          <p:cNvGraphicFramePr>
            <a:graphicFrameLocks noGrp="1"/>
          </p:cNvGraphicFramePr>
          <p:nvPr/>
        </p:nvGraphicFramePr>
        <p:xfrm>
          <a:off x="4323725" y="4239351"/>
          <a:ext cx="3488633" cy="426720"/>
        </p:xfrm>
        <a:graphic>
          <a:graphicData uri="http://schemas.openxmlformats.org/drawingml/2006/table">
            <a:tbl>
              <a:tblPr firstCol="1">
                <a:tableStyleId>{93296810-A885-4BE3-A3E7-6D5BEEA58F35}</a:tableStyleId>
              </a:tblPr>
              <a:tblGrid>
                <a:gridCol w="1109293">
                  <a:extLst>
                    <a:ext uri="{9D8B030D-6E8A-4147-A177-3AD203B41FA5}">
                      <a16:colId xmlns:a16="http://schemas.microsoft.com/office/drawing/2014/main" val="2736255419"/>
                    </a:ext>
                  </a:extLst>
                </a:gridCol>
                <a:gridCol w="475868">
                  <a:extLst>
                    <a:ext uri="{9D8B030D-6E8A-4147-A177-3AD203B41FA5}">
                      <a16:colId xmlns:a16="http://schemas.microsoft.com/office/drawing/2014/main" val="1162139781"/>
                    </a:ext>
                  </a:extLst>
                </a:gridCol>
                <a:gridCol w="475868">
                  <a:extLst>
                    <a:ext uri="{9D8B030D-6E8A-4147-A177-3AD203B41FA5}">
                      <a16:colId xmlns:a16="http://schemas.microsoft.com/office/drawing/2014/main" val="789909498"/>
                    </a:ext>
                  </a:extLst>
                </a:gridCol>
                <a:gridCol w="475868">
                  <a:extLst>
                    <a:ext uri="{9D8B030D-6E8A-4147-A177-3AD203B41FA5}">
                      <a16:colId xmlns:a16="http://schemas.microsoft.com/office/drawing/2014/main" val="4200035022"/>
                    </a:ext>
                  </a:extLst>
                </a:gridCol>
                <a:gridCol w="475868">
                  <a:extLst>
                    <a:ext uri="{9D8B030D-6E8A-4147-A177-3AD203B41FA5}">
                      <a16:colId xmlns:a16="http://schemas.microsoft.com/office/drawing/2014/main" val="32831915"/>
                    </a:ext>
                  </a:extLst>
                </a:gridCol>
                <a:gridCol w="475868">
                  <a:extLst>
                    <a:ext uri="{9D8B030D-6E8A-4147-A177-3AD203B41FA5}">
                      <a16:colId xmlns:a16="http://schemas.microsoft.com/office/drawing/2014/main" val="1927875553"/>
                    </a:ext>
                  </a:extLst>
                </a:gridCol>
              </a:tblGrid>
              <a:tr h="411480">
                <a:tc>
                  <a:txBody>
                    <a:bodyPr/>
                    <a:lstStyle/>
                    <a:p>
                      <a:pPr algn="ctr"/>
                      <a:r>
                        <a:rPr lang="en-US" sz="1400" dirty="0"/>
                        <a:t>Elements C0</a:t>
                      </a:r>
                    </a:p>
                  </a:txBody>
                  <a:tcPr marL="0" marR="0" marT="0" marB="0" anchor="ctr"/>
                </a:tc>
                <a:tc>
                  <a:txBody>
                    <a:bodyPr/>
                    <a:lstStyle/>
                    <a:p>
                      <a:pPr algn="ctr"/>
                      <a:r>
                        <a:rPr lang="en-US" sz="1400" dirty="0"/>
                        <a:t>10</a:t>
                      </a:r>
                    </a:p>
                  </a:txBody>
                  <a:tcPr marL="0" marR="0" marT="0" marB="0" anchor="ctr"/>
                </a:tc>
                <a:tc>
                  <a:txBody>
                    <a:bodyPr/>
                    <a:lstStyle/>
                    <a:p>
                      <a:pPr algn="ctr"/>
                      <a:r>
                        <a:rPr lang="en-US" sz="1400" dirty="0"/>
                        <a:t>15</a:t>
                      </a:r>
                    </a:p>
                  </a:txBody>
                  <a:tcPr marL="0" marR="0" marT="0" marB="0" anchor="ctr"/>
                </a:tc>
                <a:tc>
                  <a:txBody>
                    <a:bodyPr/>
                    <a:lstStyle/>
                    <a:p>
                      <a:pPr algn="ctr"/>
                      <a:r>
                        <a:rPr lang="en-US" sz="1400" dirty="0"/>
                        <a:t>20</a:t>
                      </a:r>
                    </a:p>
                  </a:txBody>
                  <a:tcPr marL="0" marR="0" marT="0" marB="0" anchor="ctr"/>
                </a:tc>
                <a:tc>
                  <a:txBody>
                    <a:bodyPr/>
                    <a:lstStyle/>
                    <a:p>
                      <a:pPr algn="ctr"/>
                      <a:r>
                        <a:rPr lang="en-US" sz="1400" dirty="0"/>
                        <a:t>40</a:t>
                      </a:r>
                    </a:p>
                  </a:txBody>
                  <a:tcPr marL="0" marR="0" marT="0" marB="0" anchor="ctr"/>
                </a:tc>
                <a:tc>
                  <a:txBody>
                    <a:bodyPr/>
                    <a:lstStyle/>
                    <a:p>
                      <a:pPr algn="ctr"/>
                      <a:r>
                        <a:rPr lang="en-US" sz="1400" dirty="0"/>
                        <a:t>50</a:t>
                      </a:r>
                    </a:p>
                  </a:txBody>
                  <a:tcPr marL="0" marR="0" marT="0" marB="0" anchor="ctr"/>
                </a:tc>
                <a:extLst>
                  <a:ext uri="{0D108BD9-81ED-4DB2-BD59-A6C34878D82A}">
                    <a16:rowId xmlns:a16="http://schemas.microsoft.com/office/drawing/2014/main" val="2057052542"/>
                  </a:ext>
                </a:extLst>
              </a:tr>
            </a:tbl>
          </a:graphicData>
        </a:graphic>
      </p:graphicFrame>
      <p:pic>
        <p:nvPicPr>
          <p:cNvPr id="9" name="Picture 8">
            <a:extLst>
              <a:ext uri="{FF2B5EF4-FFF2-40B4-BE49-F238E27FC236}">
                <a16:creationId xmlns:a16="http://schemas.microsoft.com/office/drawing/2014/main" id="{C56CC6BF-BFC9-459C-9153-8716FA8D03F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4837" y="3197190"/>
            <a:ext cx="1356246" cy="1407338"/>
          </a:xfrm>
          <a:prstGeom prst="rect">
            <a:avLst/>
          </a:prstGeom>
        </p:spPr>
      </p:pic>
      <p:sp>
        <p:nvSpPr>
          <p:cNvPr id="10" name="Arrow: Right 9">
            <a:extLst>
              <a:ext uri="{FF2B5EF4-FFF2-40B4-BE49-F238E27FC236}">
                <a16:creationId xmlns:a16="http://schemas.microsoft.com/office/drawing/2014/main" id="{A0EB816B-EC1A-43F3-9686-F1BECC57C6C2}"/>
              </a:ext>
            </a:extLst>
          </p:cNvPr>
          <p:cNvSpPr/>
          <p:nvPr/>
        </p:nvSpPr>
        <p:spPr>
          <a:xfrm>
            <a:off x="1687610" y="3796973"/>
            <a:ext cx="378456" cy="21396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Right 10">
            <a:extLst>
              <a:ext uri="{FF2B5EF4-FFF2-40B4-BE49-F238E27FC236}">
                <a16:creationId xmlns:a16="http://schemas.microsoft.com/office/drawing/2014/main" id="{8F679CF1-590A-4F9F-BBBA-4E6A2C0F2263}"/>
              </a:ext>
            </a:extLst>
          </p:cNvPr>
          <p:cNvSpPr/>
          <p:nvPr/>
        </p:nvSpPr>
        <p:spPr>
          <a:xfrm rot="3600000">
            <a:off x="3503635" y="4210534"/>
            <a:ext cx="378455" cy="21396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Right 11">
            <a:extLst>
              <a:ext uri="{FF2B5EF4-FFF2-40B4-BE49-F238E27FC236}">
                <a16:creationId xmlns:a16="http://schemas.microsoft.com/office/drawing/2014/main" id="{8D6F0781-151B-4FC7-B4DE-0A3B1823AEE7}"/>
              </a:ext>
            </a:extLst>
          </p:cNvPr>
          <p:cNvSpPr/>
          <p:nvPr/>
        </p:nvSpPr>
        <p:spPr>
          <a:xfrm rot="18000000">
            <a:off x="3477793" y="3638310"/>
            <a:ext cx="378455" cy="21396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Arrow: Right 12">
            <a:extLst>
              <a:ext uri="{FF2B5EF4-FFF2-40B4-BE49-F238E27FC236}">
                <a16:creationId xmlns:a16="http://schemas.microsoft.com/office/drawing/2014/main" id="{1CA6BE1D-C2BB-4065-A484-F91DE74D1EEC}"/>
              </a:ext>
            </a:extLst>
          </p:cNvPr>
          <p:cNvSpPr/>
          <p:nvPr/>
        </p:nvSpPr>
        <p:spPr>
          <a:xfrm>
            <a:off x="5873153" y="3107998"/>
            <a:ext cx="378456" cy="21396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3A2BBE3E-E9E4-4408-B6D4-A1A75A96B4D8}"/>
              </a:ext>
            </a:extLst>
          </p:cNvPr>
          <p:cNvSpPr txBox="1"/>
          <p:nvPr/>
        </p:nvSpPr>
        <p:spPr>
          <a:xfrm>
            <a:off x="4199406" y="3543844"/>
            <a:ext cx="1140599" cy="184666"/>
          </a:xfrm>
          <a:prstGeom prst="rect">
            <a:avLst/>
          </a:prstGeom>
          <a:noFill/>
        </p:spPr>
        <p:txBody>
          <a:bodyPr wrap="square" rtlCol="0">
            <a:spAutoFit/>
          </a:bodyPr>
          <a:lstStyle/>
          <a:p>
            <a:r>
              <a:rPr lang="en-US" sz="600" dirty="0"/>
              <a:t>Image: Getty images</a:t>
            </a:r>
          </a:p>
        </p:txBody>
      </p:sp>
      <p:graphicFrame>
        <p:nvGraphicFramePr>
          <p:cNvPr id="16" name="Content Placeholder 9">
            <a:extLst>
              <a:ext uri="{FF2B5EF4-FFF2-40B4-BE49-F238E27FC236}">
                <a16:creationId xmlns:a16="http://schemas.microsoft.com/office/drawing/2014/main" id="{9E2CB26F-EA16-4DCD-B145-45224611F35A}"/>
              </a:ext>
            </a:extLst>
          </p:cNvPr>
          <p:cNvGraphicFramePr>
            <a:graphicFrameLocks/>
          </p:cNvGraphicFramePr>
          <p:nvPr/>
        </p:nvGraphicFramePr>
        <p:xfrm>
          <a:off x="6362776" y="3429000"/>
          <a:ext cx="2133600" cy="495300"/>
        </p:xfrm>
        <a:graphic>
          <a:graphicData uri="http://schemas.openxmlformats.org/drawingml/2006/table">
            <a:tbl>
              <a:tblPr firstCol="1">
                <a:tableStyleId>{93296810-A885-4BE3-A3E7-6D5BEEA58F35}</a:tableStyleId>
              </a:tblPr>
              <a:tblGrid>
                <a:gridCol w="873520">
                  <a:extLst>
                    <a:ext uri="{9D8B030D-6E8A-4147-A177-3AD203B41FA5}">
                      <a16:colId xmlns:a16="http://schemas.microsoft.com/office/drawing/2014/main" val="2117614866"/>
                    </a:ext>
                  </a:extLst>
                </a:gridCol>
                <a:gridCol w="630040">
                  <a:extLst>
                    <a:ext uri="{9D8B030D-6E8A-4147-A177-3AD203B41FA5}">
                      <a16:colId xmlns:a16="http://schemas.microsoft.com/office/drawing/2014/main" val="2258917411"/>
                    </a:ext>
                  </a:extLst>
                </a:gridCol>
                <a:gridCol w="630040">
                  <a:extLst>
                    <a:ext uri="{9D8B030D-6E8A-4147-A177-3AD203B41FA5}">
                      <a16:colId xmlns:a16="http://schemas.microsoft.com/office/drawing/2014/main" val="3015641657"/>
                    </a:ext>
                  </a:extLst>
                </a:gridCol>
              </a:tblGrid>
              <a:tr h="480060">
                <a:tc>
                  <a:txBody>
                    <a:bodyPr/>
                    <a:lstStyle/>
                    <a:p>
                      <a:pPr algn="ctr"/>
                      <a:r>
                        <a:rPr lang="en-US" sz="1400" dirty="0"/>
                        <a:t>Bitmap C1</a:t>
                      </a:r>
                    </a:p>
                  </a:txBody>
                  <a:tcPr marL="68580" marR="68580" marT="34290" marB="34290"/>
                </a:tc>
                <a:tc>
                  <a:txBody>
                    <a:bodyPr/>
                    <a:lstStyle/>
                    <a:p>
                      <a:pPr algn="ctr"/>
                      <a:r>
                        <a:rPr lang="en-US" sz="1300" dirty="0"/>
                        <a:t>b0010</a:t>
                      </a:r>
                    </a:p>
                  </a:txBody>
                  <a:tcPr marL="68580" marR="68580" marT="34290" marB="34290" anchor="ctr"/>
                </a:tc>
                <a:tc>
                  <a:txBody>
                    <a:bodyPr/>
                    <a:lstStyle/>
                    <a:p>
                      <a:pPr algn="ctr"/>
                      <a:r>
                        <a:rPr lang="en-US" sz="1300" dirty="0"/>
                        <a:t>b1001</a:t>
                      </a:r>
                    </a:p>
                  </a:txBody>
                  <a:tcPr marL="68580" marR="68580" marT="34290" marB="34290" anchor="ctr"/>
                </a:tc>
                <a:extLst>
                  <a:ext uri="{0D108BD9-81ED-4DB2-BD59-A6C34878D82A}">
                    <a16:rowId xmlns:a16="http://schemas.microsoft.com/office/drawing/2014/main" val="3135856503"/>
                  </a:ext>
                </a:extLst>
              </a:tr>
            </a:tbl>
          </a:graphicData>
        </a:graphic>
      </p:graphicFrame>
      <p:graphicFrame>
        <p:nvGraphicFramePr>
          <p:cNvPr id="18" name="Table 17">
            <a:extLst>
              <a:ext uri="{FF2B5EF4-FFF2-40B4-BE49-F238E27FC236}">
                <a16:creationId xmlns:a16="http://schemas.microsoft.com/office/drawing/2014/main" id="{AE1E61B6-2101-4A22-89DE-92A71BD7C259}"/>
              </a:ext>
            </a:extLst>
          </p:cNvPr>
          <p:cNvGraphicFramePr>
            <a:graphicFrameLocks noGrp="1"/>
          </p:cNvGraphicFramePr>
          <p:nvPr/>
        </p:nvGraphicFramePr>
        <p:xfrm>
          <a:off x="4326085" y="4730472"/>
          <a:ext cx="2550170" cy="426720"/>
        </p:xfrm>
        <a:graphic>
          <a:graphicData uri="http://schemas.openxmlformats.org/drawingml/2006/table">
            <a:tbl>
              <a:tblPr firstCol="1">
                <a:tableStyleId>{93296810-A885-4BE3-A3E7-6D5BEEA58F35}</a:tableStyleId>
              </a:tblPr>
              <a:tblGrid>
                <a:gridCol w="1110011">
                  <a:extLst>
                    <a:ext uri="{9D8B030D-6E8A-4147-A177-3AD203B41FA5}">
                      <a16:colId xmlns:a16="http://schemas.microsoft.com/office/drawing/2014/main" val="2736255419"/>
                    </a:ext>
                  </a:extLst>
                </a:gridCol>
                <a:gridCol w="480053">
                  <a:extLst>
                    <a:ext uri="{9D8B030D-6E8A-4147-A177-3AD203B41FA5}">
                      <a16:colId xmlns:a16="http://schemas.microsoft.com/office/drawing/2014/main" val="1162139781"/>
                    </a:ext>
                  </a:extLst>
                </a:gridCol>
                <a:gridCol w="480053">
                  <a:extLst>
                    <a:ext uri="{9D8B030D-6E8A-4147-A177-3AD203B41FA5}">
                      <a16:colId xmlns:a16="http://schemas.microsoft.com/office/drawing/2014/main" val="789909498"/>
                    </a:ext>
                  </a:extLst>
                </a:gridCol>
                <a:gridCol w="480053">
                  <a:extLst>
                    <a:ext uri="{9D8B030D-6E8A-4147-A177-3AD203B41FA5}">
                      <a16:colId xmlns:a16="http://schemas.microsoft.com/office/drawing/2014/main" val="4200035022"/>
                    </a:ext>
                  </a:extLst>
                </a:gridCol>
              </a:tblGrid>
              <a:tr h="411480">
                <a:tc>
                  <a:txBody>
                    <a:bodyPr/>
                    <a:lstStyle/>
                    <a:p>
                      <a:pPr algn="ctr"/>
                      <a:r>
                        <a:rPr lang="en-US" sz="1400" dirty="0"/>
                        <a:t>Elements C1</a:t>
                      </a:r>
                    </a:p>
                  </a:txBody>
                  <a:tcPr marL="0" marR="0" marT="0" marB="0" anchor="ctr"/>
                </a:tc>
                <a:tc>
                  <a:txBody>
                    <a:bodyPr/>
                    <a:lstStyle/>
                    <a:p>
                      <a:pPr algn="ctr"/>
                      <a:r>
                        <a:rPr lang="en-US" sz="1400" dirty="0"/>
                        <a:t>5</a:t>
                      </a:r>
                    </a:p>
                  </a:txBody>
                  <a:tcPr marL="0" marR="0" marT="0" marB="0" anchor="ctr"/>
                </a:tc>
                <a:tc>
                  <a:txBody>
                    <a:bodyPr/>
                    <a:lstStyle/>
                    <a:p>
                      <a:pPr algn="ctr"/>
                      <a:r>
                        <a:rPr lang="en-US" sz="1400" dirty="0"/>
                        <a:t>13</a:t>
                      </a:r>
                    </a:p>
                  </a:txBody>
                  <a:tcPr marL="0" marR="0" marT="0" marB="0" anchor="ctr"/>
                </a:tc>
                <a:tc>
                  <a:txBody>
                    <a:bodyPr/>
                    <a:lstStyle/>
                    <a:p>
                      <a:pPr algn="ctr"/>
                      <a:r>
                        <a:rPr lang="en-US" sz="1400" dirty="0"/>
                        <a:t>7</a:t>
                      </a:r>
                    </a:p>
                  </a:txBody>
                  <a:tcPr marL="0" marR="0" marT="0" marB="0" anchor="ctr"/>
                </a:tc>
                <a:extLst>
                  <a:ext uri="{0D108BD9-81ED-4DB2-BD59-A6C34878D82A}">
                    <a16:rowId xmlns:a16="http://schemas.microsoft.com/office/drawing/2014/main" val="2057052542"/>
                  </a:ext>
                </a:extLst>
              </a:tr>
            </a:tbl>
          </a:graphicData>
        </a:graphic>
      </p:graphicFrame>
      <p:sp>
        <p:nvSpPr>
          <p:cNvPr id="15" name="TextBox 14">
            <a:extLst>
              <a:ext uri="{FF2B5EF4-FFF2-40B4-BE49-F238E27FC236}">
                <a16:creationId xmlns:a16="http://schemas.microsoft.com/office/drawing/2014/main" id="{07F6196C-066C-4CC2-B03F-3550E05F9ACD}"/>
              </a:ext>
            </a:extLst>
          </p:cNvPr>
          <p:cNvSpPr txBox="1"/>
          <p:nvPr/>
        </p:nvSpPr>
        <p:spPr>
          <a:xfrm>
            <a:off x="4111180" y="2232751"/>
            <a:ext cx="1904367" cy="369332"/>
          </a:xfrm>
          <a:prstGeom prst="rect">
            <a:avLst/>
          </a:prstGeom>
          <a:noFill/>
        </p:spPr>
        <p:txBody>
          <a:bodyPr wrap="none" rtlCol="0">
            <a:spAutoFit/>
          </a:bodyPr>
          <a:lstStyle/>
          <a:p>
            <a:r>
              <a:rPr lang="en-US" dirty="0"/>
              <a:t>Warp-wide ballot</a:t>
            </a:r>
          </a:p>
        </p:txBody>
      </p:sp>
      <p:sp>
        <p:nvSpPr>
          <p:cNvPr id="19" name="TextBox 610">
            <a:extLst>
              <a:ext uri="{FF2B5EF4-FFF2-40B4-BE49-F238E27FC236}">
                <a16:creationId xmlns:a16="http://schemas.microsoft.com/office/drawing/2014/main" id="{2B8382CA-CF70-4248-B34B-A60090D0A2C1}"/>
              </a:ext>
            </a:extLst>
          </p:cNvPr>
          <p:cNvSpPr txBox="1">
            <a:spLocks noChangeArrowheads="1"/>
          </p:cNvSpPr>
          <p:nvPr/>
        </p:nvSpPr>
        <p:spPr bwMode="auto">
          <a:xfrm>
            <a:off x="228600" y="6541584"/>
            <a:ext cx="1988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Orestis</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Zachariadis</a:t>
            </a:r>
            <a:endPar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 name="Slide Number Placeholder 4">
            <a:extLst>
              <a:ext uri="{FF2B5EF4-FFF2-40B4-BE49-F238E27FC236}">
                <a16:creationId xmlns:a16="http://schemas.microsoft.com/office/drawing/2014/main" id="{837A56D0-4E53-414D-8DD7-011D8E27BFC9}"/>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105</a:t>
            </a:fld>
            <a:endParaRPr lang="en-US" dirty="0"/>
          </a:p>
        </p:txBody>
      </p:sp>
    </p:spTree>
    <p:extLst>
      <p:ext uri="{BB962C8B-B14F-4D97-AF65-F5344CB8AC3E}">
        <p14:creationId xmlns:p14="http://schemas.microsoft.com/office/powerpoint/2010/main" val="27984745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196752"/>
            <a:ext cx="8428037" cy="2079848"/>
          </a:xfrm>
        </p:spPr>
        <p:txBody>
          <a:bodyPr/>
          <a:lstStyle/>
          <a:p>
            <a:pPr algn="ctr" eaLnBrk="1" hangingPunct="1"/>
            <a:r>
              <a:rPr lang="en-US" altLang="en-US" dirty="0">
                <a:solidFill>
                  <a:srgbClr val="0070C0"/>
                </a:solidFill>
                <a:ea typeface="ＭＳ Ｐゴシック" panose="020B0600070205080204" pitchFamily="34" charset="-128"/>
              </a:rPr>
              <a:t>Graph Search</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0810305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solidFill>
                  <a:srgbClr val="0070C0"/>
                </a:solidFill>
              </a:rPr>
              <a:t>Dynamic Data Extraction</a:t>
            </a:r>
          </a:p>
        </p:txBody>
      </p:sp>
      <p:sp>
        <p:nvSpPr>
          <p:cNvPr id="10243" name="Rectangle 3"/>
          <p:cNvSpPr>
            <a:spLocks noGrp="1" noChangeArrowheads="1"/>
          </p:cNvSpPr>
          <p:nvPr>
            <p:ph idx="1"/>
          </p:nvPr>
        </p:nvSpPr>
        <p:spPr/>
        <p:txBody>
          <a:bodyPr/>
          <a:lstStyle/>
          <a:p>
            <a:r>
              <a:rPr lang="en-US" altLang="zh-CN" dirty="0"/>
              <a:t>The data to be processed </a:t>
            </a:r>
            <a:r>
              <a:rPr lang="en-US" altLang="zh-CN" dirty="0">
                <a:solidFill>
                  <a:srgbClr val="C00000"/>
                </a:solidFill>
              </a:rPr>
              <a:t>in each phase of computation need to be dynamically determined and extracted </a:t>
            </a:r>
            <a:r>
              <a:rPr lang="en-US" altLang="zh-CN" dirty="0"/>
              <a:t>from a bulk data structure</a:t>
            </a:r>
          </a:p>
          <a:p>
            <a:pPr lvl="1"/>
            <a:r>
              <a:rPr lang="en-US" altLang="zh-CN" dirty="0"/>
              <a:t>Harder when the bulk data structure is not organized for massively parallel access, such as graphs</a:t>
            </a:r>
          </a:p>
          <a:p>
            <a:endParaRPr lang="en-US" altLang="zh-CN" dirty="0"/>
          </a:p>
          <a:p>
            <a:r>
              <a:rPr lang="en-US" altLang="zh-CN" dirty="0">
                <a:solidFill>
                  <a:srgbClr val="0070C0"/>
                </a:solidFill>
              </a:rPr>
              <a:t>Graph algorithms </a:t>
            </a:r>
            <a:r>
              <a:rPr lang="en-US" altLang="zh-CN" dirty="0"/>
              <a:t>are popular examples that perform dynamic data extraction</a:t>
            </a:r>
          </a:p>
          <a:p>
            <a:pPr lvl="1"/>
            <a:r>
              <a:rPr lang="en-US" altLang="zh-CN" dirty="0"/>
              <a:t>Widely used in EDA, NLZP, and large scale optimization applications</a:t>
            </a:r>
          </a:p>
          <a:p>
            <a:pPr lvl="1"/>
            <a:r>
              <a:rPr lang="en-US" altLang="zh-CN" dirty="0"/>
              <a:t>We will use </a:t>
            </a:r>
            <a:r>
              <a:rPr lang="en-US" altLang="zh-CN" dirty="0">
                <a:solidFill>
                  <a:srgbClr val="00B050"/>
                </a:solidFill>
              </a:rPr>
              <a:t>Breadth-First Search </a:t>
            </a:r>
            <a:r>
              <a:rPr lang="en-US" altLang="zh-CN" dirty="0"/>
              <a:t>(BFS) as an example</a:t>
            </a:r>
          </a:p>
        </p:txBody>
      </p:sp>
      <p:sp>
        <p:nvSpPr>
          <p:cNvPr id="5" name="Slide Number Placeholder 4">
            <a:extLst>
              <a:ext uri="{FF2B5EF4-FFF2-40B4-BE49-F238E27FC236}">
                <a16:creationId xmlns:a16="http://schemas.microsoft.com/office/drawing/2014/main" id="{62BDFF9C-712A-2A4E-8A99-96A516159519}"/>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107</a:t>
            </a:fld>
            <a:endParaRPr lang="en-US" dirty="0"/>
          </a:p>
        </p:txBody>
      </p:sp>
      <p:sp>
        <p:nvSpPr>
          <p:cNvPr id="6" name="CuadroTexto 26">
            <a:extLst>
              <a:ext uri="{FF2B5EF4-FFF2-40B4-BE49-F238E27FC236}">
                <a16:creationId xmlns:a16="http://schemas.microsoft.com/office/drawing/2014/main" id="{71AC22A8-A94A-7A4E-950F-BFAEF415B4C5}"/>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24381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z="3600" dirty="0">
                <a:solidFill>
                  <a:srgbClr val="0070C0"/>
                </a:solidFill>
              </a:rPr>
              <a:t>Main Challenges of Dynamic Data Extraction</a:t>
            </a:r>
          </a:p>
        </p:txBody>
      </p:sp>
      <p:sp>
        <p:nvSpPr>
          <p:cNvPr id="12291" name="Content Placeholder 2"/>
          <p:cNvSpPr>
            <a:spLocks noGrp="1"/>
          </p:cNvSpPr>
          <p:nvPr>
            <p:ph idx="1"/>
          </p:nvPr>
        </p:nvSpPr>
        <p:spPr/>
        <p:txBody>
          <a:bodyPr/>
          <a:lstStyle/>
          <a:p>
            <a:r>
              <a:rPr lang="en-US" dirty="0"/>
              <a:t>Input data need to be organized for </a:t>
            </a:r>
            <a:r>
              <a:rPr lang="en-US" dirty="0">
                <a:solidFill>
                  <a:srgbClr val="C00000"/>
                </a:solidFill>
              </a:rPr>
              <a:t>locality, coalescing, and contention avoidance</a:t>
            </a:r>
            <a:r>
              <a:rPr lang="en-US" dirty="0"/>
              <a:t> as they are extracted during execution</a:t>
            </a:r>
          </a:p>
          <a:p>
            <a:endParaRPr lang="en-US" dirty="0"/>
          </a:p>
          <a:p>
            <a:r>
              <a:rPr lang="en-US" dirty="0"/>
              <a:t>The amount of </a:t>
            </a:r>
            <a:r>
              <a:rPr lang="en-US" dirty="0">
                <a:solidFill>
                  <a:srgbClr val="7030A0"/>
                </a:solidFill>
              </a:rPr>
              <a:t>work and level of parallelism often grow and shrink </a:t>
            </a:r>
            <a:r>
              <a:rPr lang="en-US" dirty="0"/>
              <a:t>during execution</a:t>
            </a:r>
          </a:p>
          <a:p>
            <a:pPr lvl="1"/>
            <a:r>
              <a:rPr lang="en-US" dirty="0"/>
              <a:t>As more or less data is extracted during each phase</a:t>
            </a:r>
          </a:p>
          <a:p>
            <a:pPr lvl="1"/>
            <a:r>
              <a:rPr lang="en-US" dirty="0"/>
              <a:t>Hard to efficiently fit into one GPU kernel configuration, without dynamic parallelism support (Kepler and beyond)</a:t>
            </a:r>
          </a:p>
          <a:p>
            <a:pPr lvl="1"/>
            <a:r>
              <a:rPr lang="en-US" dirty="0"/>
              <a:t>Different kernel strategies fit different data sizes</a:t>
            </a:r>
          </a:p>
        </p:txBody>
      </p:sp>
      <p:sp>
        <p:nvSpPr>
          <p:cNvPr id="5" name="Slide Number Placeholder 4">
            <a:extLst>
              <a:ext uri="{FF2B5EF4-FFF2-40B4-BE49-F238E27FC236}">
                <a16:creationId xmlns:a16="http://schemas.microsoft.com/office/drawing/2014/main" id="{5746D0EF-3D8C-6C40-BE41-CE1F38E37BF6}"/>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108</a:t>
            </a:fld>
            <a:endParaRPr lang="en-US" dirty="0"/>
          </a:p>
        </p:txBody>
      </p:sp>
      <p:sp>
        <p:nvSpPr>
          <p:cNvPr id="6" name="CuadroTexto 26">
            <a:extLst>
              <a:ext uri="{FF2B5EF4-FFF2-40B4-BE49-F238E27FC236}">
                <a16:creationId xmlns:a16="http://schemas.microsoft.com/office/drawing/2014/main" id="{0AF6F6A4-7FCC-7444-ABBF-2ED1E7406CB7}"/>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345869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04800" y="304800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4" name="Oval 3"/>
          <p:cNvSpPr/>
          <p:nvPr/>
        </p:nvSpPr>
        <p:spPr>
          <a:xfrm>
            <a:off x="976313" y="2295525"/>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 name="Oval 4"/>
          <p:cNvSpPr/>
          <p:nvPr/>
        </p:nvSpPr>
        <p:spPr>
          <a:xfrm>
            <a:off x="1266825" y="331470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6" name="Oval 5"/>
          <p:cNvSpPr/>
          <p:nvPr/>
        </p:nvSpPr>
        <p:spPr>
          <a:xfrm>
            <a:off x="1595438" y="1557338"/>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7" name="Oval 6"/>
          <p:cNvSpPr/>
          <p:nvPr/>
        </p:nvSpPr>
        <p:spPr>
          <a:xfrm>
            <a:off x="2214563" y="2300288"/>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8" name="Oval 7"/>
          <p:cNvSpPr/>
          <p:nvPr/>
        </p:nvSpPr>
        <p:spPr>
          <a:xfrm>
            <a:off x="2257425" y="310515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9" name="Oval 8"/>
          <p:cNvSpPr/>
          <p:nvPr/>
        </p:nvSpPr>
        <p:spPr>
          <a:xfrm>
            <a:off x="2508250" y="4143375"/>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10" name="Oval 9"/>
          <p:cNvSpPr/>
          <p:nvPr/>
        </p:nvSpPr>
        <p:spPr>
          <a:xfrm>
            <a:off x="1266825" y="4443413"/>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11" name="Oval 10"/>
          <p:cNvSpPr/>
          <p:nvPr/>
        </p:nvSpPr>
        <p:spPr>
          <a:xfrm>
            <a:off x="3362325" y="234315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13" name="Straight Arrow Connector 12"/>
          <p:cNvCxnSpPr>
            <a:stCxn id="3" idx="7"/>
          </p:cNvCxnSpPr>
          <p:nvPr/>
        </p:nvCxnSpPr>
        <p:spPr>
          <a:xfrm flipV="1">
            <a:off x="695325" y="2714625"/>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a:off x="742950" y="3371850"/>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381125" y="1987550"/>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6"/>
            <a:endCxn id="7" idx="2"/>
          </p:cNvCxnSpPr>
          <p:nvPr/>
        </p:nvCxnSpPr>
        <p:spPr>
          <a:xfrm>
            <a:off x="1433513" y="2524125"/>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8" idx="2"/>
          </p:cNvCxnSpPr>
          <p:nvPr/>
        </p:nvCxnSpPr>
        <p:spPr>
          <a:xfrm flipV="1">
            <a:off x="1724025" y="3333750"/>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6"/>
            <a:endCxn id="11" idx="1"/>
          </p:cNvCxnSpPr>
          <p:nvPr/>
        </p:nvCxnSpPr>
        <p:spPr>
          <a:xfrm>
            <a:off x="2052638" y="1785938"/>
            <a:ext cx="1376362"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5"/>
            <a:endCxn id="7" idx="1"/>
          </p:cNvCxnSpPr>
          <p:nvPr/>
        </p:nvCxnSpPr>
        <p:spPr>
          <a:xfrm>
            <a:off x="1985963" y="1947863"/>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6"/>
            <a:endCxn id="11" idx="2"/>
          </p:cNvCxnSpPr>
          <p:nvPr/>
        </p:nvCxnSpPr>
        <p:spPr>
          <a:xfrm>
            <a:off x="2671763" y="2528888"/>
            <a:ext cx="690562"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8" idx="0"/>
          </p:cNvCxnSpPr>
          <p:nvPr/>
        </p:nvCxnSpPr>
        <p:spPr>
          <a:xfrm flipH="1">
            <a:off x="2486025" y="2759075"/>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 idx="5"/>
            <a:endCxn id="9" idx="1"/>
          </p:cNvCxnSpPr>
          <p:nvPr/>
        </p:nvCxnSpPr>
        <p:spPr>
          <a:xfrm>
            <a:off x="1657350" y="3705225"/>
            <a:ext cx="917575" cy="5048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5" idx="4"/>
            <a:endCxn id="10" idx="0"/>
          </p:cNvCxnSpPr>
          <p:nvPr/>
        </p:nvCxnSpPr>
        <p:spPr>
          <a:xfrm>
            <a:off x="1495425" y="3771900"/>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6"/>
            <a:endCxn id="9" idx="3"/>
          </p:cNvCxnSpPr>
          <p:nvPr/>
        </p:nvCxnSpPr>
        <p:spPr>
          <a:xfrm flipV="1">
            <a:off x="1724025" y="4533900"/>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8" idx="4"/>
            <a:endCxn id="9" idx="0"/>
          </p:cNvCxnSpPr>
          <p:nvPr/>
        </p:nvCxnSpPr>
        <p:spPr>
          <a:xfrm>
            <a:off x="2486025" y="3562350"/>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3" idx="4"/>
          </p:cNvCxnSpPr>
          <p:nvPr/>
        </p:nvCxnSpPr>
        <p:spPr>
          <a:xfrm flipH="1" flipV="1">
            <a:off x="533400" y="3505200"/>
            <a:ext cx="747713"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4"/>
          </p:cNvCxnSpPr>
          <p:nvPr/>
        </p:nvCxnSpPr>
        <p:spPr>
          <a:xfrm flipV="1">
            <a:off x="2943225" y="2800350"/>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2" name="Table 1"/>
          <p:cNvGraphicFramePr>
            <a:graphicFrameLocks noGrp="1"/>
          </p:cNvGraphicFramePr>
          <p:nvPr/>
        </p:nvGraphicFramePr>
        <p:xfrm>
          <a:off x="4530477" y="1674813"/>
          <a:ext cx="4221162" cy="3292479"/>
        </p:xfrm>
        <a:graphic>
          <a:graphicData uri="http://schemas.openxmlformats.org/drawingml/2006/table">
            <a:tbl>
              <a:tblPr firstRow="1" bandRow="1">
                <a:tableStyleId>{5940675A-B579-460E-94D1-54222C63F5DA}</a:tableStyleId>
              </a:tblPr>
              <a:tblGrid>
                <a:gridCol w="469018">
                  <a:extLst>
                    <a:ext uri="{9D8B030D-6E8A-4147-A177-3AD203B41FA5}">
                      <a16:colId xmlns:a16="http://schemas.microsoft.com/office/drawing/2014/main" val="20000"/>
                    </a:ext>
                  </a:extLst>
                </a:gridCol>
                <a:gridCol w="469018">
                  <a:extLst>
                    <a:ext uri="{9D8B030D-6E8A-4147-A177-3AD203B41FA5}">
                      <a16:colId xmlns:a16="http://schemas.microsoft.com/office/drawing/2014/main" val="20001"/>
                    </a:ext>
                  </a:extLst>
                </a:gridCol>
                <a:gridCol w="469018">
                  <a:extLst>
                    <a:ext uri="{9D8B030D-6E8A-4147-A177-3AD203B41FA5}">
                      <a16:colId xmlns:a16="http://schemas.microsoft.com/office/drawing/2014/main" val="20002"/>
                    </a:ext>
                  </a:extLst>
                </a:gridCol>
                <a:gridCol w="469018">
                  <a:extLst>
                    <a:ext uri="{9D8B030D-6E8A-4147-A177-3AD203B41FA5}">
                      <a16:colId xmlns:a16="http://schemas.microsoft.com/office/drawing/2014/main" val="20003"/>
                    </a:ext>
                  </a:extLst>
                </a:gridCol>
                <a:gridCol w="469018">
                  <a:extLst>
                    <a:ext uri="{9D8B030D-6E8A-4147-A177-3AD203B41FA5}">
                      <a16:colId xmlns:a16="http://schemas.microsoft.com/office/drawing/2014/main" val="20004"/>
                    </a:ext>
                  </a:extLst>
                </a:gridCol>
                <a:gridCol w="469018">
                  <a:extLst>
                    <a:ext uri="{9D8B030D-6E8A-4147-A177-3AD203B41FA5}">
                      <a16:colId xmlns:a16="http://schemas.microsoft.com/office/drawing/2014/main" val="20005"/>
                    </a:ext>
                  </a:extLst>
                </a:gridCol>
                <a:gridCol w="469018">
                  <a:extLst>
                    <a:ext uri="{9D8B030D-6E8A-4147-A177-3AD203B41FA5}">
                      <a16:colId xmlns:a16="http://schemas.microsoft.com/office/drawing/2014/main" val="20006"/>
                    </a:ext>
                  </a:extLst>
                </a:gridCol>
                <a:gridCol w="469018">
                  <a:extLst>
                    <a:ext uri="{9D8B030D-6E8A-4147-A177-3AD203B41FA5}">
                      <a16:colId xmlns:a16="http://schemas.microsoft.com/office/drawing/2014/main" val="20007"/>
                    </a:ext>
                  </a:extLst>
                </a:gridCol>
                <a:gridCol w="469018">
                  <a:extLst>
                    <a:ext uri="{9D8B030D-6E8A-4147-A177-3AD203B41FA5}">
                      <a16:colId xmlns:a16="http://schemas.microsoft.com/office/drawing/2014/main" val="20008"/>
                    </a:ext>
                  </a:extLst>
                </a:gridCol>
              </a:tblGrid>
              <a:tr h="365831">
                <a:tc>
                  <a:txBody>
                    <a:bodyPr/>
                    <a:lstStyle/>
                    <a:p>
                      <a:pPr algn="ctr"/>
                      <a:endParaRPr lang="en-US" sz="1800" dirty="0"/>
                    </a:p>
                  </a:txBody>
                  <a:tcPr marL="91423" marR="91423" marT="45729" marB="45729"/>
                </a:tc>
                <a:tc>
                  <a:txBody>
                    <a:bodyPr/>
                    <a:lstStyle/>
                    <a:p>
                      <a:pPr algn="ctr"/>
                      <a:r>
                        <a:rPr lang="en-US" sz="1800" dirty="0"/>
                        <a:t>1</a:t>
                      </a:r>
                    </a:p>
                  </a:txBody>
                  <a:tcPr marL="91423" marR="91423" marT="45729" marB="45729"/>
                </a:tc>
                <a:tc>
                  <a:txBody>
                    <a:bodyPr/>
                    <a:lstStyle/>
                    <a:p>
                      <a:pPr algn="ctr"/>
                      <a:r>
                        <a:rPr lang="en-US" sz="1800" dirty="0"/>
                        <a:t>1</a:t>
                      </a:r>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extLst>
                  <a:ext uri="{0D108BD9-81ED-4DB2-BD59-A6C34878D82A}">
                    <a16:rowId xmlns:a16="http://schemas.microsoft.com/office/drawing/2014/main" val="10000"/>
                  </a:ext>
                </a:extLst>
              </a:tr>
              <a:tr h="365831">
                <a:tc>
                  <a:txBody>
                    <a:bodyPr/>
                    <a:lstStyle/>
                    <a:p>
                      <a:pPr algn="ctr"/>
                      <a:endParaRPr lang="en-US" sz="1800" dirty="0"/>
                    </a:p>
                  </a:txBody>
                  <a:tcPr marL="91423" marR="91423" marT="45729" marB="45729"/>
                </a:tc>
                <a:tc>
                  <a:txBody>
                    <a:bodyPr/>
                    <a:lstStyle/>
                    <a:p>
                      <a:pPr algn="ctr"/>
                      <a:endParaRPr lang="en-US" sz="1800" dirty="0"/>
                    </a:p>
                  </a:txBody>
                  <a:tcPr marL="91423" marR="91423" marT="45729" marB="45729"/>
                </a:tc>
                <a:tc>
                  <a:txBody>
                    <a:bodyPr/>
                    <a:lstStyle/>
                    <a:p>
                      <a:pPr algn="ctr"/>
                      <a:endParaRPr lang="en-US" sz="1800"/>
                    </a:p>
                  </a:txBody>
                  <a:tcPr marL="91423" marR="91423" marT="45729" marB="45729"/>
                </a:tc>
                <a:tc>
                  <a:txBody>
                    <a:bodyPr/>
                    <a:lstStyle/>
                    <a:p>
                      <a:pPr algn="ctr"/>
                      <a:r>
                        <a:rPr lang="en-US" sz="1800" dirty="0"/>
                        <a:t>1</a:t>
                      </a:r>
                    </a:p>
                  </a:txBody>
                  <a:tcPr marL="91423" marR="91423" marT="45729" marB="45729"/>
                </a:tc>
                <a:tc>
                  <a:txBody>
                    <a:bodyPr/>
                    <a:lstStyle/>
                    <a:p>
                      <a:pPr algn="ctr"/>
                      <a:r>
                        <a:rPr lang="en-US" sz="1800" dirty="0"/>
                        <a:t>1</a:t>
                      </a:r>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extLst>
                  <a:ext uri="{0D108BD9-81ED-4DB2-BD59-A6C34878D82A}">
                    <a16:rowId xmlns:a16="http://schemas.microsoft.com/office/drawing/2014/main" val="10001"/>
                  </a:ext>
                </a:extLst>
              </a:tr>
              <a:tr h="365831">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dirty="0"/>
                    </a:p>
                  </a:txBody>
                  <a:tcPr marL="91423" marR="91423" marT="45729" marB="45729"/>
                </a:tc>
                <a:tc>
                  <a:txBody>
                    <a:bodyPr/>
                    <a:lstStyle/>
                    <a:p>
                      <a:pPr algn="ctr"/>
                      <a:endParaRPr lang="en-US" sz="1800" dirty="0"/>
                    </a:p>
                  </a:txBody>
                  <a:tcPr marL="91423" marR="91423" marT="45729" marB="45729"/>
                </a:tc>
                <a:tc>
                  <a:txBody>
                    <a:bodyPr/>
                    <a:lstStyle/>
                    <a:p>
                      <a:pPr algn="ctr"/>
                      <a:endParaRPr lang="en-US" sz="1800"/>
                    </a:p>
                  </a:txBody>
                  <a:tcPr marL="91423" marR="91423" marT="45729" marB="45729"/>
                </a:tc>
                <a:tc>
                  <a:txBody>
                    <a:bodyPr/>
                    <a:lstStyle/>
                    <a:p>
                      <a:pPr algn="ctr"/>
                      <a:r>
                        <a:rPr lang="en-US" sz="1800" dirty="0"/>
                        <a:t>1</a:t>
                      </a:r>
                    </a:p>
                  </a:txBody>
                  <a:tcPr marL="91423" marR="91423" marT="45729" marB="45729"/>
                </a:tc>
                <a:tc>
                  <a:txBody>
                    <a:bodyPr/>
                    <a:lstStyle/>
                    <a:p>
                      <a:pPr algn="ctr"/>
                      <a:r>
                        <a:rPr lang="en-US" sz="1800" dirty="0"/>
                        <a:t>1</a:t>
                      </a:r>
                    </a:p>
                  </a:txBody>
                  <a:tcPr marL="91423" marR="91423" marT="45729" marB="45729"/>
                </a:tc>
                <a:tc>
                  <a:txBody>
                    <a:bodyPr/>
                    <a:lstStyle/>
                    <a:p>
                      <a:pPr algn="ctr"/>
                      <a:r>
                        <a:rPr lang="en-US" sz="1800" dirty="0"/>
                        <a:t>1</a:t>
                      </a:r>
                    </a:p>
                  </a:txBody>
                  <a:tcPr marL="91423" marR="91423" marT="45729" marB="45729"/>
                </a:tc>
                <a:tc>
                  <a:txBody>
                    <a:bodyPr/>
                    <a:lstStyle/>
                    <a:p>
                      <a:pPr algn="ctr"/>
                      <a:endParaRPr lang="en-US" sz="1800" dirty="0"/>
                    </a:p>
                  </a:txBody>
                  <a:tcPr marL="91423" marR="91423" marT="45729" marB="45729"/>
                </a:tc>
                <a:extLst>
                  <a:ext uri="{0D108BD9-81ED-4DB2-BD59-A6C34878D82A}">
                    <a16:rowId xmlns:a16="http://schemas.microsoft.com/office/drawing/2014/main" val="10002"/>
                  </a:ext>
                </a:extLst>
              </a:tr>
              <a:tr h="365831">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dirty="0"/>
                    </a:p>
                  </a:txBody>
                  <a:tcPr marL="91423" marR="91423" marT="45729" marB="45729"/>
                </a:tc>
                <a:tc>
                  <a:txBody>
                    <a:bodyPr/>
                    <a:lstStyle/>
                    <a:p>
                      <a:pPr algn="ctr"/>
                      <a:r>
                        <a:rPr lang="en-US" sz="1800" dirty="0"/>
                        <a:t>1</a:t>
                      </a:r>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dirty="0"/>
                    </a:p>
                  </a:txBody>
                  <a:tcPr marL="91423" marR="91423" marT="45729" marB="45729"/>
                </a:tc>
                <a:tc>
                  <a:txBody>
                    <a:bodyPr/>
                    <a:lstStyle/>
                    <a:p>
                      <a:pPr algn="ctr"/>
                      <a:r>
                        <a:rPr lang="en-US" sz="1800" dirty="0"/>
                        <a:t>1</a:t>
                      </a:r>
                    </a:p>
                  </a:txBody>
                  <a:tcPr marL="91423" marR="91423" marT="45729" marB="45729"/>
                </a:tc>
                <a:extLst>
                  <a:ext uri="{0D108BD9-81ED-4DB2-BD59-A6C34878D82A}">
                    <a16:rowId xmlns:a16="http://schemas.microsoft.com/office/drawing/2014/main" val="10003"/>
                  </a:ext>
                </a:extLst>
              </a:tr>
              <a:tr h="365831">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dirty="0"/>
                    </a:p>
                  </a:txBody>
                  <a:tcPr marL="91423" marR="91423" marT="45729" marB="45729"/>
                </a:tc>
                <a:tc>
                  <a:txBody>
                    <a:bodyPr/>
                    <a:lstStyle/>
                    <a:p>
                      <a:pPr algn="ctr"/>
                      <a:r>
                        <a:rPr lang="en-US" sz="1800" dirty="0"/>
                        <a:t>1</a:t>
                      </a:r>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r>
                        <a:rPr lang="en-US" sz="1800" dirty="0"/>
                        <a:t>1</a:t>
                      </a:r>
                    </a:p>
                  </a:txBody>
                  <a:tcPr marL="91423" marR="91423" marT="45729" marB="45729"/>
                </a:tc>
                <a:extLst>
                  <a:ext uri="{0D108BD9-81ED-4DB2-BD59-A6C34878D82A}">
                    <a16:rowId xmlns:a16="http://schemas.microsoft.com/office/drawing/2014/main" val="10004"/>
                  </a:ext>
                </a:extLst>
              </a:tr>
              <a:tr h="365831">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dirty="0"/>
                    </a:p>
                  </a:txBody>
                  <a:tcPr marL="91423" marR="91423" marT="45729" marB="45729"/>
                </a:tc>
                <a:tc>
                  <a:txBody>
                    <a:bodyPr/>
                    <a:lstStyle/>
                    <a:p>
                      <a:pPr algn="ctr"/>
                      <a:endParaRPr lang="en-US" sz="1800" dirty="0"/>
                    </a:p>
                  </a:txBody>
                  <a:tcPr marL="91423" marR="91423" marT="45729" marB="45729"/>
                </a:tc>
                <a:tc>
                  <a:txBody>
                    <a:bodyPr/>
                    <a:lstStyle/>
                    <a:p>
                      <a:pPr algn="ctr"/>
                      <a:r>
                        <a:rPr lang="en-US" sz="1800" dirty="0"/>
                        <a:t>1</a:t>
                      </a:r>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extLst>
                  <a:ext uri="{0D108BD9-81ED-4DB2-BD59-A6C34878D82A}">
                    <a16:rowId xmlns:a16="http://schemas.microsoft.com/office/drawing/2014/main" val="10005"/>
                  </a:ext>
                </a:extLst>
              </a:tr>
              <a:tr h="365831">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dirty="0"/>
                    </a:p>
                  </a:txBody>
                  <a:tcPr marL="91423" marR="91423" marT="45729" marB="45729"/>
                </a:tc>
                <a:tc>
                  <a:txBody>
                    <a:bodyPr/>
                    <a:lstStyle/>
                    <a:p>
                      <a:pPr algn="ctr"/>
                      <a:endParaRPr lang="en-US" sz="1800" dirty="0"/>
                    </a:p>
                  </a:txBody>
                  <a:tcPr marL="91423" marR="91423" marT="45729" marB="45729"/>
                </a:tc>
                <a:tc>
                  <a:txBody>
                    <a:bodyPr/>
                    <a:lstStyle/>
                    <a:p>
                      <a:pPr algn="ctr"/>
                      <a:endParaRPr lang="en-US" sz="1800"/>
                    </a:p>
                  </a:txBody>
                  <a:tcPr marL="91423" marR="91423" marT="45729" marB="45729"/>
                </a:tc>
                <a:tc>
                  <a:txBody>
                    <a:bodyPr/>
                    <a:lstStyle/>
                    <a:p>
                      <a:pPr algn="ctr"/>
                      <a:r>
                        <a:rPr lang="en-US" sz="1800" dirty="0"/>
                        <a:t>1</a:t>
                      </a:r>
                    </a:p>
                  </a:txBody>
                  <a:tcPr marL="91423" marR="91423" marT="45729" marB="45729"/>
                </a:tc>
                <a:extLst>
                  <a:ext uri="{0D108BD9-81ED-4DB2-BD59-A6C34878D82A}">
                    <a16:rowId xmlns:a16="http://schemas.microsoft.com/office/drawing/2014/main" val="10006"/>
                  </a:ext>
                </a:extLst>
              </a:tr>
              <a:tr h="365831">
                <a:tc>
                  <a:txBody>
                    <a:bodyPr/>
                    <a:lstStyle/>
                    <a:p>
                      <a:pPr algn="ctr"/>
                      <a:r>
                        <a:rPr lang="en-US" sz="1800" dirty="0"/>
                        <a:t>1</a:t>
                      </a:r>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r>
                        <a:rPr lang="en-US" sz="1800" dirty="0"/>
                        <a:t>1</a:t>
                      </a:r>
                    </a:p>
                  </a:txBody>
                  <a:tcPr marL="91423" marR="91423" marT="45729" marB="45729"/>
                </a:tc>
                <a:tc>
                  <a:txBody>
                    <a:bodyPr/>
                    <a:lstStyle/>
                    <a:p>
                      <a:pPr algn="ctr"/>
                      <a:endParaRPr lang="en-US" sz="1800" dirty="0"/>
                    </a:p>
                  </a:txBody>
                  <a:tcPr marL="91423" marR="91423" marT="45729" marB="45729"/>
                </a:tc>
                <a:tc>
                  <a:txBody>
                    <a:bodyPr/>
                    <a:lstStyle/>
                    <a:p>
                      <a:pPr algn="ctr"/>
                      <a:endParaRPr lang="en-US" sz="1800" dirty="0"/>
                    </a:p>
                  </a:txBody>
                  <a:tcPr marL="91423" marR="91423" marT="45729" marB="45729"/>
                </a:tc>
                <a:extLst>
                  <a:ext uri="{0D108BD9-81ED-4DB2-BD59-A6C34878D82A}">
                    <a16:rowId xmlns:a16="http://schemas.microsoft.com/office/drawing/2014/main" val="10007"/>
                  </a:ext>
                </a:extLst>
              </a:tr>
              <a:tr h="365831">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a:p>
                  </a:txBody>
                  <a:tcPr marL="91423" marR="91423" marT="45729" marB="45729"/>
                </a:tc>
                <a:tc>
                  <a:txBody>
                    <a:bodyPr/>
                    <a:lstStyle/>
                    <a:p>
                      <a:pPr algn="ctr"/>
                      <a:endParaRPr lang="en-US" sz="1800" dirty="0"/>
                    </a:p>
                  </a:txBody>
                  <a:tcPr marL="91423" marR="91423" marT="45729" marB="45729"/>
                </a:tc>
                <a:tc>
                  <a:txBody>
                    <a:bodyPr/>
                    <a:lstStyle/>
                    <a:p>
                      <a:pPr algn="ctr"/>
                      <a:endParaRPr lang="en-US" sz="1800" dirty="0"/>
                    </a:p>
                  </a:txBody>
                  <a:tcPr marL="91423" marR="91423" marT="45729" marB="45729"/>
                </a:tc>
                <a:tc>
                  <a:txBody>
                    <a:bodyPr/>
                    <a:lstStyle/>
                    <a:p>
                      <a:pPr algn="ctr"/>
                      <a:endParaRPr lang="en-US" sz="1800" dirty="0"/>
                    </a:p>
                  </a:txBody>
                  <a:tcPr marL="91423" marR="91423" marT="45729" marB="45729"/>
                </a:tc>
                <a:extLst>
                  <a:ext uri="{0D108BD9-81ED-4DB2-BD59-A6C34878D82A}">
                    <a16:rowId xmlns:a16="http://schemas.microsoft.com/office/drawing/2014/main" val="10008"/>
                  </a:ext>
                </a:extLst>
              </a:tr>
            </a:tbl>
          </a:graphicData>
        </a:graphic>
      </p:graphicFrame>
      <p:sp>
        <p:nvSpPr>
          <p:cNvPr id="20608" name="TextBox 11"/>
          <p:cNvSpPr txBox="1">
            <a:spLocks noChangeArrowheads="1"/>
          </p:cNvSpPr>
          <p:nvPr/>
        </p:nvSpPr>
        <p:spPr bwMode="auto">
          <a:xfrm>
            <a:off x="4139952" y="164465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0</a:t>
            </a:r>
          </a:p>
        </p:txBody>
      </p:sp>
      <p:sp>
        <p:nvSpPr>
          <p:cNvPr id="20609" name="TextBox 27"/>
          <p:cNvSpPr txBox="1">
            <a:spLocks noChangeArrowheads="1"/>
          </p:cNvSpPr>
          <p:nvPr/>
        </p:nvSpPr>
        <p:spPr bwMode="auto">
          <a:xfrm>
            <a:off x="4139952" y="202565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1</a:t>
            </a:r>
          </a:p>
        </p:txBody>
      </p:sp>
      <p:sp>
        <p:nvSpPr>
          <p:cNvPr id="20610" name="TextBox 28"/>
          <p:cNvSpPr txBox="1">
            <a:spLocks noChangeArrowheads="1"/>
          </p:cNvSpPr>
          <p:nvPr/>
        </p:nvSpPr>
        <p:spPr bwMode="auto">
          <a:xfrm>
            <a:off x="4152652" y="2790825"/>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3</a:t>
            </a:r>
          </a:p>
        </p:txBody>
      </p:sp>
      <p:sp>
        <p:nvSpPr>
          <p:cNvPr id="20611" name="TextBox 29"/>
          <p:cNvSpPr txBox="1">
            <a:spLocks noChangeArrowheads="1"/>
          </p:cNvSpPr>
          <p:nvPr/>
        </p:nvSpPr>
        <p:spPr bwMode="auto">
          <a:xfrm>
            <a:off x="4152652" y="243046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2</a:t>
            </a:r>
          </a:p>
        </p:txBody>
      </p:sp>
      <p:sp>
        <p:nvSpPr>
          <p:cNvPr id="20612" name="TextBox 31"/>
          <p:cNvSpPr txBox="1">
            <a:spLocks noChangeArrowheads="1"/>
          </p:cNvSpPr>
          <p:nvPr/>
        </p:nvSpPr>
        <p:spPr bwMode="auto">
          <a:xfrm>
            <a:off x="6008439" y="125888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3</a:t>
            </a:r>
          </a:p>
        </p:txBody>
      </p:sp>
      <p:sp>
        <p:nvSpPr>
          <p:cNvPr id="20613" name="TextBox 32"/>
          <p:cNvSpPr txBox="1">
            <a:spLocks noChangeArrowheads="1"/>
          </p:cNvSpPr>
          <p:nvPr/>
        </p:nvSpPr>
        <p:spPr bwMode="auto">
          <a:xfrm>
            <a:off x="4152652" y="315912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4</a:t>
            </a:r>
          </a:p>
        </p:txBody>
      </p:sp>
      <p:sp>
        <p:nvSpPr>
          <p:cNvPr id="20614" name="TextBox 34"/>
          <p:cNvSpPr txBox="1">
            <a:spLocks noChangeArrowheads="1"/>
          </p:cNvSpPr>
          <p:nvPr/>
        </p:nvSpPr>
        <p:spPr bwMode="auto">
          <a:xfrm>
            <a:off x="4152652" y="35290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5</a:t>
            </a:r>
          </a:p>
        </p:txBody>
      </p:sp>
      <p:sp>
        <p:nvSpPr>
          <p:cNvPr id="20615" name="TextBox 35"/>
          <p:cNvSpPr txBox="1">
            <a:spLocks noChangeArrowheads="1"/>
          </p:cNvSpPr>
          <p:nvPr/>
        </p:nvSpPr>
        <p:spPr bwMode="auto">
          <a:xfrm>
            <a:off x="4163764" y="387191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6</a:t>
            </a:r>
          </a:p>
        </p:txBody>
      </p:sp>
      <p:sp>
        <p:nvSpPr>
          <p:cNvPr id="20616" name="TextBox 37"/>
          <p:cNvSpPr txBox="1">
            <a:spLocks noChangeArrowheads="1"/>
          </p:cNvSpPr>
          <p:nvPr/>
        </p:nvSpPr>
        <p:spPr bwMode="auto">
          <a:xfrm>
            <a:off x="4163764" y="42576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7</a:t>
            </a:r>
          </a:p>
        </p:txBody>
      </p:sp>
      <p:sp>
        <p:nvSpPr>
          <p:cNvPr id="20617" name="TextBox 38"/>
          <p:cNvSpPr txBox="1">
            <a:spLocks noChangeArrowheads="1"/>
          </p:cNvSpPr>
          <p:nvPr/>
        </p:nvSpPr>
        <p:spPr bwMode="auto">
          <a:xfrm>
            <a:off x="4632077" y="125888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0</a:t>
            </a:r>
          </a:p>
        </p:txBody>
      </p:sp>
      <p:sp>
        <p:nvSpPr>
          <p:cNvPr id="20618" name="TextBox 39"/>
          <p:cNvSpPr txBox="1">
            <a:spLocks noChangeArrowheads="1"/>
          </p:cNvSpPr>
          <p:nvPr/>
        </p:nvSpPr>
        <p:spPr bwMode="auto">
          <a:xfrm>
            <a:off x="5106739" y="125888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1</a:t>
            </a:r>
          </a:p>
        </p:txBody>
      </p:sp>
      <p:sp>
        <p:nvSpPr>
          <p:cNvPr id="20619" name="TextBox 40"/>
          <p:cNvSpPr txBox="1">
            <a:spLocks noChangeArrowheads="1"/>
          </p:cNvSpPr>
          <p:nvPr/>
        </p:nvSpPr>
        <p:spPr bwMode="auto">
          <a:xfrm>
            <a:off x="5538539" y="1258888"/>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2</a:t>
            </a:r>
          </a:p>
        </p:txBody>
      </p:sp>
      <p:sp>
        <p:nvSpPr>
          <p:cNvPr id="20620" name="TextBox 42"/>
          <p:cNvSpPr txBox="1">
            <a:spLocks noChangeArrowheads="1"/>
          </p:cNvSpPr>
          <p:nvPr/>
        </p:nvSpPr>
        <p:spPr bwMode="auto">
          <a:xfrm>
            <a:off x="6502152" y="1258888"/>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4</a:t>
            </a:r>
          </a:p>
        </p:txBody>
      </p:sp>
      <p:sp>
        <p:nvSpPr>
          <p:cNvPr id="20621" name="TextBox 43"/>
          <p:cNvSpPr txBox="1">
            <a:spLocks noChangeArrowheads="1"/>
          </p:cNvSpPr>
          <p:nvPr/>
        </p:nvSpPr>
        <p:spPr bwMode="auto">
          <a:xfrm>
            <a:off x="6994277" y="1258888"/>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5</a:t>
            </a:r>
          </a:p>
        </p:txBody>
      </p:sp>
      <p:sp>
        <p:nvSpPr>
          <p:cNvPr id="20622" name="TextBox 45"/>
          <p:cNvSpPr txBox="1">
            <a:spLocks noChangeArrowheads="1"/>
          </p:cNvSpPr>
          <p:nvPr/>
        </p:nvSpPr>
        <p:spPr bwMode="auto">
          <a:xfrm>
            <a:off x="7413377" y="1258888"/>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6</a:t>
            </a:r>
          </a:p>
        </p:txBody>
      </p:sp>
      <p:sp>
        <p:nvSpPr>
          <p:cNvPr id="20623" name="TextBox 47"/>
          <p:cNvSpPr txBox="1">
            <a:spLocks noChangeArrowheads="1"/>
          </p:cNvSpPr>
          <p:nvPr/>
        </p:nvSpPr>
        <p:spPr bwMode="auto">
          <a:xfrm>
            <a:off x="7876927" y="1258888"/>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7</a:t>
            </a:r>
          </a:p>
        </p:txBody>
      </p:sp>
      <p:sp>
        <p:nvSpPr>
          <p:cNvPr id="20624" name="TextBox 49"/>
          <p:cNvSpPr txBox="1">
            <a:spLocks noChangeArrowheads="1"/>
          </p:cNvSpPr>
          <p:nvPr/>
        </p:nvSpPr>
        <p:spPr bwMode="auto">
          <a:xfrm>
            <a:off x="4163764" y="4611688"/>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8</a:t>
            </a:r>
          </a:p>
        </p:txBody>
      </p:sp>
      <p:sp>
        <p:nvSpPr>
          <p:cNvPr id="20625" name="TextBox 50"/>
          <p:cNvSpPr txBox="1">
            <a:spLocks noChangeArrowheads="1"/>
          </p:cNvSpPr>
          <p:nvPr/>
        </p:nvSpPr>
        <p:spPr bwMode="auto">
          <a:xfrm>
            <a:off x="8370639" y="1258888"/>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8</a:t>
            </a:r>
          </a:p>
        </p:txBody>
      </p:sp>
      <p:sp>
        <p:nvSpPr>
          <p:cNvPr id="12" name="Title 11"/>
          <p:cNvSpPr>
            <a:spLocks noGrp="1"/>
          </p:cNvSpPr>
          <p:nvPr>
            <p:ph type="title"/>
          </p:nvPr>
        </p:nvSpPr>
        <p:spPr/>
        <p:txBody>
          <a:bodyPr/>
          <a:lstStyle/>
          <a:p>
            <a:r>
              <a:rPr lang="en-US" sz="3600" dirty="0">
                <a:solidFill>
                  <a:srgbClr val="0070C0"/>
                </a:solidFill>
              </a:rPr>
              <a:t>Graph and Sparse Matrix are Closely Related</a:t>
            </a:r>
          </a:p>
        </p:txBody>
      </p:sp>
      <p:sp>
        <p:nvSpPr>
          <p:cNvPr id="14" name="TextBox 13">
            <a:extLst>
              <a:ext uri="{FF2B5EF4-FFF2-40B4-BE49-F238E27FC236}">
                <a16:creationId xmlns:a16="http://schemas.microsoft.com/office/drawing/2014/main" id="{16948047-8133-454F-9FDF-309D91F3D4EE}"/>
              </a:ext>
            </a:extLst>
          </p:cNvPr>
          <p:cNvSpPr txBox="1"/>
          <p:nvPr/>
        </p:nvSpPr>
        <p:spPr>
          <a:xfrm>
            <a:off x="5675889" y="5085184"/>
            <a:ext cx="1930337" cy="369332"/>
          </a:xfrm>
          <a:prstGeom prst="rect">
            <a:avLst/>
          </a:prstGeom>
          <a:noFill/>
        </p:spPr>
        <p:txBody>
          <a:bodyPr wrap="none" rtlCol="0">
            <a:spAutoFit/>
          </a:bodyPr>
          <a:lstStyle/>
          <a:p>
            <a:r>
              <a:rPr lang="en-US" dirty="0"/>
              <a:t>Adjacency matrix</a:t>
            </a:r>
          </a:p>
        </p:txBody>
      </p:sp>
      <p:sp>
        <p:nvSpPr>
          <p:cNvPr id="48" name="Slide Number Placeholder 4">
            <a:extLst>
              <a:ext uri="{FF2B5EF4-FFF2-40B4-BE49-F238E27FC236}">
                <a16:creationId xmlns:a16="http://schemas.microsoft.com/office/drawing/2014/main" id="{E2C06299-476F-DC4F-921E-9883A2E1A8D6}"/>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109</a:t>
            </a:fld>
            <a:endParaRPr lang="en-US" dirty="0"/>
          </a:p>
        </p:txBody>
      </p:sp>
      <p:sp>
        <p:nvSpPr>
          <p:cNvPr id="50" name="CuadroTexto 26">
            <a:extLst>
              <a:ext uri="{FF2B5EF4-FFF2-40B4-BE49-F238E27FC236}">
                <a16:creationId xmlns:a16="http://schemas.microsoft.com/office/drawing/2014/main" id="{FC8219A8-45C1-E04B-BF9C-050BB406F4E8}"/>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268505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6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6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6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6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6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6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6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6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6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6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6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6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6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6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6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6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8" grpId="0"/>
      <p:bldP spid="20609" grpId="0"/>
      <p:bldP spid="20610" grpId="0"/>
      <p:bldP spid="20611" grpId="0"/>
      <p:bldP spid="20612" grpId="0"/>
      <p:bldP spid="20613" grpId="0"/>
      <p:bldP spid="20614" grpId="0"/>
      <p:bldP spid="20615" grpId="0"/>
      <p:bldP spid="20616" grpId="0"/>
      <p:bldP spid="20617" grpId="0"/>
      <p:bldP spid="20618" grpId="0"/>
      <p:bldP spid="20619" grpId="0"/>
      <p:bldP spid="20620" grpId="0"/>
      <p:bldP spid="20621" grpId="0"/>
      <p:bldP spid="20622" grpId="0"/>
      <p:bldP spid="20623" grpId="0"/>
      <p:bldP spid="20624" grpId="0"/>
      <p:bldP spid="20625"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p:cNvSpPr>
            <a:spLocks noGrp="1"/>
          </p:cNvSpPr>
          <p:nvPr>
            <p:ph type="title"/>
          </p:nvPr>
        </p:nvSpPr>
        <p:spPr>
          <a:xfrm>
            <a:off x="228600" y="17710"/>
            <a:ext cx="8229600" cy="891010"/>
          </a:xfrm>
        </p:spPr>
        <p:txBody>
          <a:bodyPr>
            <a:normAutofit/>
          </a:bodyPr>
          <a:lstStyle/>
          <a:p>
            <a:r>
              <a:rPr lang="en-US" dirty="0">
                <a:solidFill>
                  <a:srgbClr val="0070C0"/>
                </a:solidFill>
              </a:rPr>
              <a:t>Write to Shared Memory Bank</a:t>
            </a:r>
          </a:p>
        </p:txBody>
      </p:sp>
      <p:sp>
        <p:nvSpPr>
          <p:cNvPr id="11" name="Slide Number Placeholder 3">
            <a:extLst>
              <a:ext uri="{FF2B5EF4-FFF2-40B4-BE49-F238E27FC236}">
                <a16:creationId xmlns:a16="http://schemas.microsoft.com/office/drawing/2014/main" id="{34371724-6616-4143-95D9-280E69F19D93}"/>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7" name="Imagen 7">
            <a:extLst>
              <a:ext uri="{FF2B5EF4-FFF2-40B4-BE49-F238E27FC236}">
                <a16:creationId xmlns:a16="http://schemas.microsoft.com/office/drawing/2014/main" id="{C7BD210A-5741-2A42-8E35-556872D8D34A}"/>
              </a:ext>
            </a:extLst>
          </p:cNvPr>
          <p:cNvPicPr>
            <a:picLocks noChangeAspect="1"/>
          </p:cNvPicPr>
          <p:nvPr/>
        </p:nvPicPr>
        <p:blipFill>
          <a:blip r:embed="rId3"/>
          <a:stretch>
            <a:fillRect/>
          </a:stretch>
        </p:blipFill>
        <p:spPr>
          <a:xfrm>
            <a:off x="2054225" y="1052736"/>
            <a:ext cx="5035550" cy="5132181"/>
          </a:xfrm>
          <a:prstGeom prst="rect">
            <a:avLst/>
          </a:prstGeom>
          <a:ln>
            <a:noFill/>
          </a:ln>
        </p:spPr>
      </p:pic>
      <p:sp>
        <p:nvSpPr>
          <p:cNvPr id="12" name="Rectangle 11">
            <a:extLst>
              <a:ext uri="{FF2B5EF4-FFF2-40B4-BE49-F238E27FC236}">
                <a16:creationId xmlns:a16="http://schemas.microsoft.com/office/drawing/2014/main" id="{71B7B6D1-01BE-F34D-AD21-F991758AA4F2}"/>
              </a:ext>
            </a:extLst>
          </p:cNvPr>
          <p:cNvSpPr/>
          <p:nvPr/>
        </p:nvSpPr>
        <p:spPr>
          <a:xfrm>
            <a:off x="4404593" y="4784452"/>
            <a:ext cx="700906" cy="466998"/>
          </a:xfrm>
          <a:prstGeom prst="rect">
            <a:avLst/>
          </a:prstGeom>
          <a:solidFill>
            <a:srgbClr val="CC9900">
              <a:alpha val="29804"/>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143A15-0F1E-DE45-92FF-AB0C138D4559}"/>
              </a:ext>
            </a:extLst>
          </p:cNvPr>
          <p:cNvSpPr/>
          <p:nvPr/>
        </p:nvSpPr>
        <p:spPr>
          <a:xfrm>
            <a:off x="4976093" y="2892152"/>
            <a:ext cx="422920" cy="759098"/>
          </a:xfrm>
          <a:prstGeom prst="rect">
            <a:avLst/>
          </a:prstGeom>
          <a:solidFill>
            <a:srgbClr val="00B050">
              <a:alpha val="29804"/>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6A62665-E393-D54A-8F77-C2396A088C12}"/>
              </a:ext>
            </a:extLst>
          </p:cNvPr>
          <p:cNvSpPr/>
          <p:nvPr/>
        </p:nvSpPr>
        <p:spPr>
          <a:xfrm>
            <a:off x="3420343" y="2047602"/>
            <a:ext cx="467370" cy="466998"/>
          </a:xfrm>
          <a:prstGeom prst="rect">
            <a:avLst/>
          </a:prstGeom>
          <a:solidFill>
            <a:srgbClr val="0070C0">
              <a:alpha val="29804"/>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5E9D7949-81CD-8442-AFDD-C0EA395A1B28}"/>
              </a:ext>
            </a:extLst>
          </p:cNvPr>
          <p:cNvSpPr txBox="1"/>
          <p:nvPr/>
        </p:nvSpPr>
        <p:spPr>
          <a:xfrm>
            <a:off x="192954" y="6453336"/>
            <a:ext cx="8177239" cy="261610"/>
          </a:xfrm>
          <a:prstGeom prst="rect">
            <a:avLst/>
          </a:prstGeom>
          <a:noFill/>
        </p:spPr>
        <p:txBody>
          <a:bodyPr wrap="none" rtlCol="0">
            <a:spAutoFit/>
          </a:bodyPr>
          <a:lstStyle/>
          <a:p>
            <a:r>
              <a:rPr lang="en-US" sz="1100" dirty="0" err="1"/>
              <a:t>Nickolls</a:t>
            </a:r>
            <a:r>
              <a:rPr lang="en-US" sz="1100" dirty="0"/>
              <a:t> et al., "Single Interconnect Providing Read and Write Access to a Memory Shared by Concurrent Threads," US7680988B1</a:t>
            </a:r>
          </a:p>
        </p:txBody>
      </p:sp>
      <p:sp>
        <p:nvSpPr>
          <p:cNvPr id="23" name="Rounded Rectangle 22">
            <a:extLst>
              <a:ext uri="{FF2B5EF4-FFF2-40B4-BE49-F238E27FC236}">
                <a16:creationId xmlns:a16="http://schemas.microsoft.com/office/drawing/2014/main" id="{0DBD36EF-CA19-4F48-A16A-358186278C4F}"/>
              </a:ext>
            </a:extLst>
          </p:cNvPr>
          <p:cNvSpPr/>
          <p:nvPr/>
        </p:nvSpPr>
        <p:spPr>
          <a:xfrm>
            <a:off x="5148088" y="3360155"/>
            <a:ext cx="216000" cy="144016"/>
          </a:xfrm>
          <a:prstGeom prst="roundRect">
            <a:avLst/>
          </a:prstGeom>
          <a:solidFill>
            <a:schemeClr val="accent2"/>
          </a:solidFill>
          <a:ln>
            <a:solidFill>
              <a:srgbClr val="1A57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EF1A259-DDEA-8E40-AA04-6B45FCD00F10}"/>
              </a:ext>
            </a:extLst>
          </p:cNvPr>
          <p:cNvSpPr/>
          <p:nvPr/>
        </p:nvSpPr>
        <p:spPr>
          <a:xfrm>
            <a:off x="3635896" y="2276872"/>
            <a:ext cx="216000" cy="144016"/>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a:extLst>
              <a:ext uri="{FF2B5EF4-FFF2-40B4-BE49-F238E27FC236}">
                <a16:creationId xmlns:a16="http://schemas.microsoft.com/office/drawing/2014/main" id="{FF703ED2-EFA0-F44B-94AE-3424B835A17F}"/>
              </a:ext>
            </a:extLst>
          </p:cNvPr>
          <p:cNvSpPr/>
          <p:nvPr/>
        </p:nvSpPr>
        <p:spPr>
          <a:xfrm>
            <a:off x="3753293" y="2424223"/>
            <a:ext cx="1010093" cy="3062177"/>
          </a:xfrm>
          <a:custGeom>
            <a:avLst/>
            <a:gdLst>
              <a:gd name="connsiteX0" fmla="*/ 0 w 1010093"/>
              <a:gd name="connsiteY0" fmla="*/ 0 h 3062177"/>
              <a:gd name="connsiteX1" fmla="*/ 53163 w 1010093"/>
              <a:gd name="connsiteY1" fmla="*/ 1541721 h 3062177"/>
              <a:gd name="connsiteX2" fmla="*/ 180754 w 1010093"/>
              <a:gd name="connsiteY2" fmla="*/ 1594884 h 3062177"/>
              <a:gd name="connsiteX3" fmla="*/ 180754 w 1010093"/>
              <a:gd name="connsiteY3" fmla="*/ 1807535 h 3062177"/>
              <a:gd name="connsiteX4" fmla="*/ 786809 w 1010093"/>
              <a:gd name="connsiteY4" fmla="*/ 2158410 h 3062177"/>
              <a:gd name="connsiteX5" fmla="*/ 1010093 w 1010093"/>
              <a:gd name="connsiteY5" fmla="*/ 3062177 h 306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093" h="3062177">
                <a:moveTo>
                  <a:pt x="0" y="0"/>
                </a:moveTo>
                <a:lnTo>
                  <a:pt x="53163" y="1541721"/>
                </a:lnTo>
                <a:lnTo>
                  <a:pt x="180754" y="1594884"/>
                </a:lnTo>
                <a:lnTo>
                  <a:pt x="180754" y="1807535"/>
                </a:lnTo>
                <a:lnTo>
                  <a:pt x="786809" y="2158410"/>
                </a:lnTo>
                <a:lnTo>
                  <a:pt x="1010093" y="3062177"/>
                </a:lnTo>
              </a:path>
            </a:pathLst>
          </a:custGeom>
          <a:noFill/>
          <a:ln w="38100">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F252EAB8-11A2-F94A-A096-D2BE8495E818}"/>
              </a:ext>
            </a:extLst>
          </p:cNvPr>
          <p:cNvSpPr/>
          <p:nvPr/>
        </p:nvSpPr>
        <p:spPr>
          <a:xfrm>
            <a:off x="4965405" y="1254642"/>
            <a:ext cx="276446" cy="2094614"/>
          </a:xfrm>
          <a:custGeom>
            <a:avLst/>
            <a:gdLst>
              <a:gd name="connsiteX0" fmla="*/ 0 w 276446"/>
              <a:gd name="connsiteY0" fmla="*/ 0 h 2094614"/>
              <a:gd name="connsiteX1" fmla="*/ 21265 w 276446"/>
              <a:gd name="connsiteY1" fmla="*/ 435935 h 2094614"/>
              <a:gd name="connsiteX2" fmla="*/ 223283 w 276446"/>
              <a:gd name="connsiteY2" fmla="*/ 520995 h 2094614"/>
              <a:gd name="connsiteX3" fmla="*/ 276446 w 276446"/>
              <a:gd name="connsiteY3" fmla="*/ 2094614 h 2094614"/>
            </a:gdLst>
            <a:ahLst/>
            <a:cxnLst>
              <a:cxn ang="0">
                <a:pos x="connsiteX0" y="connsiteY0"/>
              </a:cxn>
              <a:cxn ang="0">
                <a:pos x="connsiteX1" y="connsiteY1"/>
              </a:cxn>
              <a:cxn ang="0">
                <a:pos x="connsiteX2" y="connsiteY2"/>
              </a:cxn>
              <a:cxn ang="0">
                <a:pos x="connsiteX3" y="connsiteY3"/>
              </a:cxn>
            </a:cxnLst>
            <a:rect l="l" t="t" r="r" b="b"/>
            <a:pathLst>
              <a:path w="276446" h="2094614">
                <a:moveTo>
                  <a:pt x="0" y="0"/>
                </a:moveTo>
                <a:lnTo>
                  <a:pt x="21265" y="435935"/>
                </a:lnTo>
                <a:lnTo>
                  <a:pt x="223283" y="520995"/>
                </a:lnTo>
                <a:lnTo>
                  <a:pt x="276446" y="2094614"/>
                </a:lnTo>
              </a:path>
            </a:pathLst>
          </a:custGeom>
          <a:noFill/>
          <a:ln w="38100">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41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 grpId="0" animBg="1"/>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08709" y="2545109"/>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4" name="Oval 3"/>
          <p:cNvSpPr/>
          <p:nvPr/>
        </p:nvSpPr>
        <p:spPr>
          <a:xfrm>
            <a:off x="1080221" y="1792634"/>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 name="Oval 4"/>
          <p:cNvSpPr/>
          <p:nvPr/>
        </p:nvSpPr>
        <p:spPr>
          <a:xfrm>
            <a:off x="1370734" y="2811809"/>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6" name="Oval 5"/>
          <p:cNvSpPr/>
          <p:nvPr/>
        </p:nvSpPr>
        <p:spPr>
          <a:xfrm>
            <a:off x="1699346" y="1054447"/>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7" name="Oval 6"/>
          <p:cNvSpPr/>
          <p:nvPr/>
        </p:nvSpPr>
        <p:spPr>
          <a:xfrm>
            <a:off x="2318471" y="1797397"/>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8" name="Oval 7"/>
          <p:cNvSpPr/>
          <p:nvPr/>
        </p:nvSpPr>
        <p:spPr>
          <a:xfrm>
            <a:off x="2361334" y="2602259"/>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9" name="Oval 8"/>
          <p:cNvSpPr/>
          <p:nvPr/>
        </p:nvSpPr>
        <p:spPr>
          <a:xfrm>
            <a:off x="2612159" y="3640484"/>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10" name="Oval 9"/>
          <p:cNvSpPr/>
          <p:nvPr/>
        </p:nvSpPr>
        <p:spPr>
          <a:xfrm>
            <a:off x="1370734" y="3940522"/>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11" name="Oval 10"/>
          <p:cNvSpPr/>
          <p:nvPr/>
        </p:nvSpPr>
        <p:spPr>
          <a:xfrm>
            <a:off x="3466234" y="1840259"/>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13" name="Straight Arrow Connector 12"/>
          <p:cNvCxnSpPr>
            <a:stCxn id="3" idx="7"/>
          </p:cNvCxnSpPr>
          <p:nvPr/>
        </p:nvCxnSpPr>
        <p:spPr>
          <a:xfrm flipV="1">
            <a:off x="799234" y="2211734"/>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a:off x="846859" y="2868959"/>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485034" y="1484659"/>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6"/>
            <a:endCxn id="7" idx="2"/>
          </p:cNvCxnSpPr>
          <p:nvPr/>
        </p:nvCxnSpPr>
        <p:spPr>
          <a:xfrm>
            <a:off x="1537421" y="2021234"/>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8" idx="2"/>
          </p:cNvCxnSpPr>
          <p:nvPr/>
        </p:nvCxnSpPr>
        <p:spPr>
          <a:xfrm flipV="1">
            <a:off x="1827934" y="2830859"/>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6"/>
            <a:endCxn id="11" idx="1"/>
          </p:cNvCxnSpPr>
          <p:nvPr/>
        </p:nvCxnSpPr>
        <p:spPr>
          <a:xfrm>
            <a:off x="2156546" y="1283047"/>
            <a:ext cx="1376363"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5"/>
            <a:endCxn id="7" idx="1"/>
          </p:cNvCxnSpPr>
          <p:nvPr/>
        </p:nvCxnSpPr>
        <p:spPr>
          <a:xfrm>
            <a:off x="2089871" y="1444972"/>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6"/>
            <a:endCxn id="11" idx="2"/>
          </p:cNvCxnSpPr>
          <p:nvPr/>
        </p:nvCxnSpPr>
        <p:spPr>
          <a:xfrm>
            <a:off x="2775671" y="2025997"/>
            <a:ext cx="690563"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8" idx="0"/>
          </p:cNvCxnSpPr>
          <p:nvPr/>
        </p:nvCxnSpPr>
        <p:spPr>
          <a:xfrm flipH="1">
            <a:off x="2589934" y="2256184"/>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 idx="5"/>
            <a:endCxn id="9" idx="1"/>
          </p:cNvCxnSpPr>
          <p:nvPr/>
        </p:nvCxnSpPr>
        <p:spPr>
          <a:xfrm>
            <a:off x="1761259" y="3202334"/>
            <a:ext cx="917575" cy="5064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5" idx="4"/>
            <a:endCxn id="10" idx="0"/>
          </p:cNvCxnSpPr>
          <p:nvPr/>
        </p:nvCxnSpPr>
        <p:spPr>
          <a:xfrm>
            <a:off x="1599334" y="3269009"/>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6"/>
            <a:endCxn id="9" idx="3"/>
          </p:cNvCxnSpPr>
          <p:nvPr/>
        </p:nvCxnSpPr>
        <p:spPr>
          <a:xfrm flipV="1">
            <a:off x="1827934" y="4031009"/>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8" idx="4"/>
            <a:endCxn id="9" idx="0"/>
          </p:cNvCxnSpPr>
          <p:nvPr/>
        </p:nvCxnSpPr>
        <p:spPr>
          <a:xfrm>
            <a:off x="2589934" y="3059459"/>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3" idx="4"/>
          </p:cNvCxnSpPr>
          <p:nvPr/>
        </p:nvCxnSpPr>
        <p:spPr>
          <a:xfrm flipH="1" flipV="1">
            <a:off x="637309" y="3002309"/>
            <a:ext cx="747712"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4"/>
          </p:cNvCxnSpPr>
          <p:nvPr/>
        </p:nvCxnSpPr>
        <p:spPr>
          <a:xfrm flipV="1">
            <a:off x="3047134" y="2297459"/>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10" name="Table 109"/>
          <p:cNvGraphicFramePr>
            <a:graphicFrameLocks noGrp="1"/>
          </p:cNvGraphicFramePr>
          <p:nvPr/>
        </p:nvGraphicFramePr>
        <p:xfrm>
          <a:off x="4722813" y="1244104"/>
          <a:ext cx="4221162" cy="3291426"/>
        </p:xfrm>
        <a:graphic>
          <a:graphicData uri="http://schemas.openxmlformats.org/drawingml/2006/table">
            <a:tbl>
              <a:tblPr firstRow="1" bandRow="1">
                <a:tableStyleId>{5940675A-B579-460E-94D1-54222C63F5DA}</a:tableStyleId>
              </a:tblPr>
              <a:tblGrid>
                <a:gridCol w="469018">
                  <a:extLst>
                    <a:ext uri="{9D8B030D-6E8A-4147-A177-3AD203B41FA5}">
                      <a16:colId xmlns:a16="http://schemas.microsoft.com/office/drawing/2014/main" val="20000"/>
                    </a:ext>
                  </a:extLst>
                </a:gridCol>
                <a:gridCol w="469018">
                  <a:extLst>
                    <a:ext uri="{9D8B030D-6E8A-4147-A177-3AD203B41FA5}">
                      <a16:colId xmlns:a16="http://schemas.microsoft.com/office/drawing/2014/main" val="20001"/>
                    </a:ext>
                  </a:extLst>
                </a:gridCol>
                <a:gridCol w="469018">
                  <a:extLst>
                    <a:ext uri="{9D8B030D-6E8A-4147-A177-3AD203B41FA5}">
                      <a16:colId xmlns:a16="http://schemas.microsoft.com/office/drawing/2014/main" val="20002"/>
                    </a:ext>
                  </a:extLst>
                </a:gridCol>
                <a:gridCol w="469018">
                  <a:extLst>
                    <a:ext uri="{9D8B030D-6E8A-4147-A177-3AD203B41FA5}">
                      <a16:colId xmlns:a16="http://schemas.microsoft.com/office/drawing/2014/main" val="20003"/>
                    </a:ext>
                  </a:extLst>
                </a:gridCol>
                <a:gridCol w="469018">
                  <a:extLst>
                    <a:ext uri="{9D8B030D-6E8A-4147-A177-3AD203B41FA5}">
                      <a16:colId xmlns:a16="http://schemas.microsoft.com/office/drawing/2014/main" val="20004"/>
                    </a:ext>
                  </a:extLst>
                </a:gridCol>
                <a:gridCol w="469018">
                  <a:extLst>
                    <a:ext uri="{9D8B030D-6E8A-4147-A177-3AD203B41FA5}">
                      <a16:colId xmlns:a16="http://schemas.microsoft.com/office/drawing/2014/main" val="20005"/>
                    </a:ext>
                  </a:extLst>
                </a:gridCol>
                <a:gridCol w="469018">
                  <a:extLst>
                    <a:ext uri="{9D8B030D-6E8A-4147-A177-3AD203B41FA5}">
                      <a16:colId xmlns:a16="http://schemas.microsoft.com/office/drawing/2014/main" val="20006"/>
                    </a:ext>
                  </a:extLst>
                </a:gridCol>
                <a:gridCol w="469018">
                  <a:extLst>
                    <a:ext uri="{9D8B030D-6E8A-4147-A177-3AD203B41FA5}">
                      <a16:colId xmlns:a16="http://schemas.microsoft.com/office/drawing/2014/main" val="20007"/>
                    </a:ext>
                  </a:extLst>
                </a:gridCol>
                <a:gridCol w="469018">
                  <a:extLst>
                    <a:ext uri="{9D8B030D-6E8A-4147-A177-3AD203B41FA5}">
                      <a16:colId xmlns:a16="http://schemas.microsoft.com/office/drawing/2014/main" val="20008"/>
                    </a:ext>
                  </a:extLst>
                </a:gridCol>
              </a:tblGrid>
              <a:tr h="365654">
                <a:tc>
                  <a:txBody>
                    <a:bodyPr/>
                    <a:lstStyle/>
                    <a:p>
                      <a:pPr algn="ctr"/>
                      <a:endParaRPr lang="en-US" sz="1800" dirty="0"/>
                    </a:p>
                  </a:txBody>
                  <a:tcPr marL="91423" marR="91423" marT="45697" marB="45697"/>
                </a:tc>
                <a:tc>
                  <a:txBody>
                    <a:bodyPr/>
                    <a:lstStyle/>
                    <a:p>
                      <a:pPr algn="ctr"/>
                      <a:r>
                        <a:rPr lang="en-US" sz="1800" dirty="0"/>
                        <a:t>1</a:t>
                      </a:r>
                    </a:p>
                  </a:txBody>
                  <a:tcPr marL="91423" marR="91423" marT="45697" marB="45697"/>
                </a:tc>
                <a:tc>
                  <a:txBody>
                    <a:bodyPr/>
                    <a:lstStyle/>
                    <a:p>
                      <a:pPr algn="ctr"/>
                      <a:r>
                        <a:rPr lang="en-US" sz="1800" dirty="0"/>
                        <a:t>1</a:t>
                      </a:r>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extLst>
                  <a:ext uri="{0D108BD9-81ED-4DB2-BD59-A6C34878D82A}">
                    <a16:rowId xmlns:a16="http://schemas.microsoft.com/office/drawing/2014/main" val="10000"/>
                  </a:ext>
                </a:extLst>
              </a:tr>
              <a:tr h="365654">
                <a:tc>
                  <a:txBody>
                    <a:bodyPr/>
                    <a:lstStyle/>
                    <a:p>
                      <a:pPr algn="ctr"/>
                      <a:endParaRPr lang="en-US" sz="1800" dirty="0"/>
                    </a:p>
                  </a:txBody>
                  <a:tcPr marL="91423" marR="91423" marT="45697" marB="45697"/>
                </a:tc>
                <a:tc>
                  <a:txBody>
                    <a:bodyPr/>
                    <a:lstStyle/>
                    <a:p>
                      <a:pPr algn="ctr"/>
                      <a:endParaRPr lang="en-US" sz="1800" dirty="0"/>
                    </a:p>
                  </a:txBody>
                  <a:tcPr marL="91423" marR="91423" marT="45697" marB="45697"/>
                </a:tc>
                <a:tc>
                  <a:txBody>
                    <a:bodyPr/>
                    <a:lstStyle/>
                    <a:p>
                      <a:pPr algn="ctr"/>
                      <a:endParaRPr lang="en-US" sz="1800"/>
                    </a:p>
                  </a:txBody>
                  <a:tcPr marL="91423" marR="91423" marT="45697" marB="45697"/>
                </a:tc>
                <a:tc>
                  <a:txBody>
                    <a:bodyPr/>
                    <a:lstStyle/>
                    <a:p>
                      <a:pPr algn="ctr"/>
                      <a:r>
                        <a:rPr lang="en-US" sz="1800" dirty="0"/>
                        <a:t>1</a:t>
                      </a:r>
                    </a:p>
                  </a:txBody>
                  <a:tcPr marL="91423" marR="91423" marT="45697" marB="45697"/>
                </a:tc>
                <a:tc>
                  <a:txBody>
                    <a:bodyPr/>
                    <a:lstStyle/>
                    <a:p>
                      <a:pPr algn="ctr"/>
                      <a:r>
                        <a:rPr lang="en-US" sz="1800" dirty="0"/>
                        <a:t>1</a:t>
                      </a:r>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extLst>
                  <a:ext uri="{0D108BD9-81ED-4DB2-BD59-A6C34878D82A}">
                    <a16:rowId xmlns:a16="http://schemas.microsoft.com/office/drawing/2014/main" val="10001"/>
                  </a:ext>
                </a:extLst>
              </a:tr>
              <a:tr h="365654">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dirty="0"/>
                    </a:p>
                  </a:txBody>
                  <a:tcPr marL="91423" marR="91423" marT="45697" marB="45697"/>
                </a:tc>
                <a:tc>
                  <a:txBody>
                    <a:bodyPr/>
                    <a:lstStyle/>
                    <a:p>
                      <a:pPr algn="ctr"/>
                      <a:endParaRPr lang="en-US" sz="1800" dirty="0"/>
                    </a:p>
                  </a:txBody>
                  <a:tcPr marL="91423" marR="91423" marT="45697" marB="45697"/>
                </a:tc>
                <a:tc>
                  <a:txBody>
                    <a:bodyPr/>
                    <a:lstStyle/>
                    <a:p>
                      <a:pPr algn="ctr"/>
                      <a:endParaRPr lang="en-US" sz="1800"/>
                    </a:p>
                  </a:txBody>
                  <a:tcPr marL="91423" marR="91423" marT="45697" marB="45697"/>
                </a:tc>
                <a:tc>
                  <a:txBody>
                    <a:bodyPr/>
                    <a:lstStyle/>
                    <a:p>
                      <a:pPr algn="ctr"/>
                      <a:r>
                        <a:rPr lang="en-US" sz="1800" dirty="0"/>
                        <a:t>1</a:t>
                      </a:r>
                    </a:p>
                  </a:txBody>
                  <a:tcPr marL="91423" marR="91423" marT="45697" marB="45697"/>
                </a:tc>
                <a:tc>
                  <a:txBody>
                    <a:bodyPr/>
                    <a:lstStyle/>
                    <a:p>
                      <a:pPr algn="ctr"/>
                      <a:r>
                        <a:rPr lang="en-US" sz="1800" dirty="0"/>
                        <a:t>1</a:t>
                      </a:r>
                    </a:p>
                  </a:txBody>
                  <a:tcPr marL="91423" marR="91423" marT="45697" marB="45697"/>
                </a:tc>
                <a:tc>
                  <a:txBody>
                    <a:bodyPr/>
                    <a:lstStyle/>
                    <a:p>
                      <a:pPr algn="ctr"/>
                      <a:r>
                        <a:rPr lang="en-US" sz="1800" dirty="0"/>
                        <a:t>1</a:t>
                      </a:r>
                    </a:p>
                  </a:txBody>
                  <a:tcPr marL="91423" marR="91423" marT="45697" marB="45697"/>
                </a:tc>
                <a:tc>
                  <a:txBody>
                    <a:bodyPr/>
                    <a:lstStyle/>
                    <a:p>
                      <a:pPr algn="ctr"/>
                      <a:endParaRPr lang="en-US" sz="1800" dirty="0"/>
                    </a:p>
                  </a:txBody>
                  <a:tcPr marL="91423" marR="91423" marT="45697" marB="45697"/>
                </a:tc>
                <a:extLst>
                  <a:ext uri="{0D108BD9-81ED-4DB2-BD59-A6C34878D82A}">
                    <a16:rowId xmlns:a16="http://schemas.microsoft.com/office/drawing/2014/main" val="10002"/>
                  </a:ext>
                </a:extLst>
              </a:tr>
              <a:tr h="365654">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dirty="0"/>
                    </a:p>
                  </a:txBody>
                  <a:tcPr marL="91423" marR="91423" marT="45697" marB="45697"/>
                </a:tc>
                <a:tc>
                  <a:txBody>
                    <a:bodyPr/>
                    <a:lstStyle/>
                    <a:p>
                      <a:pPr algn="ctr"/>
                      <a:r>
                        <a:rPr lang="en-US" sz="1800" dirty="0"/>
                        <a:t>1</a:t>
                      </a:r>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dirty="0"/>
                    </a:p>
                  </a:txBody>
                  <a:tcPr marL="91423" marR="91423" marT="45697" marB="45697"/>
                </a:tc>
                <a:tc>
                  <a:txBody>
                    <a:bodyPr/>
                    <a:lstStyle/>
                    <a:p>
                      <a:pPr algn="ctr"/>
                      <a:r>
                        <a:rPr lang="en-US" sz="1800" dirty="0"/>
                        <a:t>1</a:t>
                      </a:r>
                    </a:p>
                  </a:txBody>
                  <a:tcPr marL="91423" marR="91423" marT="45697" marB="45697"/>
                </a:tc>
                <a:extLst>
                  <a:ext uri="{0D108BD9-81ED-4DB2-BD59-A6C34878D82A}">
                    <a16:rowId xmlns:a16="http://schemas.microsoft.com/office/drawing/2014/main" val="10003"/>
                  </a:ext>
                </a:extLst>
              </a:tr>
              <a:tr h="365654">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dirty="0"/>
                    </a:p>
                  </a:txBody>
                  <a:tcPr marL="91423" marR="91423" marT="45697" marB="45697"/>
                </a:tc>
                <a:tc>
                  <a:txBody>
                    <a:bodyPr/>
                    <a:lstStyle/>
                    <a:p>
                      <a:pPr algn="ctr"/>
                      <a:r>
                        <a:rPr lang="en-US" sz="1800" dirty="0"/>
                        <a:t>1</a:t>
                      </a:r>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r>
                        <a:rPr lang="en-US" sz="1800" dirty="0"/>
                        <a:t>1</a:t>
                      </a:r>
                    </a:p>
                  </a:txBody>
                  <a:tcPr marL="91423" marR="91423" marT="45697" marB="45697"/>
                </a:tc>
                <a:extLst>
                  <a:ext uri="{0D108BD9-81ED-4DB2-BD59-A6C34878D82A}">
                    <a16:rowId xmlns:a16="http://schemas.microsoft.com/office/drawing/2014/main" val="10004"/>
                  </a:ext>
                </a:extLst>
              </a:tr>
              <a:tr h="365654">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dirty="0"/>
                    </a:p>
                  </a:txBody>
                  <a:tcPr marL="91423" marR="91423" marT="45697" marB="45697"/>
                </a:tc>
                <a:tc>
                  <a:txBody>
                    <a:bodyPr/>
                    <a:lstStyle/>
                    <a:p>
                      <a:pPr algn="ctr"/>
                      <a:endParaRPr lang="en-US" sz="1800" dirty="0"/>
                    </a:p>
                  </a:txBody>
                  <a:tcPr marL="91423" marR="91423" marT="45697" marB="45697"/>
                </a:tc>
                <a:tc>
                  <a:txBody>
                    <a:bodyPr/>
                    <a:lstStyle/>
                    <a:p>
                      <a:pPr algn="ctr"/>
                      <a:r>
                        <a:rPr lang="en-US" sz="1800" dirty="0"/>
                        <a:t>1</a:t>
                      </a:r>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extLst>
                  <a:ext uri="{0D108BD9-81ED-4DB2-BD59-A6C34878D82A}">
                    <a16:rowId xmlns:a16="http://schemas.microsoft.com/office/drawing/2014/main" val="10005"/>
                  </a:ext>
                </a:extLst>
              </a:tr>
              <a:tr h="365654">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dirty="0"/>
                    </a:p>
                  </a:txBody>
                  <a:tcPr marL="91423" marR="91423" marT="45697" marB="45697"/>
                </a:tc>
                <a:tc>
                  <a:txBody>
                    <a:bodyPr/>
                    <a:lstStyle/>
                    <a:p>
                      <a:pPr algn="ctr"/>
                      <a:endParaRPr lang="en-US" sz="1800" dirty="0"/>
                    </a:p>
                  </a:txBody>
                  <a:tcPr marL="91423" marR="91423" marT="45697" marB="45697"/>
                </a:tc>
                <a:tc>
                  <a:txBody>
                    <a:bodyPr/>
                    <a:lstStyle/>
                    <a:p>
                      <a:pPr algn="ctr"/>
                      <a:endParaRPr lang="en-US" sz="1800"/>
                    </a:p>
                  </a:txBody>
                  <a:tcPr marL="91423" marR="91423" marT="45697" marB="45697"/>
                </a:tc>
                <a:tc>
                  <a:txBody>
                    <a:bodyPr/>
                    <a:lstStyle/>
                    <a:p>
                      <a:pPr algn="ctr"/>
                      <a:r>
                        <a:rPr lang="en-US" sz="1800" dirty="0"/>
                        <a:t>1</a:t>
                      </a:r>
                    </a:p>
                  </a:txBody>
                  <a:tcPr marL="91423" marR="91423" marT="45697" marB="45697"/>
                </a:tc>
                <a:extLst>
                  <a:ext uri="{0D108BD9-81ED-4DB2-BD59-A6C34878D82A}">
                    <a16:rowId xmlns:a16="http://schemas.microsoft.com/office/drawing/2014/main" val="10006"/>
                  </a:ext>
                </a:extLst>
              </a:tr>
              <a:tr h="365654">
                <a:tc>
                  <a:txBody>
                    <a:bodyPr/>
                    <a:lstStyle/>
                    <a:p>
                      <a:pPr algn="ctr"/>
                      <a:r>
                        <a:rPr lang="en-US" sz="1800" dirty="0"/>
                        <a:t>1</a:t>
                      </a:r>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r>
                        <a:rPr lang="en-US" sz="1800" dirty="0"/>
                        <a:t>1</a:t>
                      </a:r>
                    </a:p>
                  </a:txBody>
                  <a:tcPr marL="91423" marR="91423" marT="45697" marB="45697"/>
                </a:tc>
                <a:tc>
                  <a:txBody>
                    <a:bodyPr/>
                    <a:lstStyle/>
                    <a:p>
                      <a:pPr algn="ctr"/>
                      <a:endParaRPr lang="en-US" sz="1800" dirty="0"/>
                    </a:p>
                  </a:txBody>
                  <a:tcPr marL="91423" marR="91423" marT="45697" marB="45697"/>
                </a:tc>
                <a:tc>
                  <a:txBody>
                    <a:bodyPr/>
                    <a:lstStyle/>
                    <a:p>
                      <a:pPr algn="ctr"/>
                      <a:endParaRPr lang="en-US" sz="1800" dirty="0"/>
                    </a:p>
                  </a:txBody>
                  <a:tcPr marL="91423" marR="91423" marT="45697" marB="45697"/>
                </a:tc>
                <a:extLst>
                  <a:ext uri="{0D108BD9-81ED-4DB2-BD59-A6C34878D82A}">
                    <a16:rowId xmlns:a16="http://schemas.microsoft.com/office/drawing/2014/main" val="10007"/>
                  </a:ext>
                </a:extLst>
              </a:tr>
              <a:tr h="365654">
                <a:tc>
                  <a:txBody>
                    <a:bodyPr/>
                    <a:lstStyle/>
                    <a:p>
                      <a:pPr algn="ctr"/>
                      <a:endParaRPr lang="en-US" sz="1800"/>
                    </a:p>
                  </a:txBody>
                  <a:tcPr marL="91423" marR="91423" marT="45697" marB="45697"/>
                </a:tc>
                <a:tc>
                  <a:txBody>
                    <a:bodyPr/>
                    <a:lstStyle/>
                    <a:p>
                      <a:pPr algn="ctr"/>
                      <a:endParaRPr lang="en-US" sz="1800" dirty="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a:p>
                  </a:txBody>
                  <a:tcPr marL="91423" marR="91423" marT="45697" marB="45697"/>
                </a:tc>
                <a:tc>
                  <a:txBody>
                    <a:bodyPr/>
                    <a:lstStyle/>
                    <a:p>
                      <a:pPr algn="ctr"/>
                      <a:endParaRPr lang="en-US" sz="1800" dirty="0"/>
                    </a:p>
                  </a:txBody>
                  <a:tcPr marL="91423" marR="91423" marT="45697" marB="45697"/>
                </a:tc>
                <a:tc>
                  <a:txBody>
                    <a:bodyPr/>
                    <a:lstStyle/>
                    <a:p>
                      <a:pPr algn="ctr"/>
                      <a:endParaRPr lang="en-US" sz="1800" dirty="0"/>
                    </a:p>
                  </a:txBody>
                  <a:tcPr marL="91423" marR="91423" marT="45697" marB="45697"/>
                </a:tc>
                <a:tc>
                  <a:txBody>
                    <a:bodyPr/>
                    <a:lstStyle/>
                    <a:p>
                      <a:pPr algn="ctr"/>
                      <a:endParaRPr lang="en-US" sz="1800" dirty="0"/>
                    </a:p>
                  </a:txBody>
                  <a:tcPr marL="91423" marR="91423" marT="45697" marB="45697"/>
                </a:tc>
                <a:extLst>
                  <a:ext uri="{0D108BD9-81ED-4DB2-BD59-A6C34878D82A}">
                    <a16:rowId xmlns:a16="http://schemas.microsoft.com/office/drawing/2014/main" val="10008"/>
                  </a:ext>
                </a:extLst>
              </a:tr>
            </a:tbl>
          </a:graphicData>
        </a:graphic>
      </p:graphicFrame>
      <p:sp>
        <p:nvSpPr>
          <p:cNvPr id="21675" name="TextBox 110"/>
          <p:cNvSpPr txBox="1">
            <a:spLocks noChangeArrowheads="1"/>
          </p:cNvSpPr>
          <p:nvPr/>
        </p:nvSpPr>
        <p:spPr bwMode="auto">
          <a:xfrm>
            <a:off x="4332288" y="1224062"/>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0</a:t>
            </a:r>
          </a:p>
        </p:txBody>
      </p:sp>
      <p:sp>
        <p:nvSpPr>
          <p:cNvPr id="21676" name="TextBox 111"/>
          <p:cNvSpPr txBox="1">
            <a:spLocks noChangeArrowheads="1"/>
          </p:cNvSpPr>
          <p:nvPr/>
        </p:nvSpPr>
        <p:spPr bwMode="auto">
          <a:xfrm>
            <a:off x="4332288" y="1605062"/>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1</a:t>
            </a:r>
          </a:p>
        </p:txBody>
      </p:sp>
      <p:sp>
        <p:nvSpPr>
          <p:cNvPr id="21677" name="TextBox 112"/>
          <p:cNvSpPr txBox="1">
            <a:spLocks noChangeArrowheads="1"/>
          </p:cNvSpPr>
          <p:nvPr/>
        </p:nvSpPr>
        <p:spPr bwMode="auto">
          <a:xfrm>
            <a:off x="4344988" y="2368649"/>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3</a:t>
            </a:r>
          </a:p>
        </p:txBody>
      </p:sp>
      <p:sp>
        <p:nvSpPr>
          <p:cNvPr id="21678" name="TextBox 113"/>
          <p:cNvSpPr txBox="1">
            <a:spLocks noChangeArrowheads="1"/>
          </p:cNvSpPr>
          <p:nvPr/>
        </p:nvSpPr>
        <p:spPr bwMode="auto">
          <a:xfrm>
            <a:off x="4344988" y="2009874"/>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2</a:t>
            </a:r>
          </a:p>
        </p:txBody>
      </p:sp>
      <p:sp>
        <p:nvSpPr>
          <p:cNvPr id="21679" name="TextBox 114"/>
          <p:cNvSpPr txBox="1">
            <a:spLocks noChangeArrowheads="1"/>
          </p:cNvSpPr>
          <p:nvPr/>
        </p:nvSpPr>
        <p:spPr bwMode="auto">
          <a:xfrm>
            <a:off x="6200775" y="908720"/>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3</a:t>
            </a:r>
          </a:p>
        </p:txBody>
      </p:sp>
      <p:sp>
        <p:nvSpPr>
          <p:cNvPr id="21680" name="TextBox 115"/>
          <p:cNvSpPr txBox="1">
            <a:spLocks noChangeArrowheads="1"/>
          </p:cNvSpPr>
          <p:nvPr/>
        </p:nvSpPr>
        <p:spPr bwMode="auto">
          <a:xfrm>
            <a:off x="4344988" y="2738537"/>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4</a:t>
            </a:r>
          </a:p>
        </p:txBody>
      </p:sp>
      <p:sp>
        <p:nvSpPr>
          <p:cNvPr id="21681" name="TextBox 116"/>
          <p:cNvSpPr txBox="1">
            <a:spLocks noChangeArrowheads="1"/>
          </p:cNvSpPr>
          <p:nvPr/>
        </p:nvSpPr>
        <p:spPr bwMode="auto">
          <a:xfrm>
            <a:off x="4344988" y="3108424"/>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5</a:t>
            </a:r>
          </a:p>
        </p:txBody>
      </p:sp>
      <p:sp>
        <p:nvSpPr>
          <p:cNvPr id="21682" name="TextBox 117"/>
          <p:cNvSpPr txBox="1">
            <a:spLocks noChangeArrowheads="1"/>
          </p:cNvSpPr>
          <p:nvPr/>
        </p:nvSpPr>
        <p:spPr bwMode="auto">
          <a:xfrm>
            <a:off x="4356100" y="3451324"/>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6</a:t>
            </a:r>
          </a:p>
        </p:txBody>
      </p:sp>
      <p:sp>
        <p:nvSpPr>
          <p:cNvPr id="21683" name="TextBox 118"/>
          <p:cNvSpPr txBox="1">
            <a:spLocks noChangeArrowheads="1"/>
          </p:cNvSpPr>
          <p:nvPr/>
        </p:nvSpPr>
        <p:spPr bwMode="auto">
          <a:xfrm>
            <a:off x="4356100" y="3837087"/>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7</a:t>
            </a:r>
          </a:p>
        </p:txBody>
      </p:sp>
      <p:sp>
        <p:nvSpPr>
          <p:cNvPr id="21684" name="TextBox 119"/>
          <p:cNvSpPr txBox="1">
            <a:spLocks noChangeArrowheads="1"/>
          </p:cNvSpPr>
          <p:nvPr/>
        </p:nvSpPr>
        <p:spPr bwMode="auto">
          <a:xfrm>
            <a:off x="4824413" y="90872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dirty="0">
                <a:latin typeface="Palatino"/>
              </a:rPr>
              <a:t>0</a:t>
            </a:r>
          </a:p>
        </p:txBody>
      </p:sp>
      <p:sp>
        <p:nvSpPr>
          <p:cNvPr id="21685" name="TextBox 120"/>
          <p:cNvSpPr txBox="1">
            <a:spLocks noChangeArrowheads="1"/>
          </p:cNvSpPr>
          <p:nvPr/>
        </p:nvSpPr>
        <p:spPr bwMode="auto">
          <a:xfrm>
            <a:off x="5299075" y="908720"/>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1</a:t>
            </a:r>
          </a:p>
        </p:txBody>
      </p:sp>
      <p:sp>
        <p:nvSpPr>
          <p:cNvPr id="21686" name="TextBox 121"/>
          <p:cNvSpPr txBox="1">
            <a:spLocks noChangeArrowheads="1"/>
          </p:cNvSpPr>
          <p:nvPr/>
        </p:nvSpPr>
        <p:spPr bwMode="auto">
          <a:xfrm>
            <a:off x="5730875" y="908720"/>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2</a:t>
            </a:r>
          </a:p>
        </p:txBody>
      </p:sp>
      <p:sp>
        <p:nvSpPr>
          <p:cNvPr id="21687" name="TextBox 122"/>
          <p:cNvSpPr txBox="1">
            <a:spLocks noChangeArrowheads="1"/>
          </p:cNvSpPr>
          <p:nvPr/>
        </p:nvSpPr>
        <p:spPr bwMode="auto">
          <a:xfrm>
            <a:off x="6694488" y="90872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4</a:t>
            </a:r>
          </a:p>
        </p:txBody>
      </p:sp>
      <p:sp>
        <p:nvSpPr>
          <p:cNvPr id="21688" name="TextBox 123"/>
          <p:cNvSpPr txBox="1">
            <a:spLocks noChangeArrowheads="1"/>
          </p:cNvSpPr>
          <p:nvPr/>
        </p:nvSpPr>
        <p:spPr bwMode="auto">
          <a:xfrm>
            <a:off x="7188200" y="908720"/>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5</a:t>
            </a:r>
          </a:p>
        </p:txBody>
      </p:sp>
      <p:sp>
        <p:nvSpPr>
          <p:cNvPr id="21689" name="TextBox 124"/>
          <p:cNvSpPr txBox="1">
            <a:spLocks noChangeArrowheads="1"/>
          </p:cNvSpPr>
          <p:nvPr/>
        </p:nvSpPr>
        <p:spPr bwMode="auto">
          <a:xfrm>
            <a:off x="7605713" y="90872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6</a:t>
            </a:r>
          </a:p>
        </p:txBody>
      </p:sp>
      <p:sp>
        <p:nvSpPr>
          <p:cNvPr id="21690" name="TextBox 125"/>
          <p:cNvSpPr txBox="1">
            <a:spLocks noChangeArrowheads="1"/>
          </p:cNvSpPr>
          <p:nvPr/>
        </p:nvSpPr>
        <p:spPr bwMode="auto">
          <a:xfrm>
            <a:off x="8069263" y="90872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7</a:t>
            </a:r>
          </a:p>
        </p:txBody>
      </p:sp>
      <p:sp>
        <p:nvSpPr>
          <p:cNvPr id="21691" name="TextBox 126"/>
          <p:cNvSpPr txBox="1">
            <a:spLocks noChangeArrowheads="1"/>
          </p:cNvSpPr>
          <p:nvPr/>
        </p:nvSpPr>
        <p:spPr bwMode="auto">
          <a:xfrm>
            <a:off x="4356100" y="4189512"/>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8</a:t>
            </a:r>
          </a:p>
        </p:txBody>
      </p:sp>
      <p:sp>
        <p:nvSpPr>
          <p:cNvPr id="21692" name="TextBox 127"/>
          <p:cNvSpPr txBox="1">
            <a:spLocks noChangeArrowheads="1"/>
          </p:cNvSpPr>
          <p:nvPr/>
        </p:nvSpPr>
        <p:spPr bwMode="auto">
          <a:xfrm>
            <a:off x="8562975" y="908720"/>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800">
                <a:latin typeface="Palatino"/>
              </a:rPr>
              <a:t>8</a:t>
            </a:r>
          </a:p>
        </p:txBody>
      </p:sp>
      <p:sp>
        <p:nvSpPr>
          <p:cNvPr id="12" name="Title 11"/>
          <p:cNvSpPr>
            <a:spLocks noGrp="1"/>
          </p:cNvSpPr>
          <p:nvPr>
            <p:ph type="title"/>
          </p:nvPr>
        </p:nvSpPr>
        <p:spPr/>
        <p:txBody>
          <a:bodyPr/>
          <a:lstStyle/>
          <a:p>
            <a:r>
              <a:rPr lang="en-US" sz="3600" dirty="0"/>
              <a:t>(</a:t>
            </a:r>
            <a:r>
              <a:rPr lang="en-US" sz="3600" dirty="0">
                <a:solidFill>
                  <a:srgbClr val="0070C0"/>
                </a:solidFill>
              </a:rPr>
              <a:t>Compressed) Edge Representation of a Graph</a:t>
            </a:r>
          </a:p>
        </p:txBody>
      </p:sp>
      <p:grpSp>
        <p:nvGrpSpPr>
          <p:cNvPr id="44" name="Group 43">
            <a:extLst>
              <a:ext uri="{FF2B5EF4-FFF2-40B4-BE49-F238E27FC236}">
                <a16:creationId xmlns:a16="http://schemas.microsoft.com/office/drawing/2014/main" id="{C89FF0AB-F921-A648-A04E-AD9B6B68E802}"/>
              </a:ext>
            </a:extLst>
          </p:cNvPr>
          <p:cNvGrpSpPr/>
          <p:nvPr/>
        </p:nvGrpSpPr>
        <p:grpSpPr>
          <a:xfrm>
            <a:off x="195263" y="5910858"/>
            <a:ext cx="8223250" cy="398462"/>
            <a:chOff x="195263" y="5910858"/>
            <a:chExt cx="8223250" cy="398462"/>
          </a:xfrm>
        </p:grpSpPr>
        <p:sp>
          <p:nvSpPr>
            <p:cNvPr id="134" name="Rectangle 133">
              <a:extLst>
                <a:ext uri="{FF2B5EF4-FFF2-40B4-BE49-F238E27FC236}">
                  <a16:creationId xmlns:a16="http://schemas.microsoft.com/office/drawing/2014/main" id="{90428B10-B9E4-D04B-952B-83BF4D253143}"/>
                </a:ext>
              </a:extLst>
            </p:cNvPr>
            <p:cNvSpPr/>
            <p:nvPr/>
          </p:nvSpPr>
          <p:spPr>
            <a:xfrm>
              <a:off x="2252663"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35" name="Rectangle 134">
              <a:extLst>
                <a:ext uri="{FF2B5EF4-FFF2-40B4-BE49-F238E27FC236}">
                  <a16:creationId xmlns:a16="http://schemas.microsoft.com/office/drawing/2014/main" id="{EA60A0E1-EED5-974E-A2EA-A14A3F393579}"/>
                </a:ext>
              </a:extLst>
            </p:cNvPr>
            <p:cNvSpPr/>
            <p:nvPr/>
          </p:nvSpPr>
          <p:spPr>
            <a:xfrm>
              <a:off x="2667000"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36" name="Rectangle 135">
              <a:extLst>
                <a:ext uri="{FF2B5EF4-FFF2-40B4-BE49-F238E27FC236}">
                  <a16:creationId xmlns:a16="http://schemas.microsoft.com/office/drawing/2014/main" id="{8BE3288F-76C2-294D-B31A-0F003D32D038}"/>
                </a:ext>
              </a:extLst>
            </p:cNvPr>
            <p:cNvSpPr/>
            <p:nvPr/>
          </p:nvSpPr>
          <p:spPr>
            <a:xfrm>
              <a:off x="3081338"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37" name="Rectangle 136">
              <a:extLst>
                <a:ext uri="{FF2B5EF4-FFF2-40B4-BE49-F238E27FC236}">
                  <a16:creationId xmlns:a16="http://schemas.microsoft.com/office/drawing/2014/main" id="{8413AD33-49D0-D74A-938D-484CAB5A27C6}"/>
                </a:ext>
              </a:extLst>
            </p:cNvPr>
            <p:cNvSpPr/>
            <p:nvPr/>
          </p:nvSpPr>
          <p:spPr>
            <a:xfrm>
              <a:off x="3497263"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38" name="Rectangle 137">
              <a:extLst>
                <a:ext uri="{FF2B5EF4-FFF2-40B4-BE49-F238E27FC236}">
                  <a16:creationId xmlns:a16="http://schemas.microsoft.com/office/drawing/2014/main" id="{6F8B27F5-7199-4B49-AF4A-5E09B2D7B1C3}"/>
                </a:ext>
              </a:extLst>
            </p:cNvPr>
            <p:cNvSpPr/>
            <p:nvPr/>
          </p:nvSpPr>
          <p:spPr>
            <a:xfrm>
              <a:off x="3905250"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39" name="Rectangle 138">
              <a:extLst>
                <a:ext uri="{FF2B5EF4-FFF2-40B4-BE49-F238E27FC236}">
                  <a16:creationId xmlns:a16="http://schemas.microsoft.com/office/drawing/2014/main" id="{A18AA50D-BB63-AB41-85D2-C30F6F36FF04}"/>
                </a:ext>
              </a:extLst>
            </p:cNvPr>
            <p:cNvSpPr/>
            <p:nvPr/>
          </p:nvSpPr>
          <p:spPr>
            <a:xfrm>
              <a:off x="4319588"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0" name="Rectangle 139">
              <a:extLst>
                <a:ext uri="{FF2B5EF4-FFF2-40B4-BE49-F238E27FC236}">
                  <a16:creationId xmlns:a16="http://schemas.microsoft.com/office/drawing/2014/main" id="{FB40F533-5F17-9647-83D8-9E573AE0EA62}"/>
                </a:ext>
              </a:extLst>
            </p:cNvPr>
            <p:cNvSpPr/>
            <p:nvPr/>
          </p:nvSpPr>
          <p:spPr>
            <a:xfrm>
              <a:off x="4733925"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1" name="Rectangle 140">
              <a:extLst>
                <a:ext uri="{FF2B5EF4-FFF2-40B4-BE49-F238E27FC236}">
                  <a16:creationId xmlns:a16="http://schemas.microsoft.com/office/drawing/2014/main" id="{F51F4394-75C5-6446-B744-99F0CD4F7C33}"/>
                </a:ext>
              </a:extLst>
            </p:cNvPr>
            <p:cNvSpPr/>
            <p:nvPr/>
          </p:nvSpPr>
          <p:spPr>
            <a:xfrm>
              <a:off x="5151438"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2" name="Rectangle 141">
              <a:extLst>
                <a:ext uri="{FF2B5EF4-FFF2-40B4-BE49-F238E27FC236}">
                  <a16:creationId xmlns:a16="http://schemas.microsoft.com/office/drawing/2014/main" id="{71ED81EA-C665-8342-8143-C6BC2EB23CA3}"/>
                </a:ext>
              </a:extLst>
            </p:cNvPr>
            <p:cNvSpPr/>
            <p:nvPr/>
          </p:nvSpPr>
          <p:spPr>
            <a:xfrm>
              <a:off x="5565775"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3" name="Rectangle 142">
              <a:extLst>
                <a:ext uri="{FF2B5EF4-FFF2-40B4-BE49-F238E27FC236}">
                  <a16:creationId xmlns:a16="http://schemas.microsoft.com/office/drawing/2014/main" id="{5C6913B2-D950-B144-86D7-59069AEF55B7}"/>
                </a:ext>
              </a:extLst>
            </p:cNvPr>
            <p:cNvSpPr/>
            <p:nvPr/>
          </p:nvSpPr>
          <p:spPr>
            <a:xfrm>
              <a:off x="5980113"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4" name="Rectangle 143">
              <a:extLst>
                <a:ext uri="{FF2B5EF4-FFF2-40B4-BE49-F238E27FC236}">
                  <a16:creationId xmlns:a16="http://schemas.microsoft.com/office/drawing/2014/main" id="{3F1ED707-2F24-5F4F-A370-CDEFE5CA2CCF}"/>
                </a:ext>
              </a:extLst>
            </p:cNvPr>
            <p:cNvSpPr/>
            <p:nvPr/>
          </p:nvSpPr>
          <p:spPr>
            <a:xfrm>
              <a:off x="6392863"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5" name="Rectangle 144">
              <a:extLst>
                <a:ext uri="{FF2B5EF4-FFF2-40B4-BE49-F238E27FC236}">
                  <a16:creationId xmlns:a16="http://schemas.microsoft.com/office/drawing/2014/main" id="{EE70B590-21E1-514A-BC78-15533888C918}"/>
                </a:ext>
              </a:extLst>
            </p:cNvPr>
            <p:cNvSpPr/>
            <p:nvPr/>
          </p:nvSpPr>
          <p:spPr>
            <a:xfrm>
              <a:off x="6810375"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6" name="Rectangle 145">
              <a:extLst>
                <a:ext uri="{FF2B5EF4-FFF2-40B4-BE49-F238E27FC236}">
                  <a16:creationId xmlns:a16="http://schemas.microsoft.com/office/drawing/2014/main" id="{2CD68076-AFF0-704D-91B4-D6E87A346C32}"/>
                </a:ext>
              </a:extLst>
            </p:cNvPr>
            <p:cNvSpPr/>
            <p:nvPr/>
          </p:nvSpPr>
          <p:spPr>
            <a:xfrm>
              <a:off x="7218363"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7" name="Rectangle 146">
              <a:extLst>
                <a:ext uri="{FF2B5EF4-FFF2-40B4-BE49-F238E27FC236}">
                  <a16:creationId xmlns:a16="http://schemas.microsoft.com/office/drawing/2014/main" id="{78A6BDDA-DC2E-6B46-B4F2-A1A9E8C04748}"/>
                </a:ext>
              </a:extLst>
            </p:cNvPr>
            <p:cNvSpPr/>
            <p:nvPr/>
          </p:nvSpPr>
          <p:spPr>
            <a:xfrm>
              <a:off x="7632700"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8" name="Rectangle 147">
              <a:extLst>
                <a:ext uri="{FF2B5EF4-FFF2-40B4-BE49-F238E27FC236}">
                  <a16:creationId xmlns:a16="http://schemas.microsoft.com/office/drawing/2014/main" id="{EB34FB1B-4EB3-B640-8251-3BEDDAB8C23B}"/>
                </a:ext>
              </a:extLst>
            </p:cNvPr>
            <p:cNvSpPr/>
            <p:nvPr/>
          </p:nvSpPr>
          <p:spPr>
            <a:xfrm>
              <a:off x="8047038" y="5952133"/>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49" name="Rectangle 148">
              <a:extLst>
                <a:ext uri="{FF2B5EF4-FFF2-40B4-BE49-F238E27FC236}">
                  <a16:creationId xmlns:a16="http://schemas.microsoft.com/office/drawing/2014/main" id="{485F9317-2596-9747-9A0B-A221347B8542}"/>
                </a:ext>
              </a:extLst>
            </p:cNvPr>
            <p:cNvSpPr/>
            <p:nvPr/>
          </p:nvSpPr>
          <p:spPr>
            <a:xfrm>
              <a:off x="195263" y="5910858"/>
              <a:ext cx="1828800" cy="3841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chemeClr val="tx1"/>
                  </a:solidFill>
                </a:rPr>
                <a:t>non-zero elements</a:t>
              </a:r>
            </a:p>
            <a:p>
              <a:pPr algn="ctr">
                <a:defRPr/>
              </a:pPr>
              <a:r>
                <a:rPr lang="en-US" sz="1400" dirty="0">
                  <a:solidFill>
                    <a:schemeClr val="tx1"/>
                  </a:solidFill>
                </a:rPr>
                <a:t>data[15]</a:t>
              </a:r>
            </a:p>
          </p:txBody>
        </p:sp>
      </p:grpSp>
      <p:grpSp>
        <p:nvGrpSpPr>
          <p:cNvPr id="39" name="Group 38">
            <a:extLst>
              <a:ext uri="{FF2B5EF4-FFF2-40B4-BE49-F238E27FC236}">
                <a16:creationId xmlns:a16="http://schemas.microsoft.com/office/drawing/2014/main" id="{766FF024-8DDC-9647-925E-A956D7D38B7E}"/>
              </a:ext>
            </a:extLst>
          </p:cNvPr>
          <p:cNvGrpSpPr/>
          <p:nvPr/>
        </p:nvGrpSpPr>
        <p:grpSpPr>
          <a:xfrm>
            <a:off x="179512" y="5130204"/>
            <a:ext cx="8239001" cy="628774"/>
            <a:chOff x="179512" y="5130204"/>
            <a:chExt cx="8239001" cy="628774"/>
          </a:xfrm>
        </p:grpSpPr>
        <p:sp>
          <p:nvSpPr>
            <p:cNvPr id="118" name="Rectangle 117">
              <a:extLst>
                <a:ext uri="{FF2B5EF4-FFF2-40B4-BE49-F238E27FC236}">
                  <a16:creationId xmlns:a16="http://schemas.microsoft.com/office/drawing/2014/main" id="{491D0AFB-066D-1D4B-85E2-71B59F62123E}"/>
                </a:ext>
              </a:extLst>
            </p:cNvPr>
            <p:cNvSpPr/>
            <p:nvPr/>
          </p:nvSpPr>
          <p:spPr>
            <a:xfrm>
              <a:off x="2252663"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1</a:t>
              </a:r>
            </a:p>
          </p:txBody>
        </p:sp>
        <p:sp>
          <p:nvSpPr>
            <p:cNvPr id="119" name="Rectangle 118">
              <a:extLst>
                <a:ext uri="{FF2B5EF4-FFF2-40B4-BE49-F238E27FC236}">
                  <a16:creationId xmlns:a16="http://schemas.microsoft.com/office/drawing/2014/main" id="{22126FEE-38C9-D043-AD54-4155CB9C2007}"/>
                </a:ext>
              </a:extLst>
            </p:cNvPr>
            <p:cNvSpPr/>
            <p:nvPr/>
          </p:nvSpPr>
          <p:spPr>
            <a:xfrm>
              <a:off x="2667000"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2</a:t>
              </a:r>
            </a:p>
          </p:txBody>
        </p:sp>
        <p:sp>
          <p:nvSpPr>
            <p:cNvPr id="120" name="Rectangle 119">
              <a:extLst>
                <a:ext uri="{FF2B5EF4-FFF2-40B4-BE49-F238E27FC236}">
                  <a16:creationId xmlns:a16="http://schemas.microsoft.com/office/drawing/2014/main" id="{2B274893-AEEF-344B-AAF0-834DC8C61862}"/>
                </a:ext>
              </a:extLst>
            </p:cNvPr>
            <p:cNvSpPr/>
            <p:nvPr/>
          </p:nvSpPr>
          <p:spPr>
            <a:xfrm>
              <a:off x="3081338"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3</a:t>
              </a:r>
            </a:p>
          </p:txBody>
        </p:sp>
        <p:sp>
          <p:nvSpPr>
            <p:cNvPr id="121" name="Rectangle 120">
              <a:extLst>
                <a:ext uri="{FF2B5EF4-FFF2-40B4-BE49-F238E27FC236}">
                  <a16:creationId xmlns:a16="http://schemas.microsoft.com/office/drawing/2014/main" id="{8DC12C00-2ADC-AF4F-80CE-D5C50CE884D8}"/>
                </a:ext>
              </a:extLst>
            </p:cNvPr>
            <p:cNvSpPr/>
            <p:nvPr/>
          </p:nvSpPr>
          <p:spPr>
            <a:xfrm>
              <a:off x="3497263"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4</a:t>
              </a:r>
            </a:p>
          </p:txBody>
        </p:sp>
        <p:sp>
          <p:nvSpPr>
            <p:cNvPr id="122" name="Rectangle 121">
              <a:extLst>
                <a:ext uri="{FF2B5EF4-FFF2-40B4-BE49-F238E27FC236}">
                  <a16:creationId xmlns:a16="http://schemas.microsoft.com/office/drawing/2014/main" id="{80DAE739-382E-CC46-A564-E55117D52109}"/>
                </a:ext>
              </a:extLst>
            </p:cNvPr>
            <p:cNvSpPr/>
            <p:nvPr/>
          </p:nvSpPr>
          <p:spPr>
            <a:xfrm>
              <a:off x="3905250"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5</a:t>
              </a:r>
            </a:p>
          </p:txBody>
        </p:sp>
        <p:sp>
          <p:nvSpPr>
            <p:cNvPr id="123" name="Rectangle 122">
              <a:extLst>
                <a:ext uri="{FF2B5EF4-FFF2-40B4-BE49-F238E27FC236}">
                  <a16:creationId xmlns:a16="http://schemas.microsoft.com/office/drawing/2014/main" id="{67EAB3A7-77B9-E840-B32E-0844AED093EF}"/>
                </a:ext>
              </a:extLst>
            </p:cNvPr>
            <p:cNvSpPr/>
            <p:nvPr/>
          </p:nvSpPr>
          <p:spPr>
            <a:xfrm>
              <a:off x="4319588"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6</a:t>
              </a:r>
            </a:p>
          </p:txBody>
        </p:sp>
        <p:sp>
          <p:nvSpPr>
            <p:cNvPr id="124" name="Rectangle 123">
              <a:extLst>
                <a:ext uri="{FF2B5EF4-FFF2-40B4-BE49-F238E27FC236}">
                  <a16:creationId xmlns:a16="http://schemas.microsoft.com/office/drawing/2014/main" id="{49842FFF-05F3-E341-AED0-CD13AE127835}"/>
                </a:ext>
              </a:extLst>
            </p:cNvPr>
            <p:cNvSpPr/>
            <p:nvPr/>
          </p:nvSpPr>
          <p:spPr>
            <a:xfrm>
              <a:off x="4733925"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7</a:t>
              </a:r>
            </a:p>
          </p:txBody>
        </p:sp>
        <p:sp>
          <p:nvSpPr>
            <p:cNvPr id="125" name="Rectangle 124">
              <a:extLst>
                <a:ext uri="{FF2B5EF4-FFF2-40B4-BE49-F238E27FC236}">
                  <a16:creationId xmlns:a16="http://schemas.microsoft.com/office/drawing/2014/main" id="{13C57541-82E9-244D-AA49-8DF257EE1DBF}"/>
                </a:ext>
              </a:extLst>
            </p:cNvPr>
            <p:cNvSpPr/>
            <p:nvPr/>
          </p:nvSpPr>
          <p:spPr>
            <a:xfrm>
              <a:off x="5151438"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4</a:t>
              </a:r>
            </a:p>
          </p:txBody>
        </p:sp>
        <p:sp>
          <p:nvSpPr>
            <p:cNvPr id="126" name="Rectangle 125">
              <a:extLst>
                <a:ext uri="{FF2B5EF4-FFF2-40B4-BE49-F238E27FC236}">
                  <a16:creationId xmlns:a16="http://schemas.microsoft.com/office/drawing/2014/main" id="{D357DA50-9D07-AB47-A8D9-BDD02BC6EC4F}"/>
                </a:ext>
              </a:extLst>
            </p:cNvPr>
            <p:cNvSpPr/>
            <p:nvPr/>
          </p:nvSpPr>
          <p:spPr>
            <a:xfrm>
              <a:off x="5565775"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8</a:t>
              </a:r>
            </a:p>
          </p:txBody>
        </p:sp>
        <p:sp>
          <p:nvSpPr>
            <p:cNvPr id="127" name="Rectangle 126">
              <a:extLst>
                <a:ext uri="{FF2B5EF4-FFF2-40B4-BE49-F238E27FC236}">
                  <a16:creationId xmlns:a16="http://schemas.microsoft.com/office/drawing/2014/main" id="{7248DC8C-CF9A-524A-80A5-F015B1B9722A}"/>
                </a:ext>
              </a:extLst>
            </p:cNvPr>
            <p:cNvSpPr/>
            <p:nvPr/>
          </p:nvSpPr>
          <p:spPr>
            <a:xfrm>
              <a:off x="5980113"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5</a:t>
              </a:r>
            </a:p>
          </p:txBody>
        </p:sp>
        <p:sp>
          <p:nvSpPr>
            <p:cNvPr id="128" name="Rectangle 127">
              <a:extLst>
                <a:ext uri="{FF2B5EF4-FFF2-40B4-BE49-F238E27FC236}">
                  <a16:creationId xmlns:a16="http://schemas.microsoft.com/office/drawing/2014/main" id="{0E2CBBBC-A6D5-F54E-8C89-AF442019A886}"/>
                </a:ext>
              </a:extLst>
            </p:cNvPr>
            <p:cNvSpPr/>
            <p:nvPr/>
          </p:nvSpPr>
          <p:spPr>
            <a:xfrm>
              <a:off x="6392863"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8</a:t>
              </a:r>
            </a:p>
          </p:txBody>
        </p:sp>
        <p:sp>
          <p:nvSpPr>
            <p:cNvPr id="129" name="Rectangle 128">
              <a:extLst>
                <a:ext uri="{FF2B5EF4-FFF2-40B4-BE49-F238E27FC236}">
                  <a16:creationId xmlns:a16="http://schemas.microsoft.com/office/drawing/2014/main" id="{360BCEE2-6915-A941-919B-270BBB562C96}"/>
                </a:ext>
              </a:extLst>
            </p:cNvPr>
            <p:cNvSpPr/>
            <p:nvPr/>
          </p:nvSpPr>
          <p:spPr>
            <a:xfrm>
              <a:off x="6810375"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6</a:t>
              </a:r>
            </a:p>
          </p:txBody>
        </p:sp>
        <p:sp>
          <p:nvSpPr>
            <p:cNvPr id="130" name="Rectangle 129">
              <a:extLst>
                <a:ext uri="{FF2B5EF4-FFF2-40B4-BE49-F238E27FC236}">
                  <a16:creationId xmlns:a16="http://schemas.microsoft.com/office/drawing/2014/main" id="{B9244351-0DC4-AA4B-AEDC-EB2C4157C6C6}"/>
                </a:ext>
              </a:extLst>
            </p:cNvPr>
            <p:cNvSpPr/>
            <p:nvPr/>
          </p:nvSpPr>
          <p:spPr>
            <a:xfrm>
              <a:off x="7218363"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8</a:t>
              </a:r>
            </a:p>
          </p:txBody>
        </p:sp>
        <p:sp>
          <p:nvSpPr>
            <p:cNvPr id="131" name="Rectangle 130">
              <a:extLst>
                <a:ext uri="{FF2B5EF4-FFF2-40B4-BE49-F238E27FC236}">
                  <a16:creationId xmlns:a16="http://schemas.microsoft.com/office/drawing/2014/main" id="{2B9B4FFE-AF2F-3745-99CB-3FC6A4D5A6F6}"/>
                </a:ext>
              </a:extLst>
            </p:cNvPr>
            <p:cNvSpPr/>
            <p:nvPr/>
          </p:nvSpPr>
          <p:spPr>
            <a:xfrm>
              <a:off x="7632700"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0</a:t>
              </a:r>
            </a:p>
          </p:txBody>
        </p:sp>
        <p:sp>
          <p:nvSpPr>
            <p:cNvPr id="132" name="Rectangle 131">
              <a:extLst>
                <a:ext uri="{FF2B5EF4-FFF2-40B4-BE49-F238E27FC236}">
                  <a16:creationId xmlns:a16="http://schemas.microsoft.com/office/drawing/2014/main" id="{085F15AE-69FE-F94B-A325-039784C3EC7F}"/>
                </a:ext>
              </a:extLst>
            </p:cNvPr>
            <p:cNvSpPr/>
            <p:nvPr/>
          </p:nvSpPr>
          <p:spPr>
            <a:xfrm>
              <a:off x="8047038" y="5373216"/>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6</a:t>
              </a:r>
            </a:p>
          </p:txBody>
        </p:sp>
        <p:sp>
          <p:nvSpPr>
            <p:cNvPr id="133" name="Rectangle 132">
              <a:extLst>
                <a:ext uri="{FF2B5EF4-FFF2-40B4-BE49-F238E27FC236}">
                  <a16:creationId xmlns:a16="http://schemas.microsoft.com/office/drawing/2014/main" id="{11B8F510-FB1E-D549-8BE3-D42CD50CD8A6}"/>
                </a:ext>
              </a:extLst>
            </p:cNvPr>
            <p:cNvSpPr/>
            <p:nvPr/>
          </p:nvSpPr>
          <p:spPr>
            <a:xfrm>
              <a:off x="179512" y="5373216"/>
              <a:ext cx="1827212" cy="3857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chemeClr val="tx1"/>
                  </a:solidFill>
                </a:rPr>
                <a:t>column indices destination[15]</a:t>
              </a:r>
            </a:p>
          </p:txBody>
        </p:sp>
        <p:cxnSp>
          <p:nvCxnSpPr>
            <p:cNvPr id="16" name="Straight Arrow Connector 15">
              <a:extLst>
                <a:ext uri="{FF2B5EF4-FFF2-40B4-BE49-F238E27FC236}">
                  <a16:creationId xmlns:a16="http://schemas.microsoft.com/office/drawing/2014/main" id="{1B959E0A-9BD1-1B4D-9635-F880799A03D1}"/>
                </a:ext>
              </a:extLst>
            </p:cNvPr>
            <p:cNvCxnSpPr>
              <a:cxnSpLocks/>
              <a:stCxn id="94" idx="2"/>
              <a:endCxn id="118" idx="0"/>
            </p:cNvCxnSpPr>
            <p:nvPr/>
          </p:nvCxnSpPr>
          <p:spPr>
            <a:xfrm>
              <a:off x="2438401" y="5130204"/>
              <a:ext cx="0" cy="2430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4AB2DD7-EB05-8548-BFC1-0DDBFC1C8F2D}"/>
                </a:ext>
              </a:extLst>
            </p:cNvPr>
            <p:cNvCxnSpPr>
              <a:cxnSpLocks/>
              <a:stCxn id="95" idx="2"/>
              <a:endCxn id="120" idx="0"/>
            </p:cNvCxnSpPr>
            <p:nvPr/>
          </p:nvCxnSpPr>
          <p:spPr>
            <a:xfrm>
              <a:off x="2852738" y="5130204"/>
              <a:ext cx="414338" cy="2430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64FB4BD6-3AEA-CB4F-B61B-CA51F0C3BAAD}"/>
                </a:ext>
              </a:extLst>
            </p:cNvPr>
            <p:cNvCxnSpPr>
              <a:cxnSpLocks/>
              <a:stCxn id="106" idx="2"/>
              <a:endCxn id="122" idx="0"/>
            </p:cNvCxnSpPr>
            <p:nvPr/>
          </p:nvCxnSpPr>
          <p:spPr>
            <a:xfrm>
              <a:off x="3267076" y="5130204"/>
              <a:ext cx="823912" cy="2430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C4CFDF8-B6C5-A345-9B98-743B6022C13E}"/>
                </a:ext>
              </a:extLst>
            </p:cNvPr>
            <p:cNvCxnSpPr>
              <a:cxnSpLocks/>
              <a:stCxn id="109" idx="2"/>
              <a:endCxn id="125" idx="0"/>
            </p:cNvCxnSpPr>
            <p:nvPr/>
          </p:nvCxnSpPr>
          <p:spPr>
            <a:xfrm>
              <a:off x="3683001" y="5130204"/>
              <a:ext cx="1654175" cy="2430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15B2DB3-C02F-0048-BC27-F636AADBB094}"/>
                </a:ext>
              </a:extLst>
            </p:cNvPr>
            <p:cNvCxnSpPr>
              <a:cxnSpLocks/>
              <a:stCxn id="111" idx="2"/>
              <a:endCxn id="127" idx="0"/>
            </p:cNvCxnSpPr>
            <p:nvPr/>
          </p:nvCxnSpPr>
          <p:spPr>
            <a:xfrm>
              <a:off x="4090988" y="5130204"/>
              <a:ext cx="2074863" cy="2430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2F3F262C-E323-E249-A780-6667BE83755D}"/>
                </a:ext>
              </a:extLst>
            </p:cNvPr>
            <p:cNvCxnSpPr>
              <a:cxnSpLocks/>
              <a:stCxn id="112" idx="2"/>
              <a:endCxn id="129" idx="0"/>
            </p:cNvCxnSpPr>
            <p:nvPr/>
          </p:nvCxnSpPr>
          <p:spPr>
            <a:xfrm>
              <a:off x="4505326" y="5130204"/>
              <a:ext cx="2490787" cy="2430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A17A05A-C93C-2843-8522-72DFF0F7D71B}"/>
                </a:ext>
              </a:extLst>
            </p:cNvPr>
            <p:cNvCxnSpPr>
              <a:cxnSpLocks/>
              <a:stCxn id="113" idx="2"/>
              <a:endCxn id="130" idx="0"/>
            </p:cNvCxnSpPr>
            <p:nvPr/>
          </p:nvCxnSpPr>
          <p:spPr>
            <a:xfrm>
              <a:off x="4919663" y="5130204"/>
              <a:ext cx="2484438" cy="2430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66D66AAE-922C-B444-A7AC-95893797BA9F}"/>
                </a:ext>
              </a:extLst>
            </p:cNvPr>
            <p:cNvCxnSpPr>
              <a:cxnSpLocks/>
              <a:stCxn id="114" idx="2"/>
              <a:endCxn id="131" idx="0"/>
            </p:cNvCxnSpPr>
            <p:nvPr/>
          </p:nvCxnSpPr>
          <p:spPr>
            <a:xfrm>
              <a:off x="5337176" y="5130204"/>
              <a:ext cx="2481262" cy="2430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EE586A-CA04-6F4A-8AE0-5F7172A8EDC4}"/>
              </a:ext>
            </a:extLst>
          </p:cNvPr>
          <p:cNvGrpSpPr/>
          <p:nvPr/>
        </p:nvGrpSpPr>
        <p:grpSpPr>
          <a:xfrm>
            <a:off x="142875" y="4757260"/>
            <a:ext cx="8051600" cy="399932"/>
            <a:chOff x="142875" y="4757260"/>
            <a:chExt cx="8051600" cy="399932"/>
          </a:xfrm>
        </p:grpSpPr>
        <p:sp>
          <p:nvSpPr>
            <p:cNvPr id="94" name="Rectangle 93">
              <a:extLst>
                <a:ext uri="{FF2B5EF4-FFF2-40B4-BE49-F238E27FC236}">
                  <a16:creationId xmlns:a16="http://schemas.microsoft.com/office/drawing/2014/main" id="{B17BB9F3-00E7-1841-BEBD-8405BB4A5B42}"/>
                </a:ext>
              </a:extLst>
            </p:cNvPr>
            <p:cNvSpPr/>
            <p:nvPr/>
          </p:nvSpPr>
          <p:spPr>
            <a:xfrm>
              <a:off x="2252663"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0</a:t>
              </a:r>
            </a:p>
          </p:txBody>
        </p:sp>
        <p:sp>
          <p:nvSpPr>
            <p:cNvPr id="95" name="Rectangle 94">
              <a:extLst>
                <a:ext uri="{FF2B5EF4-FFF2-40B4-BE49-F238E27FC236}">
                  <a16:creationId xmlns:a16="http://schemas.microsoft.com/office/drawing/2014/main" id="{3B2E5655-6114-4640-A255-81062945ECB8}"/>
                </a:ext>
              </a:extLst>
            </p:cNvPr>
            <p:cNvSpPr/>
            <p:nvPr/>
          </p:nvSpPr>
          <p:spPr>
            <a:xfrm>
              <a:off x="2667000"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2</a:t>
              </a:r>
            </a:p>
          </p:txBody>
        </p:sp>
        <p:sp>
          <p:nvSpPr>
            <p:cNvPr id="106" name="Rectangle 105">
              <a:extLst>
                <a:ext uri="{FF2B5EF4-FFF2-40B4-BE49-F238E27FC236}">
                  <a16:creationId xmlns:a16="http://schemas.microsoft.com/office/drawing/2014/main" id="{5234E553-AEC3-1A4A-A459-5A5F5FC9A9DB}"/>
                </a:ext>
              </a:extLst>
            </p:cNvPr>
            <p:cNvSpPr/>
            <p:nvPr/>
          </p:nvSpPr>
          <p:spPr>
            <a:xfrm>
              <a:off x="3081338"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4</a:t>
              </a:r>
            </a:p>
          </p:txBody>
        </p:sp>
        <p:sp>
          <p:nvSpPr>
            <p:cNvPr id="109" name="Rectangle 108">
              <a:extLst>
                <a:ext uri="{FF2B5EF4-FFF2-40B4-BE49-F238E27FC236}">
                  <a16:creationId xmlns:a16="http://schemas.microsoft.com/office/drawing/2014/main" id="{50C385BD-8E16-6F42-8154-4A4F3010F49B}"/>
                </a:ext>
              </a:extLst>
            </p:cNvPr>
            <p:cNvSpPr/>
            <p:nvPr/>
          </p:nvSpPr>
          <p:spPr>
            <a:xfrm>
              <a:off x="3497263"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7</a:t>
              </a:r>
            </a:p>
          </p:txBody>
        </p:sp>
        <p:sp>
          <p:nvSpPr>
            <p:cNvPr id="111" name="Rectangle 110">
              <a:extLst>
                <a:ext uri="{FF2B5EF4-FFF2-40B4-BE49-F238E27FC236}">
                  <a16:creationId xmlns:a16="http://schemas.microsoft.com/office/drawing/2014/main" id="{1927D43F-40E5-384C-9792-EEF0B754C36D}"/>
                </a:ext>
              </a:extLst>
            </p:cNvPr>
            <p:cNvSpPr/>
            <p:nvPr/>
          </p:nvSpPr>
          <p:spPr>
            <a:xfrm>
              <a:off x="3905250"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schemeClr val="tx1"/>
                  </a:solidFill>
                </a:rPr>
                <a:t>9</a:t>
              </a:r>
            </a:p>
          </p:txBody>
        </p:sp>
        <p:sp>
          <p:nvSpPr>
            <p:cNvPr id="112" name="Rectangle 111">
              <a:extLst>
                <a:ext uri="{FF2B5EF4-FFF2-40B4-BE49-F238E27FC236}">
                  <a16:creationId xmlns:a16="http://schemas.microsoft.com/office/drawing/2014/main" id="{72CBEE4B-6564-A84D-9C3D-0BA2B77D7508}"/>
                </a:ext>
              </a:extLst>
            </p:cNvPr>
            <p:cNvSpPr/>
            <p:nvPr/>
          </p:nvSpPr>
          <p:spPr>
            <a:xfrm>
              <a:off x="4319588"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11</a:t>
              </a:r>
            </a:p>
          </p:txBody>
        </p:sp>
        <p:sp>
          <p:nvSpPr>
            <p:cNvPr id="113" name="Rectangle 112">
              <a:extLst>
                <a:ext uri="{FF2B5EF4-FFF2-40B4-BE49-F238E27FC236}">
                  <a16:creationId xmlns:a16="http://schemas.microsoft.com/office/drawing/2014/main" id="{CDE39FB0-7E3A-ED42-B66C-347F5E88F011}"/>
                </a:ext>
              </a:extLst>
            </p:cNvPr>
            <p:cNvSpPr/>
            <p:nvPr/>
          </p:nvSpPr>
          <p:spPr>
            <a:xfrm>
              <a:off x="4733925"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12</a:t>
              </a:r>
            </a:p>
          </p:txBody>
        </p:sp>
        <p:sp>
          <p:nvSpPr>
            <p:cNvPr id="114" name="Rectangle 113">
              <a:extLst>
                <a:ext uri="{FF2B5EF4-FFF2-40B4-BE49-F238E27FC236}">
                  <a16:creationId xmlns:a16="http://schemas.microsoft.com/office/drawing/2014/main" id="{D0FC4C98-9346-3448-BF60-F64EE42C6EE1}"/>
                </a:ext>
              </a:extLst>
            </p:cNvPr>
            <p:cNvSpPr/>
            <p:nvPr/>
          </p:nvSpPr>
          <p:spPr>
            <a:xfrm>
              <a:off x="5151438"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13</a:t>
              </a:r>
            </a:p>
          </p:txBody>
        </p:sp>
        <p:sp>
          <p:nvSpPr>
            <p:cNvPr id="115" name="Rectangle 114">
              <a:extLst>
                <a:ext uri="{FF2B5EF4-FFF2-40B4-BE49-F238E27FC236}">
                  <a16:creationId xmlns:a16="http://schemas.microsoft.com/office/drawing/2014/main" id="{465932E7-A498-0446-AFBE-59ADF00FB951}"/>
                </a:ext>
              </a:extLst>
            </p:cNvPr>
            <p:cNvSpPr/>
            <p:nvPr/>
          </p:nvSpPr>
          <p:spPr>
            <a:xfrm>
              <a:off x="5565775"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15</a:t>
              </a:r>
            </a:p>
          </p:txBody>
        </p:sp>
        <p:sp>
          <p:nvSpPr>
            <p:cNvPr id="116" name="Rectangle 115">
              <a:extLst>
                <a:ext uri="{FF2B5EF4-FFF2-40B4-BE49-F238E27FC236}">
                  <a16:creationId xmlns:a16="http://schemas.microsoft.com/office/drawing/2014/main" id="{8084B0FB-EB6A-7F41-87E6-C0F95055F1DD}"/>
                </a:ext>
              </a:extLst>
            </p:cNvPr>
            <p:cNvSpPr/>
            <p:nvPr/>
          </p:nvSpPr>
          <p:spPr>
            <a:xfrm>
              <a:off x="5980113" y="4773017"/>
              <a:ext cx="371475" cy="357187"/>
            </a:xfrm>
            <a:prstGeom prst="rect">
              <a:avLst/>
            </a:prstGeom>
            <a:solidFill>
              <a:schemeClr val="accent6">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15</a:t>
              </a:r>
            </a:p>
          </p:txBody>
        </p:sp>
        <p:sp>
          <p:nvSpPr>
            <p:cNvPr id="117" name="Rectangle 116">
              <a:extLst>
                <a:ext uri="{FF2B5EF4-FFF2-40B4-BE49-F238E27FC236}">
                  <a16:creationId xmlns:a16="http://schemas.microsoft.com/office/drawing/2014/main" id="{32EE3E34-42D4-0A4C-8DB6-1CCD04FAD284}"/>
                </a:ext>
              </a:extLst>
            </p:cNvPr>
            <p:cNvSpPr/>
            <p:nvPr/>
          </p:nvSpPr>
          <p:spPr>
            <a:xfrm>
              <a:off x="142875" y="4773017"/>
              <a:ext cx="1828800" cy="3841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chemeClr val="tx1"/>
                  </a:solidFill>
                </a:rPr>
                <a:t>row pointers source[10]</a:t>
              </a:r>
            </a:p>
          </p:txBody>
        </p:sp>
        <p:sp>
          <p:nvSpPr>
            <p:cNvPr id="40" name="TextBox 39">
              <a:extLst>
                <a:ext uri="{FF2B5EF4-FFF2-40B4-BE49-F238E27FC236}">
                  <a16:creationId xmlns:a16="http://schemas.microsoft.com/office/drawing/2014/main" id="{0C5B6150-08BE-6241-88A9-96801A2E051D}"/>
                </a:ext>
              </a:extLst>
            </p:cNvPr>
            <p:cNvSpPr txBox="1"/>
            <p:nvPr/>
          </p:nvSpPr>
          <p:spPr>
            <a:xfrm>
              <a:off x="6856288" y="4757260"/>
              <a:ext cx="1338187" cy="369332"/>
            </a:xfrm>
            <a:prstGeom prst="rect">
              <a:avLst/>
            </a:prstGeom>
            <a:noFill/>
          </p:spPr>
          <p:txBody>
            <a:bodyPr wrap="none" rtlCol="0">
              <a:spAutoFit/>
            </a:bodyPr>
            <a:lstStyle/>
            <a:p>
              <a:r>
                <a:rPr lang="en-US" dirty="0"/>
                <a:t>CSR format</a:t>
              </a:r>
            </a:p>
          </p:txBody>
        </p:sp>
      </p:grpSp>
      <p:sp>
        <p:nvSpPr>
          <p:cNvPr id="162" name="Slide Number Placeholder 4">
            <a:extLst>
              <a:ext uri="{FF2B5EF4-FFF2-40B4-BE49-F238E27FC236}">
                <a16:creationId xmlns:a16="http://schemas.microsoft.com/office/drawing/2014/main" id="{E0EEBB9D-2314-AF44-8DDF-F0F50BAF0281}"/>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110</a:t>
            </a:fld>
            <a:endParaRPr lang="en-US" dirty="0"/>
          </a:p>
        </p:txBody>
      </p:sp>
      <p:sp>
        <p:nvSpPr>
          <p:cNvPr id="163" name="CuadroTexto 26">
            <a:extLst>
              <a:ext uri="{FF2B5EF4-FFF2-40B4-BE49-F238E27FC236}">
                <a16:creationId xmlns:a16="http://schemas.microsoft.com/office/drawing/2014/main" id="{F43B641E-C8A5-374D-BE83-461262CDDE5B}"/>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275279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up)">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Breadth-First Search (BFS)</a:t>
            </a:r>
          </a:p>
        </p:txBody>
      </p:sp>
      <p:sp>
        <p:nvSpPr>
          <p:cNvPr id="5" name="Content Placeholder 4"/>
          <p:cNvSpPr>
            <a:spLocks noGrp="1"/>
          </p:cNvSpPr>
          <p:nvPr>
            <p:ph idx="1"/>
          </p:nvPr>
        </p:nvSpPr>
        <p:spPr>
          <a:xfrm>
            <a:off x="228600" y="908720"/>
            <a:ext cx="8303840" cy="5472608"/>
          </a:xfrm>
        </p:spPr>
        <p:txBody>
          <a:bodyPr/>
          <a:lstStyle/>
          <a:p>
            <a:r>
              <a:rPr lang="en-US" sz="3200" dirty="0"/>
              <a:t>To determine the </a:t>
            </a:r>
            <a:r>
              <a:rPr lang="en-US" sz="3200" dirty="0">
                <a:solidFill>
                  <a:srgbClr val="0070C0"/>
                </a:solidFill>
              </a:rPr>
              <a:t>minimal number of hops</a:t>
            </a:r>
            <a:r>
              <a:rPr lang="en-US" sz="3200" dirty="0"/>
              <a:t> that is required </a:t>
            </a:r>
            <a:r>
              <a:rPr lang="en-US" sz="3200" dirty="0">
                <a:solidFill>
                  <a:srgbClr val="C00000"/>
                </a:solidFill>
              </a:rPr>
              <a:t>to go from a source node</a:t>
            </a:r>
            <a:r>
              <a:rPr lang="en-US" sz="3200" dirty="0"/>
              <a:t> </a:t>
            </a:r>
            <a:r>
              <a:rPr lang="en-US" sz="3200" dirty="0">
                <a:solidFill>
                  <a:srgbClr val="00B050"/>
                </a:solidFill>
              </a:rPr>
              <a:t>to a destination node </a:t>
            </a:r>
            <a:r>
              <a:rPr lang="en-US" sz="3200" dirty="0"/>
              <a:t>(or all destinations)</a:t>
            </a:r>
          </a:p>
        </p:txBody>
      </p:sp>
      <p:sp>
        <p:nvSpPr>
          <p:cNvPr id="49" name="Slide Number Placeholder 4">
            <a:extLst>
              <a:ext uri="{FF2B5EF4-FFF2-40B4-BE49-F238E27FC236}">
                <a16:creationId xmlns:a16="http://schemas.microsoft.com/office/drawing/2014/main" id="{1B0C5B05-BB4B-4B42-A75E-2AEE93376F09}"/>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111</a:t>
            </a:fld>
            <a:endParaRPr lang="en-US" dirty="0"/>
          </a:p>
        </p:txBody>
      </p:sp>
      <p:sp>
        <p:nvSpPr>
          <p:cNvPr id="50" name="CuadroTexto 26">
            <a:extLst>
              <a:ext uri="{FF2B5EF4-FFF2-40B4-BE49-F238E27FC236}">
                <a16:creationId xmlns:a16="http://schemas.microsoft.com/office/drawing/2014/main" id="{DFB6D9D8-B40B-FD4A-BBF7-2B51476E2F09}"/>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51" name="Oval 50">
            <a:extLst>
              <a:ext uri="{FF2B5EF4-FFF2-40B4-BE49-F238E27FC236}">
                <a16:creationId xmlns:a16="http://schemas.microsoft.com/office/drawing/2014/main" id="{347A1C3B-4F6F-4C42-8F34-1C97D99BC65A}"/>
              </a:ext>
            </a:extLst>
          </p:cNvPr>
          <p:cNvSpPr/>
          <p:nvPr/>
        </p:nvSpPr>
        <p:spPr>
          <a:xfrm>
            <a:off x="1657648" y="4309794"/>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52" name="Oval 51">
            <a:extLst>
              <a:ext uri="{FF2B5EF4-FFF2-40B4-BE49-F238E27FC236}">
                <a16:creationId xmlns:a16="http://schemas.microsoft.com/office/drawing/2014/main" id="{E4F4ED0F-C73C-1B40-AC65-E58CEC379200}"/>
              </a:ext>
            </a:extLst>
          </p:cNvPr>
          <p:cNvSpPr/>
          <p:nvPr/>
        </p:nvSpPr>
        <p:spPr>
          <a:xfrm>
            <a:off x="2329161" y="3557319"/>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3" name="Oval 52">
            <a:extLst>
              <a:ext uri="{FF2B5EF4-FFF2-40B4-BE49-F238E27FC236}">
                <a16:creationId xmlns:a16="http://schemas.microsoft.com/office/drawing/2014/main" id="{8B03850A-8A9A-3740-9B96-C057A08F022B}"/>
              </a:ext>
            </a:extLst>
          </p:cNvPr>
          <p:cNvSpPr/>
          <p:nvPr/>
        </p:nvSpPr>
        <p:spPr>
          <a:xfrm>
            <a:off x="2619673" y="4576494"/>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54" name="Oval 53">
            <a:extLst>
              <a:ext uri="{FF2B5EF4-FFF2-40B4-BE49-F238E27FC236}">
                <a16:creationId xmlns:a16="http://schemas.microsoft.com/office/drawing/2014/main" id="{EA8EA779-EF5C-BB4A-AC33-4E2AC7A8B8AA}"/>
              </a:ext>
            </a:extLst>
          </p:cNvPr>
          <p:cNvSpPr/>
          <p:nvPr/>
        </p:nvSpPr>
        <p:spPr>
          <a:xfrm>
            <a:off x="2948286" y="2819132"/>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55" name="Oval 54">
            <a:extLst>
              <a:ext uri="{FF2B5EF4-FFF2-40B4-BE49-F238E27FC236}">
                <a16:creationId xmlns:a16="http://schemas.microsoft.com/office/drawing/2014/main" id="{9A049448-ABD5-A440-80A9-D485398A7150}"/>
              </a:ext>
            </a:extLst>
          </p:cNvPr>
          <p:cNvSpPr/>
          <p:nvPr/>
        </p:nvSpPr>
        <p:spPr>
          <a:xfrm>
            <a:off x="3567411" y="3562082"/>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56" name="Oval 55">
            <a:extLst>
              <a:ext uri="{FF2B5EF4-FFF2-40B4-BE49-F238E27FC236}">
                <a16:creationId xmlns:a16="http://schemas.microsoft.com/office/drawing/2014/main" id="{06805C6C-2E92-F04E-AD40-940EA73AAC5D}"/>
              </a:ext>
            </a:extLst>
          </p:cNvPr>
          <p:cNvSpPr/>
          <p:nvPr/>
        </p:nvSpPr>
        <p:spPr>
          <a:xfrm>
            <a:off x="3610273" y="4366944"/>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57" name="Oval 56">
            <a:extLst>
              <a:ext uri="{FF2B5EF4-FFF2-40B4-BE49-F238E27FC236}">
                <a16:creationId xmlns:a16="http://schemas.microsoft.com/office/drawing/2014/main" id="{FEBC5DE5-18BD-8947-AF13-98E7886373EF}"/>
              </a:ext>
            </a:extLst>
          </p:cNvPr>
          <p:cNvSpPr/>
          <p:nvPr/>
        </p:nvSpPr>
        <p:spPr>
          <a:xfrm>
            <a:off x="3861098" y="5405169"/>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58" name="Oval 57">
            <a:extLst>
              <a:ext uri="{FF2B5EF4-FFF2-40B4-BE49-F238E27FC236}">
                <a16:creationId xmlns:a16="http://schemas.microsoft.com/office/drawing/2014/main" id="{024DEA84-030E-794F-8F8A-CB8367DB5222}"/>
              </a:ext>
            </a:extLst>
          </p:cNvPr>
          <p:cNvSpPr/>
          <p:nvPr/>
        </p:nvSpPr>
        <p:spPr>
          <a:xfrm>
            <a:off x="2619673" y="5705207"/>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59" name="Oval 58">
            <a:extLst>
              <a:ext uri="{FF2B5EF4-FFF2-40B4-BE49-F238E27FC236}">
                <a16:creationId xmlns:a16="http://schemas.microsoft.com/office/drawing/2014/main" id="{99B39A14-A478-F54B-96DA-D3AC5371A7AD}"/>
              </a:ext>
            </a:extLst>
          </p:cNvPr>
          <p:cNvSpPr/>
          <p:nvPr/>
        </p:nvSpPr>
        <p:spPr>
          <a:xfrm>
            <a:off x="4715173" y="3604944"/>
            <a:ext cx="457200" cy="457200"/>
          </a:xfrm>
          <a:prstGeom prst="ellipse">
            <a:avLst/>
          </a:prstGeom>
          <a:solidFill>
            <a:schemeClr val="accent1"/>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60" name="Straight Arrow Connector 59">
            <a:extLst>
              <a:ext uri="{FF2B5EF4-FFF2-40B4-BE49-F238E27FC236}">
                <a16:creationId xmlns:a16="http://schemas.microsoft.com/office/drawing/2014/main" id="{5E36D737-019E-114A-A52D-0FF86D4D1F17}"/>
              </a:ext>
            </a:extLst>
          </p:cNvPr>
          <p:cNvCxnSpPr>
            <a:stCxn id="51" idx="7"/>
          </p:cNvCxnSpPr>
          <p:nvPr/>
        </p:nvCxnSpPr>
        <p:spPr>
          <a:xfrm flipV="1">
            <a:off x="2048173" y="3976419"/>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947F388D-6B36-E743-A6E3-126D41F403E6}"/>
              </a:ext>
            </a:extLst>
          </p:cNvPr>
          <p:cNvCxnSpPr>
            <a:endCxn id="53" idx="2"/>
          </p:cNvCxnSpPr>
          <p:nvPr/>
        </p:nvCxnSpPr>
        <p:spPr>
          <a:xfrm>
            <a:off x="2095798" y="4633644"/>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ED0B405-4911-554C-8180-F423556555F7}"/>
              </a:ext>
            </a:extLst>
          </p:cNvPr>
          <p:cNvCxnSpPr/>
          <p:nvPr/>
        </p:nvCxnSpPr>
        <p:spPr>
          <a:xfrm flipV="1">
            <a:off x="2733973" y="3249344"/>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832C48A6-11EC-3844-BDFC-D2644FBA1B47}"/>
              </a:ext>
            </a:extLst>
          </p:cNvPr>
          <p:cNvCxnSpPr>
            <a:stCxn id="52" idx="6"/>
            <a:endCxn id="55" idx="2"/>
          </p:cNvCxnSpPr>
          <p:nvPr/>
        </p:nvCxnSpPr>
        <p:spPr>
          <a:xfrm>
            <a:off x="2786361" y="3785919"/>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4477B9D-980E-1B41-A68F-17FBAD2CC50F}"/>
              </a:ext>
            </a:extLst>
          </p:cNvPr>
          <p:cNvCxnSpPr>
            <a:stCxn id="53" idx="6"/>
            <a:endCxn id="56" idx="2"/>
          </p:cNvCxnSpPr>
          <p:nvPr/>
        </p:nvCxnSpPr>
        <p:spPr>
          <a:xfrm flipV="1">
            <a:off x="3076873" y="4595544"/>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133EBB0-46EA-BF46-93B1-D862889C8FB2}"/>
              </a:ext>
            </a:extLst>
          </p:cNvPr>
          <p:cNvCxnSpPr>
            <a:stCxn id="54" idx="6"/>
            <a:endCxn id="59" idx="1"/>
          </p:cNvCxnSpPr>
          <p:nvPr/>
        </p:nvCxnSpPr>
        <p:spPr>
          <a:xfrm>
            <a:off x="3405486" y="3047732"/>
            <a:ext cx="1376362"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32226B8F-08DE-B74E-AE98-5FB75501E992}"/>
              </a:ext>
            </a:extLst>
          </p:cNvPr>
          <p:cNvCxnSpPr>
            <a:stCxn id="54" idx="5"/>
            <a:endCxn id="55" idx="1"/>
          </p:cNvCxnSpPr>
          <p:nvPr/>
        </p:nvCxnSpPr>
        <p:spPr>
          <a:xfrm>
            <a:off x="3338811" y="3209657"/>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9A8E116-E716-B548-8DE1-79FE3C5D8652}"/>
              </a:ext>
            </a:extLst>
          </p:cNvPr>
          <p:cNvCxnSpPr>
            <a:stCxn id="55" idx="6"/>
            <a:endCxn id="59" idx="2"/>
          </p:cNvCxnSpPr>
          <p:nvPr/>
        </p:nvCxnSpPr>
        <p:spPr>
          <a:xfrm>
            <a:off x="4024611" y="3790682"/>
            <a:ext cx="690562"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6EADC852-4658-624B-917E-1AA131F9C3FE}"/>
              </a:ext>
            </a:extLst>
          </p:cNvPr>
          <p:cNvCxnSpPr>
            <a:endCxn id="56" idx="0"/>
          </p:cNvCxnSpPr>
          <p:nvPr/>
        </p:nvCxnSpPr>
        <p:spPr>
          <a:xfrm flipH="1">
            <a:off x="3838873" y="4020869"/>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F30F06B8-515B-5146-8447-8981A6786ABD}"/>
              </a:ext>
            </a:extLst>
          </p:cNvPr>
          <p:cNvCxnSpPr>
            <a:stCxn id="53" idx="5"/>
            <a:endCxn id="57" idx="1"/>
          </p:cNvCxnSpPr>
          <p:nvPr/>
        </p:nvCxnSpPr>
        <p:spPr>
          <a:xfrm>
            <a:off x="3010198" y="4967019"/>
            <a:ext cx="917575" cy="5048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CD428AFF-CB9E-3F4F-89A6-B16CE466E1BF}"/>
              </a:ext>
            </a:extLst>
          </p:cNvPr>
          <p:cNvCxnSpPr>
            <a:stCxn id="53" idx="4"/>
            <a:endCxn id="58" idx="0"/>
          </p:cNvCxnSpPr>
          <p:nvPr/>
        </p:nvCxnSpPr>
        <p:spPr>
          <a:xfrm>
            <a:off x="2848273" y="5033694"/>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17196D5D-DE3D-644E-8554-4956458E82A0}"/>
              </a:ext>
            </a:extLst>
          </p:cNvPr>
          <p:cNvCxnSpPr>
            <a:stCxn id="58" idx="6"/>
            <a:endCxn id="57" idx="3"/>
          </p:cNvCxnSpPr>
          <p:nvPr/>
        </p:nvCxnSpPr>
        <p:spPr>
          <a:xfrm flipV="1">
            <a:off x="3076873" y="5795694"/>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CDBAA7E-ABA2-3F4C-BD24-16A4887AFC82}"/>
              </a:ext>
            </a:extLst>
          </p:cNvPr>
          <p:cNvCxnSpPr>
            <a:stCxn id="56" idx="4"/>
            <a:endCxn id="57" idx="0"/>
          </p:cNvCxnSpPr>
          <p:nvPr/>
        </p:nvCxnSpPr>
        <p:spPr>
          <a:xfrm>
            <a:off x="3838873" y="4824144"/>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7D325F22-AA63-D742-8246-D424F3ADD809}"/>
              </a:ext>
            </a:extLst>
          </p:cNvPr>
          <p:cNvCxnSpPr>
            <a:endCxn id="51" idx="4"/>
          </p:cNvCxnSpPr>
          <p:nvPr/>
        </p:nvCxnSpPr>
        <p:spPr>
          <a:xfrm flipH="1" flipV="1">
            <a:off x="1886248" y="4766994"/>
            <a:ext cx="747713"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F79F114-BA6A-2D44-990B-5888B52D2946}"/>
              </a:ext>
            </a:extLst>
          </p:cNvPr>
          <p:cNvCxnSpPr>
            <a:endCxn id="59" idx="4"/>
          </p:cNvCxnSpPr>
          <p:nvPr/>
        </p:nvCxnSpPr>
        <p:spPr>
          <a:xfrm flipV="1">
            <a:off x="4296073" y="4062144"/>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75" name="TextBox 1">
            <a:extLst>
              <a:ext uri="{FF2B5EF4-FFF2-40B4-BE49-F238E27FC236}">
                <a16:creationId xmlns:a16="http://schemas.microsoft.com/office/drawing/2014/main" id="{D6303981-111F-7141-B2C7-A8BA876A9173}"/>
              </a:ext>
            </a:extLst>
          </p:cNvPr>
          <p:cNvSpPr txBox="1">
            <a:spLocks noChangeArrowheads="1"/>
          </p:cNvSpPr>
          <p:nvPr/>
        </p:nvSpPr>
        <p:spPr bwMode="auto">
          <a:xfrm>
            <a:off x="2197944" y="3239819"/>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76" name="Rectangle 11">
            <a:extLst>
              <a:ext uri="{FF2B5EF4-FFF2-40B4-BE49-F238E27FC236}">
                <a16:creationId xmlns:a16="http://schemas.microsoft.com/office/drawing/2014/main" id="{165400B7-9DDB-A949-AB4F-C867BE05E6BE}"/>
              </a:ext>
            </a:extLst>
          </p:cNvPr>
          <p:cNvSpPr>
            <a:spLocks noChangeArrowheads="1"/>
          </p:cNvSpPr>
          <p:nvPr/>
        </p:nvSpPr>
        <p:spPr bwMode="auto">
          <a:xfrm>
            <a:off x="5081886" y="3447782"/>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3</a:t>
            </a:r>
          </a:p>
        </p:txBody>
      </p:sp>
      <p:sp>
        <p:nvSpPr>
          <p:cNvPr id="77" name="Rectangle 27">
            <a:extLst>
              <a:ext uri="{FF2B5EF4-FFF2-40B4-BE49-F238E27FC236}">
                <a16:creationId xmlns:a16="http://schemas.microsoft.com/office/drawing/2014/main" id="{2E6E8781-17A0-524C-85B0-C59CC9FDECD5}"/>
              </a:ext>
            </a:extLst>
          </p:cNvPr>
          <p:cNvSpPr>
            <a:spLocks noChangeArrowheads="1"/>
          </p:cNvSpPr>
          <p:nvPr/>
        </p:nvSpPr>
        <p:spPr bwMode="auto">
          <a:xfrm>
            <a:off x="3076873" y="2471469"/>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78" name="Rectangle 28">
            <a:extLst>
              <a:ext uri="{FF2B5EF4-FFF2-40B4-BE49-F238E27FC236}">
                <a16:creationId xmlns:a16="http://schemas.microsoft.com/office/drawing/2014/main" id="{3E690D6C-1F54-9147-8B4E-F60A69C1EB03}"/>
              </a:ext>
            </a:extLst>
          </p:cNvPr>
          <p:cNvSpPr>
            <a:spLocks noChangeArrowheads="1"/>
          </p:cNvSpPr>
          <p:nvPr/>
        </p:nvSpPr>
        <p:spPr bwMode="auto">
          <a:xfrm>
            <a:off x="4318298" y="5528994"/>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79" name="Rectangle 29">
            <a:extLst>
              <a:ext uri="{FF2B5EF4-FFF2-40B4-BE49-F238E27FC236}">
                <a16:creationId xmlns:a16="http://schemas.microsoft.com/office/drawing/2014/main" id="{DF9E20AE-F114-894C-86C9-FC0D032E1D88}"/>
              </a:ext>
            </a:extLst>
          </p:cNvPr>
          <p:cNvSpPr>
            <a:spLocks noChangeArrowheads="1"/>
          </p:cNvSpPr>
          <p:nvPr/>
        </p:nvSpPr>
        <p:spPr bwMode="auto">
          <a:xfrm>
            <a:off x="3642023" y="3250932"/>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80" name="Rectangle 31">
            <a:extLst>
              <a:ext uri="{FF2B5EF4-FFF2-40B4-BE49-F238E27FC236}">
                <a16:creationId xmlns:a16="http://schemas.microsoft.com/office/drawing/2014/main" id="{35AB6116-4CD8-344B-AF7C-DD78333C86C9}"/>
              </a:ext>
            </a:extLst>
          </p:cNvPr>
          <p:cNvSpPr>
            <a:spLocks noChangeArrowheads="1"/>
          </p:cNvSpPr>
          <p:nvPr/>
        </p:nvSpPr>
        <p:spPr bwMode="auto">
          <a:xfrm>
            <a:off x="4078586" y="4397107"/>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81" name="Rectangle 32">
            <a:extLst>
              <a:ext uri="{FF2B5EF4-FFF2-40B4-BE49-F238E27FC236}">
                <a16:creationId xmlns:a16="http://schemas.microsoft.com/office/drawing/2014/main" id="{23424398-D43A-9B44-8A0F-2715D5FBA8B2}"/>
              </a:ext>
            </a:extLst>
          </p:cNvPr>
          <p:cNvSpPr>
            <a:spLocks noChangeArrowheads="1"/>
          </p:cNvSpPr>
          <p:nvPr/>
        </p:nvSpPr>
        <p:spPr bwMode="auto">
          <a:xfrm>
            <a:off x="2868911" y="6114782"/>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82" name="Rectangle 34">
            <a:extLst>
              <a:ext uri="{FF2B5EF4-FFF2-40B4-BE49-F238E27FC236}">
                <a16:creationId xmlns:a16="http://schemas.microsoft.com/office/drawing/2014/main" id="{0148443E-2162-FE42-915E-BEB9879EA78F}"/>
              </a:ext>
            </a:extLst>
          </p:cNvPr>
          <p:cNvSpPr>
            <a:spLocks noChangeArrowheads="1"/>
          </p:cNvSpPr>
          <p:nvPr/>
        </p:nvSpPr>
        <p:spPr bwMode="auto">
          <a:xfrm>
            <a:off x="2753023" y="4233594"/>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83" name="TextBox 35">
            <a:extLst>
              <a:ext uri="{FF2B5EF4-FFF2-40B4-BE49-F238E27FC236}">
                <a16:creationId xmlns:a16="http://schemas.microsoft.com/office/drawing/2014/main" id="{3FF43204-1368-AB4D-B05B-6190C5A92C4D}"/>
              </a:ext>
            </a:extLst>
          </p:cNvPr>
          <p:cNvSpPr txBox="1">
            <a:spLocks noChangeArrowheads="1"/>
          </p:cNvSpPr>
          <p:nvPr/>
        </p:nvSpPr>
        <p:spPr bwMode="auto">
          <a:xfrm>
            <a:off x="1403648" y="4439969"/>
            <a:ext cx="309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0</a:t>
            </a:r>
          </a:p>
        </p:txBody>
      </p:sp>
      <p:sp>
        <p:nvSpPr>
          <p:cNvPr id="84" name="Oval 83">
            <a:extLst>
              <a:ext uri="{FF2B5EF4-FFF2-40B4-BE49-F238E27FC236}">
                <a16:creationId xmlns:a16="http://schemas.microsoft.com/office/drawing/2014/main" id="{C5029B59-6F62-6944-8537-36FCA6F12DC1}"/>
              </a:ext>
            </a:extLst>
          </p:cNvPr>
          <p:cNvSpPr/>
          <p:nvPr/>
        </p:nvSpPr>
        <p:spPr>
          <a:xfrm>
            <a:off x="1414761" y="4054207"/>
            <a:ext cx="950912" cy="9525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 name="TextBox 84">
            <a:extLst>
              <a:ext uri="{FF2B5EF4-FFF2-40B4-BE49-F238E27FC236}">
                <a16:creationId xmlns:a16="http://schemas.microsoft.com/office/drawing/2014/main" id="{3BD1EBFD-6408-0F43-940D-4EDD291DAC8A}"/>
              </a:ext>
            </a:extLst>
          </p:cNvPr>
          <p:cNvSpPr txBox="1"/>
          <p:nvPr/>
        </p:nvSpPr>
        <p:spPr>
          <a:xfrm>
            <a:off x="4893158" y="5303048"/>
            <a:ext cx="2750625" cy="461665"/>
          </a:xfrm>
          <a:prstGeom prst="rect">
            <a:avLst/>
          </a:prstGeom>
          <a:noFill/>
        </p:spPr>
        <p:txBody>
          <a:bodyPr wrap="none" rtlCol="0">
            <a:spAutoFit/>
          </a:bodyPr>
          <a:lstStyle/>
          <a:p>
            <a:r>
              <a:rPr lang="en-US" sz="2400" dirty="0"/>
              <a:t>Desirable Outcome</a:t>
            </a:r>
          </a:p>
        </p:txBody>
      </p:sp>
    </p:spTree>
    <p:extLst>
      <p:ext uri="{BB962C8B-B14F-4D97-AF65-F5344CB8AC3E}">
        <p14:creationId xmlns:p14="http://schemas.microsoft.com/office/powerpoint/2010/main" val="353849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1" grpId="0" animBg="1"/>
      <p:bldP spid="52" grpId="0" animBg="1"/>
      <p:bldP spid="53" grpId="0" animBg="1"/>
      <p:bldP spid="54" grpId="0" animBg="1"/>
      <p:bldP spid="55" grpId="0" animBg="1"/>
      <p:bldP spid="56" grpId="0" animBg="1"/>
      <p:bldP spid="57" grpId="0" animBg="1"/>
      <p:bldP spid="58" grpId="0" animBg="1"/>
      <p:bldP spid="59" grpId="0" animBg="1"/>
      <p:bldP spid="75" grpId="0"/>
      <p:bldP spid="76" grpId="0"/>
      <p:bldP spid="77" grpId="0"/>
      <p:bldP spid="78" grpId="0"/>
      <p:bldP spid="79" grpId="0"/>
      <p:bldP spid="80" grpId="0"/>
      <p:bldP spid="81" grpId="0"/>
      <p:bldP spid="82" grpId="0"/>
      <p:bldP spid="83" grpId="0"/>
      <p:bldP spid="84" grpId="0" animBg="1"/>
      <p:bldP spid="8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93916" y="4121819"/>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4" name="Oval 3"/>
          <p:cNvSpPr/>
          <p:nvPr/>
        </p:nvSpPr>
        <p:spPr>
          <a:xfrm>
            <a:off x="1165429" y="3369344"/>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 name="Oval 4"/>
          <p:cNvSpPr/>
          <p:nvPr/>
        </p:nvSpPr>
        <p:spPr>
          <a:xfrm>
            <a:off x="1455941" y="4388519"/>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6" name="Oval 5"/>
          <p:cNvSpPr/>
          <p:nvPr/>
        </p:nvSpPr>
        <p:spPr>
          <a:xfrm>
            <a:off x="1784554" y="2631157"/>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7" name="Oval 6"/>
          <p:cNvSpPr/>
          <p:nvPr/>
        </p:nvSpPr>
        <p:spPr>
          <a:xfrm>
            <a:off x="2403679" y="3374107"/>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8" name="Oval 7"/>
          <p:cNvSpPr/>
          <p:nvPr/>
        </p:nvSpPr>
        <p:spPr>
          <a:xfrm>
            <a:off x="2446541" y="4178969"/>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9" name="Oval 8"/>
          <p:cNvSpPr/>
          <p:nvPr/>
        </p:nvSpPr>
        <p:spPr>
          <a:xfrm>
            <a:off x="2697366" y="5217194"/>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10" name="Oval 9"/>
          <p:cNvSpPr/>
          <p:nvPr/>
        </p:nvSpPr>
        <p:spPr>
          <a:xfrm>
            <a:off x="1455941" y="5517232"/>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11" name="Oval 10"/>
          <p:cNvSpPr/>
          <p:nvPr/>
        </p:nvSpPr>
        <p:spPr>
          <a:xfrm>
            <a:off x="3551441" y="3416969"/>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13" name="Straight Arrow Connector 12"/>
          <p:cNvCxnSpPr>
            <a:stCxn id="3" idx="7"/>
          </p:cNvCxnSpPr>
          <p:nvPr/>
        </p:nvCxnSpPr>
        <p:spPr>
          <a:xfrm flipV="1">
            <a:off x="884441" y="3788444"/>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a:off x="932066" y="4445669"/>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570241" y="3061369"/>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6"/>
            <a:endCxn id="7" idx="2"/>
          </p:cNvCxnSpPr>
          <p:nvPr/>
        </p:nvCxnSpPr>
        <p:spPr>
          <a:xfrm>
            <a:off x="1622629" y="3597944"/>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8" idx="2"/>
          </p:cNvCxnSpPr>
          <p:nvPr/>
        </p:nvCxnSpPr>
        <p:spPr>
          <a:xfrm flipV="1">
            <a:off x="1913141" y="4407569"/>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6"/>
            <a:endCxn id="11" idx="1"/>
          </p:cNvCxnSpPr>
          <p:nvPr/>
        </p:nvCxnSpPr>
        <p:spPr>
          <a:xfrm>
            <a:off x="2241754" y="2859757"/>
            <a:ext cx="1376362"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5"/>
            <a:endCxn id="7" idx="1"/>
          </p:cNvCxnSpPr>
          <p:nvPr/>
        </p:nvCxnSpPr>
        <p:spPr>
          <a:xfrm>
            <a:off x="2175079" y="3021682"/>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6"/>
            <a:endCxn id="11" idx="2"/>
          </p:cNvCxnSpPr>
          <p:nvPr/>
        </p:nvCxnSpPr>
        <p:spPr>
          <a:xfrm>
            <a:off x="2860879" y="3602707"/>
            <a:ext cx="690562"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8" idx="0"/>
          </p:cNvCxnSpPr>
          <p:nvPr/>
        </p:nvCxnSpPr>
        <p:spPr>
          <a:xfrm flipH="1">
            <a:off x="2675141" y="3832894"/>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 idx="5"/>
            <a:endCxn id="9" idx="1"/>
          </p:cNvCxnSpPr>
          <p:nvPr/>
        </p:nvCxnSpPr>
        <p:spPr>
          <a:xfrm>
            <a:off x="1846466" y="4779044"/>
            <a:ext cx="917575" cy="5048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5" idx="4"/>
            <a:endCxn id="10" idx="0"/>
          </p:cNvCxnSpPr>
          <p:nvPr/>
        </p:nvCxnSpPr>
        <p:spPr>
          <a:xfrm>
            <a:off x="1684541" y="4845719"/>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6"/>
            <a:endCxn id="9" idx="3"/>
          </p:cNvCxnSpPr>
          <p:nvPr/>
        </p:nvCxnSpPr>
        <p:spPr>
          <a:xfrm flipV="1">
            <a:off x="1913141" y="5607719"/>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8" idx="4"/>
            <a:endCxn id="9" idx="0"/>
          </p:cNvCxnSpPr>
          <p:nvPr/>
        </p:nvCxnSpPr>
        <p:spPr>
          <a:xfrm>
            <a:off x="2675141" y="4636169"/>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3" idx="4"/>
          </p:cNvCxnSpPr>
          <p:nvPr/>
        </p:nvCxnSpPr>
        <p:spPr>
          <a:xfrm flipH="1" flipV="1">
            <a:off x="722516" y="4579019"/>
            <a:ext cx="747713"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4"/>
          </p:cNvCxnSpPr>
          <p:nvPr/>
        </p:nvCxnSpPr>
        <p:spPr>
          <a:xfrm flipV="1">
            <a:off x="3132341" y="3874169"/>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25626" name="TextBox 1"/>
          <p:cNvSpPr txBox="1">
            <a:spLocks noChangeArrowheads="1"/>
          </p:cNvSpPr>
          <p:nvPr/>
        </p:nvSpPr>
        <p:spPr bwMode="auto">
          <a:xfrm>
            <a:off x="947941" y="3051844"/>
            <a:ext cx="457200" cy="339725"/>
          </a:xfrm>
          <a:prstGeom prst="rect">
            <a:avLst/>
          </a:prstGeom>
          <a:noFill/>
          <a:ln>
            <a:noFill/>
          </a:ln>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5627" name="Rectangle 11"/>
          <p:cNvSpPr>
            <a:spLocks noChangeArrowheads="1"/>
          </p:cNvSpPr>
          <p:nvPr/>
        </p:nvSpPr>
        <p:spPr bwMode="auto">
          <a:xfrm>
            <a:off x="3918154" y="3259807"/>
            <a:ext cx="366712" cy="338137"/>
          </a:xfrm>
          <a:prstGeom prst="rect">
            <a:avLst/>
          </a:prstGeom>
          <a:noFill/>
          <a:ln>
            <a:noFill/>
          </a:ln>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5628" name="Rectangle 27"/>
          <p:cNvSpPr>
            <a:spLocks noChangeArrowheads="1"/>
          </p:cNvSpPr>
          <p:nvPr/>
        </p:nvSpPr>
        <p:spPr bwMode="auto">
          <a:xfrm>
            <a:off x="1913141" y="2283494"/>
            <a:ext cx="366713" cy="338138"/>
          </a:xfrm>
          <a:prstGeom prst="rect">
            <a:avLst/>
          </a:prstGeom>
          <a:noFill/>
          <a:ln>
            <a:noFill/>
          </a:ln>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5629" name="Rectangle 28"/>
          <p:cNvSpPr>
            <a:spLocks noChangeArrowheads="1"/>
          </p:cNvSpPr>
          <p:nvPr/>
        </p:nvSpPr>
        <p:spPr bwMode="auto">
          <a:xfrm>
            <a:off x="3154566" y="5341019"/>
            <a:ext cx="366713" cy="339725"/>
          </a:xfrm>
          <a:prstGeom prst="rect">
            <a:avLst/>
          </a:prstGeom>
          <a:noFill/>
          <a:ln>
            <a:noFill/>
          </a:ln>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5630" name="Rectangle 29"/>
          <p:cNvSpPr>
            <a:spLocks noChangeArrowheads="1"/>
          </p:cNvSpPr>
          <p:nvPr/>
        </p:nvSpPr>
        <p:spPr bwMode="auto">
          <a:xfrm>
            <a:off x="2478291" y="3062957"/>
            <a:ext cx="366713" cy="338137"/>
          </a:xfrm>
          <a:prstGeom prst="rect">
            <a:avLst/>
          </a:prstGeom>
          <a:noFill/>
          <a:ln>
            <a:noFill/>
          </a:ln>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5631" name="Rectangle 31"/>
          <p:cNvSpPr>
            <a:spLocks noChangeArrowheads="1"/>
          </p:cNvSpPr>
          <p:nvPr/>
        </p:nvSpPr>
        <p:spPr bwMode="auto">
          <a:xfrm>
            <a:off x="2914854" y="4209132"/>
            <a:ext cx="368300" cy="338137"/>
          </a:xfrm>
          <a:prstGeom prst="rect">
            <a:avLst/>
          </a:prstGeom>
          <a:noFill/>
          <a:ln>
            <a:noFill/>
          </a:ln>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5632" name="Rectangle 32"/>
          <p:cNvSpPr>
            <a:spLocks noChangeArrowheads="1"/>
          </p:cNvSpPr>
          <p:nvPr/>
        </p:nvSpPr>
        <p:spPr bwMode="auto">
          <a:xfrm>
            <a:off x="1705179" y="5926807"/>
            <a:ext cx="368300" cy="338137"/>
          </a:xfrm>
          <a:prstGeom prst="rect">
            <a:avLst/>
          </a:prstGeom>
          <a:noFill/>
          <a:ln>
            <a:noFill/>
          </a:ln>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5633" name="Rectangle 34"/>
          <p:cNvSpPr>
            <a:spLocks noChangeArrowheads="1"/>
          </p:cNvSpPr>
          <p:nvPr/>
        </p:nvSpPr>
        <p:spPr bwMode="auto">
          <a:xfrm>
            <a:off x="1589291" y="4045619"/>
            <a:ext cx="366713" cy="338138"/>
          </a:xfrm>
          <a:prstGeom prst="rect">
            <a:avLst/>
          </a:prstGeom>
          <a:noFill/>
          <a:ln>
            <a:noFill/>
          </a:ln>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5634" name="TextBox 35"/>
          <p:cNvSpPr txBox="1">
            <a:spLocks noChangeArrowheads="1"/>
          </p:cNvSpPr>
          <p:nvPr/>
        </p:nvSpPr>
        <p:spPr bwMode="auto">
          <a:xfrm>
            <a:off x="251520" y="4251994"/>
            <a:ext cx="457200" cy="338138"/>
          </a:xfrm>
          <a:prstGeom prst="rect">
            <a:avLst/>
          </a:prstGeom>
          <a:noFill/>
          <a:ln>
            <a:noFill/>
          </a:ln>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0</a:t>
            </a:r>
          </a:p>
        </p:txBody>
      </p:sp>
      <p:sp>
        <p:nvSpPr>
          <p:cNvPr id="2" name="Title 1"/>
          <p:cNvSpPr>
            <a:spLocks noGrp="1"/>
          </p:cNvSpPr>
          <p:nvPr>
            <p:ph type="title"/>
          </p:nvPr>
        </p:nvSpPr>
        <p:spPr/>
        <p:txBody>
          <a:bodyPr/>
          <a:lstStyle/>
          <a:p>
            <a:r>
              <a:rPr lang="en-US" dirty="0">
                <a:solidFill>
                  <a:srgbClr val="0070C0"/>
                </a:solidFill>
              </a:rPr>
              <a:t>Breadth-First Search: Example </a:t>
            </a:r>
          </a:p>
        </p:txBody>
      </p:sp>
      <p:sp>
        <p:nvSpPr>
          <p:cNvPr id="12" name="Oval 11"/>
          <p:cNvSpPr/>
          <p:nvPr/>
        </p:nvSpPr>
        <p:spPr>
          <a:xfrm>
            <a:off x="289471" y="3874169"/>
            <a:ext cx="898153" cy="9715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16016" y="4045619"/>
            <a:ext cx="2317942" cy="461665"/>
          </a:xfrm>
          <a:prstGeom prst="rect">
            <a:avLst/>
          </a:prstGeom>
          <a:noFill/>
        </p:spPr>
        <p:txBody>
          <a:bodyPr wrap="none" rtlCol="0">
            <a:spAutoFit/>
          </a:bodyPr>
          <a:lstStyle/>
          <a:p>
            <a:r>
              <a:rPr lang="en-US" sz="2400" dirty="0"/>
              <a:t>Initial Condition</a:t>
            </a:r>
          </a:p>
        </p:txBody>
      </p:sp>
      <p:sp>
        <p:nvSpPr>
          <p:cNvPr id="39" name="Content Placeholder 4">
            <a:extLst>
              <a:ext uri="{FF2B5EF4-FFF2-40B4-BE49-F238E27FC236}">
                <a16:creationId xmlns:a16="http://schemas.microsoft.com/office/drawing/2014/main" id="{A775D4B1-7347-054F-816B-FAB6E309AFE2}"/>
              </a:ext>
            </a:extLst>
          </p:cNvPr>
          <p:cNvSpPr txBox="1">
            <a:spLocks/>
          </p:cNvSpPr>
          <p:nvPr/>
        </p:nvSpPr>
        <p:spPr>
          <a:xfrm>
            <a:off x="228600" y="908720"/>
            <a:ext cx="8610600" cy="5472608"/>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dirty="0"/>
              <a:t>Start with a source node</a:t>
            </a:r>
          </a:p>
          <a:p>
            <a:r>
              <a:rPr lang="en-US" dirty="0"/>
              <a:t>Identify and mark all nodes that can be reached from the source node with 1 hop, 2 hops, 3 hops, …</a:t>
            </a:r>
            <a:endParaRPr lang="en-US" kern="0" dirty="0"/>
          </a:p>
        </p:txBody>
      </p:sp>
      <p:sp>
        <p:nvSpPr>
          <p:cNvPr id="40" name="Slide Number Placeholder 4">
            <a:extLst>
              <a:ext uri="{FF2B5EF4-FFF2-40B4-BE49-F238E27FC236}">
                <a16:creationId xmlns:a16="http://schemas.microsoft.com/office/drawing/2014/main" id="{B581569E-A4CA-6945-BD2B-A6A295BA2B0E}"/>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112</a:t>
            </a:fld>
            <a:endParaRPr lang="en-US" dirty="0"/>
          </a:p>
        </p:txBody>
      </p:sp>
      <p:sp>
        <p:nvSpPr>
          <p:cNvPr id="41" name="CuadroTexto 26">
            <a:extLst>
              <a:ext uri="{FF2B5EF4-FFF2-40B4-BE49-F238E27FC236}">
                <a16:creationId xmlns:a16="http://schemas.microsoft.com/office/drawing/2014/main" id="{FDE7EDB4-B13F-5D46-A8D6-4056403F0301}"/>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9655187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38200" y="312420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4" name="Oval 3"/>
          <p:cNvSpPr/>
          <p:nvPr/>
        </p:nvSpPr>
        <p:spPr>
          <a:xfrm>
            <a:off x="1509713" y="2371725"/>
            <a:ext cx="457200" cy="457200"/>
          </a:xfrm>
          <a:prstGeom prst="ellipse">
            <a:avLst/>
          </a:prstGeom>
          <a:solidFill>
            <a:srgbClr val="0070C0"/>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 name="Oval 4"/>
          <p:cNvSpPr/>
          <p:nvPr/>
        </p:nvSpPr>
        <p:spPr>
          <a:xfrm>
            <a:off x="1800225" y="3390900"/>
            <a:ext cx="457200" cy="457200"/>
          </a:xfrm>
          <a:prstGeom prst="ellipse">
            <a:avLst/>
          </a:prstGeom>
          <a:solidFill>
            <a:srgbClr val="0070C0"/>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6" name="Oval 5"/>
          <p:cNvSpPr/>
          <p:nvPr/>
        </p:nvSpPr>
        <p:spPr>
          <a:xfrm>
            <a:off x="2128838" y="1633538"/>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7" name="Oval 6"/>
          <p:cNvSpPr/>
          <p:nvPr/>
        </p:nvSpPr>
        <p:spPr>
          <a:xfrm>
            <a:off x="2747963" y="2376488"/>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8" name="Oval 7"/>
          <p:cNvSpPr/>
          <p:nvPr/>
        </p:nvSpPr>
        <p:spPr>
          <a:xfrm>
            <a:off x="2790825" y="3181350"/>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9" name="Oval 8"/>
          <p:cNvSpPr/>
          <p:nvPr/>
        </p:nvSpPr>
        <p:spPr>
          <a:xfrm>
            <a:off x="3041650" y="4219575"/>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10" name="Oval 9"/>
          <p:cNvSpPr/>
          <p:nvPr/>
        </p:nvSpPr>
        <p:spPr>
          <a:xfrm>
            <a:off x="1800225" y="4519613"/>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11" name="Oval 10"/>
          <p:cNvSpPr/>
          <p:nvPr/>
        </p:nvSpPr>
        <p:spPr>
          <a:xfrm>
            <a:off x="3895725" y="2419350"/>
            <a:ext cx="457200" cy="457200"/>
          </a:xfrm>
          <a:prstGeom prst="ellipse">
            <a:avLst/>
          </a:prstGeom>
          <a:solidFill>
            <a:srgbClr val="0070C0"/>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13" name="Straight Arrow Connector 12"/>
          <p:cNvCxnSpPr>
            <a:stCxn id="3" idx="7"/>
          </p:cNvCxnSpPr>
          <p:nvPr/>
        </p:nvCxnSpPr>
        <p:spPr>
          <a:xfrm flipV="1">
            <a:off x="1228725" y="2790825"/>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a:off x="1276350" y="3448050"/>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914525" y="2063750"/>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6"/>
            <a:endCxn id="7" idx="2"/>
          </p:cNvCxnSpPr>
          <p:nvPr/>
        </p:nvCxnSpPr>
        <p:spPr>
          <a:xfrm>
            <a:off x="1966913" y="2600325"/>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8" idx="2"/>
          </p:cNvCxnSpPr>
          <p:nvPr/>
        </p:nvCxnSpPr>
        <p:spPr>
          <a:xfrm flipV="1">
            <a:off x="2257425" y="3409950"/>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6"/>
            <a:endCxn id="11" idx="1"/>
          </p:cNvCxnSpPr>
          <p:nvPr/>
        </p:nvCxnSpPr>
        <p:spPr>
          <a:xfrm>
            <a:off x="2586038" y="1862138"/>
            <a:ext cx="1376362"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5"/>
            <a:endCxn id="7" idx="1"/>
          </p:cNvCxnSpPr>
          <p:nvPr/>
        </p:nvCxnSpPr>
        <p:spPr>
          <a:xfrm>
            <a:off x="2519363" y="2024063"/>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6"/>
            <a:endCxn id="11" idx="2"/>
          </p:cNvCxnSpPr>
          <p:nvPr/>
        </p:nvCxnSpPr>
        <p:spPr>
          <a:xfrm>
            <a:off x="3205163" y="2605088"/>
            <a:ext cx="690562"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8" idx="0"/>
          </p:cNvCxnSpPr>
          <p:nvPr/>
        </p:nvCxnSpPr>
        <p:spPr>
          <a:xfrm flipH="1">
            <a:off x="3019425" y="2835275"/>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 idx="5"/>
            <a:endCxn id="9" idx="1"/>
          </p:cNvCxnSpPr>
          <p:nvPr/>
        </p:nvCxnSpPr>
        <p:spPr>
          <a:xfrm>
            <a:off x="2190750" y="3781425"/>
            <a:ext cx="917575" cy="5048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5" idx="4"/>
            <a:endCxn id="10" idx="0"/>
          </p:cNvCxnSpPr>
          <p:nvPr/>
        </p:nvCxnSpPr>
        <p:spPr>
          <a:xfrm>
            <a:off x="2028825" y="3848100"/>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6"/>
            <a:endCxn id="9" idx="3"/>
          </p:cNvCxnSpPr>
          <p:nvPr/>
        </p:nvCxnSpPr>
        <p:spPr>
          <a:xfrm flipV="1">
            <a:off x="2257425" y="4610100"/>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8" idx="4"/>
            <a:endCxn id="9" idx="0"/>
          </p:cNvCxnSpPr>
          <p:nvPr/>
        </p:nvCxnSpPr>
        <p:spPr>
          <a:xfrm>
            <a:off x="3019425" y="3638550"/>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3" idx="4"/>
          </p:cNvCxnSpPr>
          <p:nvPr/>
        </p:nvCxnSpPr>
        <p:spPr>
          <a:xfrm flipH="1" flipV="1">
            <a:off x="1066800" y="3581400"/>
            <a:ext cx="747713"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4"/>
          </p:cNvCxnSpPr>
          <p:nvPr/>
        </p:nvCxnSpPr>
        <p:spPr>
          <a:xfrm flipV="1">
            <a:off x="3476625" y="2876550"/>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23578" name="TextBox 1"/>
          <p:cNvSpPr txBox="1">
            <a:spLocks noChangeArrowheads="1"/>
          </p:cNvSpPr>
          <p:nvPr/>
        </p:nvSpPr>
        <p:spPr bwMode="auto">
          <a:xfrm>
            <a:off x="1292225" y="2054225"/>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79" name="Rectangle 11"/>
          <p:cNvSpPr>
            <a:spLocks noChangeArrowheads="1"/>
          </p:cNvSpPr>
          <p:nvPr/>
        </p:nvSpPr>
        <p:spPr bwMode="auto">
          <a:xfrm>
            <a:off x="4262438" y="2262188"/>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0" name="Rectangle 27"/>
          <p:cNvSpPr>
            <a:spLocks noChangeArrowheads="1"/>
          </p:cNvSpPr>
          <p:nvPr/>
        </p:nvSpPr>
        <p:spPr bwMode="auto">
          <a:xfrm>
            <a:off x="2257425" y="1285875"/>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1" name="Rectangle 28"/>
          <p:cNvSpPr>
            <a:spLocks noChangeArrowheads="1"/>
          </p:cNvSpPr>
          <p:nvPr/>
        </p:nvSpPr>
        <p:spPr bwMode="auto">
          <a:xfrm>
            <a:off x="3498850" y="4343400"/>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2" name="Rectangle 29"/>
          <p:cNvSpPr>
            <a:spLocks noChangeArrowheads="1"/>
          </p:cNvSpPr>
          <p:nvPr/>
        </p:nvSpPr>
        <p:spPr bwMode="auto">
          <a:xfrm>
            <a:off x="2822575" y="2065338"/>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3" name="Rectangle 31"/>
          <p:cNvSpPr>
            <a:spLocks noChangeArrowheads="1"/>
          </p:cNvSpPr>
          <p:nvPr/>
        </p:nvSpPr>
        <p:spPr bwMode="auto">
          <a:xfrm>
            <a:off x="3259138" y="3211513"/>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4" name="Rectangle 32"/>
          <p:cNvSpPr>
            <a:spLocks noChangeArrowheads="1"/>
          </p:cNvSpPr>
          <p:nvPr/>
        </p:nvSpPr>
        <p:spPr bwMode="auto">
          <a:xfrm>
            <a:off x="2049463" y="4929188"/>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5" name="Rectangle 34"/>
          <p:cNvSpPr>
            <a:spLocks noChangeArrowheads="1"/>
          </p:cNvSpPr>
          <p:nvPr/>
        </p:nvSpPr>
        <p:spPr bwMode="auto">
          <a:xfrm>
            <a:off x="1933575" y="3048000"/>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6" name="TextBox 35"/>
          <p:cNvSpPr txBox="1">
            <a:spLocks noChangeArrowheads="1"/>
          </p:cNvSpPr>
          <p:nvPr/>
        </p:nvSpPr>
        <p:spPr bwMode="auto">
          <a:xfrm>
            <a:off x="584200" y="3254375"/>
            <a:ext cx="309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0</a:t>
            </a:r>
          </a:p>
        </p:txBody>
      </p:sp>
      <p:sp>
        <p:nvSpPr>
          <p:cNvPr id="15" name="Oval 14"/>
          <p:cNvSpPr/>
          <p:nvPr/>
        </p:nvSpPr>
        <p:spPr>
          <a:xfrm>
            <a:off x="595313" y="2868613"/>
            <a:ext cx="950912" cy="9525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a:solidFill>
                  <a:srgbClr val="0070C0"/>
                </a:solidFill>
              </a:rPr>
              <a:t>Breadth-First Search – Initial Condition</a:t>
            </a:r>
          </a:p>
        </p:txBody>
      </p:sp>
      <p:sp>
        <p:nvSpPr>
          <p:cNvPr id="39" name="Slide Number Placeholder 4">
            <a:extLst>
              <a:ext uri="{FF2B5EF4-FFF2-40B4-BE49-F238E27FC236}">
                <a16:creationId xmlns:a16="http://schemas.microsoft.com/office/drawing/2014/main" id="{ED57AC4B-14DD-FE43-A43C-DE3874CBC0C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113</a:t>
            </a:fld>
            <a:endParaRPr lang="en-US" dirty="0"/>
          </a:p>
        </p:txBody>
      </p:sp>
      <p:sp>
        <p:nvSpPr>
          <p:cNvPr id="40" name="CuadroTexto 26">
            <a:extLst>
              <a:ext uri="{FF2B5EF4-FFF2-40B4-BE49-F238E27FC236}">
                <a16:creationId xmlns:a16="http://schemas.microsoft.com/office/drawing/2014/main" id="{47FDF19E-F35F-5442-B2C1-F0064CC3C2ED}"/>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40761430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38200" y="312420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4" name="Oval 3"/>
          <p:cNvSpPr/>
          <p:nvPr/>
        </p:nvSpPr>
        <p:spPr>
          <a:xfrm>
            <a:off x="1509713" y="2371725"/>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 name="Oval 4"/>
          <p:cNvSpPr/>
          <p:nvPr/>
        </p:nvSpPr>
        <p:spPr>
          <a:xfrm>
            <a:off x="1800225" y="3390900"/>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6" name="Oval 5"/>
          <p:cNvSpPr/>
          <p:nvPr/>
        </p:nvSpPr>
        <p:spPr>
          <a:xfrm>
            <a:off x="2128838" y="1633538"/>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7" name="Oval 6"/>
          <p:cNvSpPr/>
          <p:nvPr/>
        </p:nvSpPr>
        <p:spPr>
          <a:xfrm>
            <a:off x="2747963" y="2376488"/>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8" name="Oval 7"/>
          <p:cNvSpPr/>
          <p:nvPr/>
        </p:nvSpPr>
        <p:spPr>
          <a:xfrm>
            <a:off x="2790825" y="3181350"/>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9" name="Oval 8"/>
          <p:cNvSpPr/>
          <p:nvPr/>
        </p:nvSpPr>
        <p:spPr>
          <a:xfrm>
            <a:off x="3041650" y="4219575"/>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10" name="Oval 9"/>
          <p:cNvSpPr/>
          <p:nvPr/>
        </p:nvSpPr>
        <p:spPr>
          <a:xfrm>
            <a:off x="1800225" y="4519613"/>
            <a:ext cx="457200" cy="457200"/>
          </a:xfrm>
          <a:prstGeom prst="ellipse">
            <a:avLst/>
          </a:prstGeom>
          <a:solidFill>
            <a:srgbClr val="0070C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11" name="Oval 10"/>
          <p:cNvSpPr/>
          <p:nvPr/>
        </p:nvSpPr>
        <p:spPr>
          <a:xfrm>
            <a:off x="3895725" y="2419350"/>
            <a:ext cx="457200" cy="457200"/>
          </a:xfrm>
          <a:prstGeom prst="ellipse">
            <a:avLst/>
          </a:prstGeom>
          <a:solidFill>
            <a:srgbClr val="0070C0"/>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13" name="Straight Arrow Connector 12"/>
          <p:cNvCxnSpPr>
            <a:stCxn id="3" idx="7"/>
          </p:cNvCxnSpPr>
          <p:nvPr/>
        </p:nvCxnSpPr>
        <p:spPr>
          <a:xfrm flipV="1">
            <a:off x="1228725" y="2790825"/>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a:off x="1276350" y="3448050"/>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914525" y="2063750"/>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6"/>
            <a:endCxn id="7" idx="2"/>
          </p:cNvCxnSpPr>
          <p:nvPr/>
        </p:nvCxnSpPr>
        <p:spPr>
          <a:xfrm>
            <a:off x="1966913" y="2600325"/>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8" idx="2"/>
          </p:cNvCxnSpPr>
          <p:nvPr/>
        </p:nvCxnSpPr>
        <p:spPr>
          <a:xfrm flipV="1">
            <a:off x="2257425" y="3409950"/>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6"/>
            <a:endCxn id="11" idx="1"/>
          </p:cNvCxnSpPr>
          <p:nvPr/>
        </p:nvCxnSpPr>
        <p:spPr>
          <a:xfrm>
            <a:off x="2586038" y="1862138"/>
            <a:ext cx="1376362"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5"/>
            <a:endCxn id="7" idx="1"/>
          </p:cNvCxnSpPr>
          <p:nvPr/>
        </p:nvCxnSpPr>
        <p:spPr>
          <a:xfrm>
            <a:off x="2519363" y="2024063"/>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6"/>
            <a:endCxn id="11" idx="2"/>
          </p:cNvCxnSpPr>
          <p:nvPr/>
        </p:nvCxnSpPr>
        <p:spPr>
          <a:xfrm>
            <a:off x="3205163" y="2605088"/>
            <a:ext cx="690562"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8" idx="0"/>
          </p:cNvCxnSpPr>
          <p:nvPr/>
        </p:nvCxnSpPr>
        <p:spPr>
          <a:xfrm flipH="1">
            <a:off x="3019425" y="2835275"/>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 idx="5"/>
            <a:endCxn id="9" idx="1"/>
          </p:cNvCxnSpPr>
          <p:nvPr/>
        </p:nvCxnSpPr>
        <p:spPr>
          <a:xfrm>
            <a:off x="2190750" y="3781425"/>
            <a:ext cx="917575" cy="5048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5" idx="4"/>
            <a:endCxn id="10" idx="0"/>
          </p:cNvCxnSpPr>
          <p:nvPr/>
        </p:nvCxnSpPr>
        <p:spPr>
          <a:xfrm>
            <a:off x="2028825" y="3848100"/>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6"/>
            <a:endCxn id="9" idx="3"/>
          </p:cNvCxnSpPr>
          <p:nvPr/>
        </p:nvCxnSpPr>
        <p:spPr>
          <a:xfrm flipV="1">
            <a:off x="2257425" y="4610100"/>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8" idx="4"/>
            <a:endCxn id="9" idx="0"/>
          </p:cNvCxnSpPr>
          <p:nvPr/>
        </p:nvCxnSpPr>
        <p:spPr>
          <a:xfrm>
            <a:off x="3019425" y="3638550"/>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3" idx="4"/>
          </p:cNvCxnSpPr>
          <p:nvPr/>
        </p:nvCxnSpPr>
        <p:spPr>
          <a:xfrm flipH="1" flipV="1">
            <a:off x="1066800" y="3581400"/>
            <a:ext cx="747713"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4"/>
          </p:cNvCxnSpPr>
          <p:nvPr/>
        </p:nvCxnSpPr>
        <p:spPr>
          <a:xfrm flipV="1">
            <a:off x="3476625" y="2876550"/>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23578" name="TextBox 1"/>
          <p:cNvSpPr txBox="1">
            <a:spLocks noChangeArrowheads="1"/>
          </p:cNvSpPr>
          <p:nvPr/>
        </p:nvSpPr>
        <p:spPr bwMode="auto">
          <a:xfrm>
            <a:off x="1378496" y="2054225"/>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79" name="Rectangle 11"/>
          <p:cNvSpPr>
            <a:spLocks noChangeArrowheads="1"/>
          </p:cNvSpPr>
          <p:nvPr/>
        </p:nvSpPr>
        <p:spPr bwMode="auto">
          <a:xfrm>
            <a:off x="4262438" y="2262188"/>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0" name="Rectangle 27"/>
          <p:cNvSpPr>
            <a:spLocks noChangeArrowheads="1"/>
          </p:cNvSpPr>
          <p:nvPr/>
        </p:nvSpPr>
        <p:spPr bwMode="auto">
          <a:xfrm>
            <a:off x="2257425" y="1285875"/>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1" name="Rectangle 28"/>
          <p:cNvSpPr>
            <a:spLocks noChangeArrowheads="1"/>
          </p:cNvSpPr>
          <p:nvPr/>
        </p:nvSpPr>
        <p:spPr bwMode="auto">
          <a:xfrm>
            <a:off x="3498850" y="4343400"/>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2" name="Rectangle 29"/>
          <p:cNvSpPr>
            <a:spLocks noChangeArrowheads="1"/>
          </p:cNvSpPr>
          <p:nvPr/>
        </p:nvSpPr>
        <p:spPr bwMode="auto">
          <a:xfrm>
            <a:off x="2822575" y="2065338"/>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3" name="Rectangle 31"/>
          <p:cNvSpPr>
            <a:spLocks noChangeArrowheads="1"/>
          </p:cNvSpPr>
          <p:nvPr/>
        </p:nvSpPr>
        <p:spPr bwMode="auto">
          <a:xfrm>
            <a:off x="3259138" y="3211513"/>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4" name="Rectangle 32"/>
          <p:cNvSpPr>
            <a:spLocks noChangeArrowheads="1"/>
          </p:cNvSpPr>
          <p:nvPr/>
        </p:nvSpPr>
        <p:spPr bwMode="auto">
          <a:xfrm>
            <a:off x="2049463" y="4929188"/>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5" name="Rectangle 34"/>
          <p:cNvSpPr>
            <a:spLocks noChangeArrowheads="1"/>
          </p:cNvSpPr>
          <p:nvPr/>
        </p:nvSpPr>
        <p:spPr bwMode="auto">
          <a:xfrm>
            <a:off x="1933575" y="3048000"/>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6" name="TextBox 35"/>
          <p:cNvSpPr txBox="1">
            <a:spLocks noChangeArrowheads="1"/>
          </p:cNvSpPr>
          <p:nvPr/>
        </p:nvSpPr>
        <p:spPr bwMode="auto">
          <a:xfrm>
            <a:off x="584200" y="3254375"/>
            <a:ext cx="309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0</a:t>
            </a:r>
          </a:p>
        </p:txBody>
      </p:sp>
      <p:sp>
        <p:nvSpPr>
          <p:cNvPr id="15" name="Oval 14"/>
          <p:cNvSpPr/>
          <p:nvPr/>
        </p:nvSpPr>
        <p:spPr>
          <a:xfrm>
            <a:off x="595313" y="2868613"/>
            <a:ext cx="950912" cy="9525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a:solidFill>
                  <a:srgbClr val="0070C0"/>
                </a:solidFill>
              </a:rPr>
              <a:t>Breadth-First Search – 1 Hop</a:t>
            </a:r>
          </a:p>
        </p:txBody>
      </p:sp>
      <p:sp>
        <p:nvSpPr>
          <p:cNvPr id="39" name="Slide Number Placeholder 4">
            <a:extLst>
              <a:ext uri="{FF2B5EF4-FFF2-40B4-BE49-F238E27FC236}">
                <a16:creationId xmlns:a16="http://schemas.microsoft.com/office/drawing/2014/main" id="{ED57AC4B-14DD-FE43-A43C-DE3874CBC0C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114</a:t>
            </a:fld>
            <a:endParaRPr lang="en-US" dirty="0"/>
          </a:p>
        </p:txBody>
      </p:sp>
      <p:sp>
        <p:nvSpPr>
          <p:cNvPr id="40" name="CuadroTexto 26">
            <a:extLst>
              <a:ext uri="{FF2B5EF4-FFF2-40B4-BE49-F238E27FC236}">
                <a16:creationId xmlns:a16="http://schemas.microsoft.com/office/drawing/2014/main" id="{47FDF19E-F35F-5442-B2C1-F0064CC3C2ED}"/>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41" name="Content Placeholder 13">
            <a:extLst>
              <a:ext uri="{FF2B5EF4-FFF2-40B4-BE49-F238E27FC236}">
                <a16:creationId xmlns:a16="http://schemas.microsoft.com/office/drawing/2014/main" id="{713A7A3F-F49D-5342-BCB5-29BEC33DCB55}"/>
              </a:ext>
            </a:extLst>
          </p:cNvPr>
          <p:cNvSpPr txBox="1">
            <a:spLocks/>
          </p:cNvSpPr>
          <p:nvPr/>
        </p:nvSpPr>
        <p:spPr>
          <a:xfrm>
            <a:off x="4860926" y="908720"/>
            <a:ext cx="3978274" cy="5472608"/>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t>First Frontier (level 1 nodes)</a:t>
            </a:r>
          </a:p>
          <a:p>
            <a:pPr lvl="1"/>
            <a:r>
              <a:rPr lang="en-US" kern="0" dirty="0"/>
              <a:t>1, 2</a:t>
            </a:r>
          </a:p>
        </p:txBody>
      </p:sp>
    </p:spTree>
    <p:extLst>
      <p:ext uri="{BB962C8B-B14F-4D97-AF65-F5344CB8AC3E}">
        <p14:creationId xmlns:p14="http://schemas.microsoft.com/office/powerpoint/2010/main" val="40328004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38200" y="312420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4" name="Oval 3"/>
          <p:cNvSpPr/>
          <p:nvPr/>
        </p:nvSpPr>
        <p:spPr>
          <a:xfrm>
            <a:off x="1509713" y="2371725"/>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 name="Oval 4"/>
          <p:cNvSpPr/>
          <p:nvPr/>
        </p:nvSpPr>
        <p:spPr>
          <a:xfrm>
            <a:off x="1800225" y="3390900"/>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6" name="Oval 5"/>
          <p:cNvSpPr/>
          <p:nvPr/>
        </p:nvSpPr>
        <p:spPr>
          <a:xfrm>
            <a:off x="2128838" y="1633538"/>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7" name="Oval 6"/>
          <p:cNvSpPr/>
          <p:nvPr/>
        </p:nvSpPr>
        <p:spPr>
          <a:xfrm>
            <a:off x="2747963" y="2376488"/>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8" name="Oval 7"/>
          <p:cNvSpPr/>
          <p:nvPr/>
        </p:nvSpPr>
        <p:spPr>
          <a:xfrm>
            <a:off x="2790825" y="3181350"/>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9" name="Oval 8"/>
          <p:cNvSpPr/>
          <p:nvPr/>
        </p:nvSpPr>
        <p:spPr>
          <a:xfrm>
            <a:off x="3041650" y="4219575"/>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10" name="Oval 9"/>
          <p:cNvSpPr/>
          <p:nvPr/>
        </p:nvSpPr>
        <p:spPr>
          <a:xfrm>
            <a:off x="1800225" y="4519613"/>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11" name="Oval 10"/>
          <p:cNvSpPr/>
          <p:nvPr/>
        </p:nvSpPr>
        <p:spPr>
          <a:xfrm>
            <a:off x="3895725" y="2419350"/>
            <a:ext cx="457200" cy="457200"/>
          </a:xfrm>
          <a:prstGeom prst="ellipse">
            <a:avLst/>
          </a:prstGeom>
          <a:solidFill>
            <a:srgbClr val="0070C0"/>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13" name="Straight Arrow Connector 12"/>
          <p:cNvCxnSpPr>
            <a:stCxn id="3" idx="7"/>
          </p:cNvCxnSpPr>
          <p:nvPr/>
        </p:nvCxnSpPr>
        <p:spPr>
          <a:xfrm flipV="1">
            <a:off x="1228725" y="2790825"/>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a:off x="1276350" y="3448050"/>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914525" y="2063750"/>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6"/>
            <a:endCxn id="7" idx="2"/>
          </p:cNvCxnSpPr>
          <p:nvPr/>
        </p:nvCxnSpPr>
        <p:spPr>
          <a:xfrm>
            <a:off x="1966913" y="2600325"/>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8" idx="2"/>
          </p:cNvCxnSpPr>
          <p:nvPr/>
        </p:nvCxnSpPr>
        <p:spPr>
          <a:xfrm flipV="1">
            <a:off x="2257425" y="3409950"/>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6"/>
            <a:endCxn id="11" idx="1"/>
          </p:cNvCxnSpPr>
          <p:nvPr/>
        </p:nvCxnSpPr>
        <p:spPr>
          <a:xfrm>
            <a:off x="2586038" y="1862138"/>
            <a:ext cx="1376362"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5"/>
            <a:endCxn id="7" idx="1"/>
          </p:cNvCxnSpPr>
          <p:nvPr/>
        </p:nvCxnSpPr>
        <p:spPr>
          <a:xfrm>
            <a:off x="2519363" y="2024063"/>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6"/>
            <a:endCxn id="11" idx="2"/>
          </p:cNvCxnSpPr>
          <p:nvPr/>
        </p:nvCxnSpPr>
        <p:spPr>
          <a:xfrm>
            <a:off x="3205163" y="2605088"/>
            <a:ext cx="690562"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8" idx="0"/>
          </p:cNvCxnSpPr>
          <p:nvPr/>
        </p:nvCxnSpPr>
        <p:spPr>
          <a:xfrm flipH="1">
            <a:off x="3019425" y="2835275"/>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 idx="5"/>
            <a:endCxn id="9" idx="1"/>
          </p:cNvCxnSpPr>
          <p:nvPr/>
        </p:nvCxnSpPr>
        <p:spPr>
          <a:xfrm>
            <a:off x="2190750" y="3781425"/>
            <a:ext cx="917575" cy="5048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5" idx="4"/>
            <a:endCxn id="10" idx="0"/>
          </p:cNvCxnSpPr>
          <p:nvPr/>
        </p:nvCxnSpPr>
        <p:spPr>
          <a:xfrm>
            <a:off x="2028825" y="3848100"/>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6"/>
            <a:endCxn id="9" idx="3"/>
          </p:cNvCxnSpPr>
          <p:nvPr/>
        </p:nvCxnSpPr>
        <p:spPr>
          <a:xfrm flipV="1">
            <a:off x="2257425" y="4610100"/>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8" idx="4"/>
            <a:endCxn id="9" idx="0"/>
          </p:cNvCxnSpPr>
          <p:nvPr/>
        </p:nvCxnSpPr>
        <p:spPr>
          <a:xfrm>
            <a:off x="3019425" y="3638550"/>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3" idx="4"/>
          </p:cNvCxnSpPr>
          <p:nvPr/>
        </p:nvCxnSpPr>
        <p:spPr>
          <a:xfrm flipH="1" flipV="1">
            <a:off x="1066800" y="3581400"/>
            <a:ext cx="747713"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4"/>
          </p:cNvCxnSpPr>
          <p:nvPr/>
        </p:nvCxnSpPr>
        <p:spPr>
          <a:xfrm flipV="1">
            <a:off x="3476625" y="2876550"/>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23578" name="TextBox 1"/>
          <p:cNvSpPr txBox="1">
            <a:spLocks noChangeArrowheads="1"/>
          </p:cNvSpPr>
          <p:nvPr/>
        </p:nvSpPr>
        <p:spPr bwMode="auto">
          <a:xfrm>
            <a:off x="1378496" y="2054225"/>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79" name="Rectangle 11"/>
          <p:cNvSpPr>
            <a:spLocks noChangeArrowheads="1"/>
          </p:cNvSpPr>
          <p:nvPr/>
        </p:nvSpPr>
        <p:spPr bwMode="auto">
          <a:xfrm>
            <a:off x="4262438" y="2262188"/>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0" name="Rectangle 27"/>
          <p:cNvSpPr>
            <a:spLocks noChangeArrowheads="1"/>
          </p:cNvSpPr>
          <p:nvPr/>
        </p:nvSpPr>
        <p:spPr bwMode="auto">
          <a:xfrm>
            <a:off x="2257425" y="1285875"/>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1" name="Rectangle 28"/>
          <p:cNvSpPr>
            <a:spLocks noChangeArrowheads="1"/>
          </p:cNvSpPr>
          <p:nvPr/>
        </p:nvSpPr>
        <p:spPr bwMode="auto">
          <a:xfrm>
            <a:off x="3498850" y="4343400"/>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2" name="Rectangle 29"/>
          <p:cNvSpPr>
            <a:spLocks noChangeArrowheads="1"/>
          </p:cNvSpPr>
          <p:nvPr/>
        </p:nvSpPr>
        <p:spPr bwMode="auto">
          <a:xfrm>
            <a:off x="2822575" y="2065338"/>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3" name="Rectangle 31"/>
          <p:cNvSpPr>
            <a:spLocks noChangeArrowheads="1"/>
          </p:cNvSpPr>
          <p:nvPr/>
        </p:nvSpPr>
        <p:spPr bwMode="auto">
          <a:xfrm>
            <a:off x="3259138" y="3211513"/>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4" name="Rectangle 32"/>
          <p:cNvSpPr>
            <a:spLocks noChangeArrowheads="1"/>
          </p:cNvSpPr>
          <p:nvPr/>
        </p:nvSpPr>
        <p:spPr bwMode="auto">
          <a:xfrm>
            <a:off x="2049463" y="4929188"/>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5" name="Rectangle 34"/>
          <p:cNvSpPr>
            <a:spLocks noChangeArrowheads="1"/>
          </p:cNvSpPr>
          <p:nvPr/>
        </p:nvSpPr>
        <p:spPr bwMode="auto">
          <a:xfrm>
            <a:off x="1933575" y="3048000"/>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6" name="TextBox 35"/>
          <p:cNvSpPr txBox="1">
            <a:spLocks noChangeArrowheads="1"/>
          </p:cNvSpPr>
          <p:nvPr/>
        </p:nvSpPr>
        <p:spPr bwMode="auto">
          <a:xfrm>
            <a:off x="584200" y="3254375"/>
            <a:ext cx="309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0</a:t>
            </a:r>
          </a:p>
        </p:txBody>
      </p:sp>
      <p:sp>
        <p:nvSpPr>
          <p:cNvPr id="15" name="Oval 14"/>
          <p:cNvSpPr/>
          <p:nvPr/>
        </p:nvSpPr>
        <p:spPr>
          <a:xfrm>
            <a:off x="595313" y="2868613"/>
            <a:ext cx="950912" cy="9525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a:solidFill>
                  <a:srgbClr val="0070C0"/>
                </a:solidFill>
              </a:rPr>
              <a:t>Breadth-First Search – 2 Hops</a:t>
            </a:r>
          </a:p>
        </p:txBody>
      </p:sp>
      <p:sp>
        <p:nvSpPr>
          <p:cNvPr id="39" name="Slide Number Placeholder 4">
            <a:extLst>
              <a:ext uri="{FF2B5EF4-FFF2-40B4-BE49-F238E27FC236}">
                <a16:creationId xmlns:a16="http://schemas.microsoft.com/office/drawing/2014/main" id="{ED57AC4B-14DD-FE43-A43C-DE3874CBC0C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115</a:t>
            </a:fld>
            <a:endParaRPr lang="en-US" dirty="0"/>
          </a:p>
        </p:txBody>
      </p:sp>
      <p:sp>
        <p:nvSpPr>
          <p:cNvPr id="40" name="CuadroTexto 26">
            <a:extLst>
              <a:ext uri="{FF2B5EF4-FFF2-40B4-BE49-F238E27FC236}">
                <a16:creationId xmlns:a16="http://schemas.microsoft.com/office/drawing/2014/main" id="{47FDF19E-F35F-5442-B2C1-F0064CC3C2ED}"/>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41" name="Content Placeholder 13">
            <a:extLst>
              <a:ext uri="{FF2B5EF4-FFF2-40B4-BE49-F238E27FC236}">
                <a16:creationId xmlns:a16="http://schemas.microsoft.com/office/drawing/2014/main" id="{3327EFEA-5ECC-D845-A593-CB268F16A64F}"/>
              </a:ext>
            </a:extLst>
          </p:cNvPr>
          <p:cNvSpPr txBox="1">
            <a:spLocks/>
          </p:cNvSpPr>
          <p:nvPr/>
        </p:nvSpPr>
        <p:spPr>
          <a:xfrm>
            <a:off x="4860926" y="908720"/>
            <a:ext cx="3978274" cy="5472608"/>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t>First Frontier (level 1 nodes)</a:t>
            </a:r>
          </a:p>
          <a:p>
            <a:pPr lvl="1"/>
            <a:r>
              <a:rPr lang="en-US" kern="0" dirty="0"/>
              <a:t>1, 2</a:t>
            </a:r>
          </a:p>
          <a:p>
            <a:r>
              <a:rPr lang="en-US" kern="0" dirty="0"/>
              <a:t>Second frontier (level 2 nodes)</a:t>
            </a:r>
          </a:p>
          <a:p>
            <a:pPr lvl="1"/>
            <a:r>
              <a:rPr lang="en-US" kern="0" dirty="0"/>
              <a:t>3, 4, 5, 6, 7</a:t>
            </a:r>
          </a:p>
        </p:txBody>
      </p:sp>
    </p:spTree>
    <p:extLst>
      <p:ext uri="{BB962C8B-B14F-4D97-AF65-F5344CB8AC3E}">
        <p14:creationId xmlns:p14="http://schemas.microsoft.com/office/powerpoint/2010/main" val="38388098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38200" y="312420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4" name="Oval 3"/>
          <p:cNvSpPr/>
          <p:nvPr/>
        </p:nvSpPr>
        <p:spPr>
          <a:xfrm>
            <a:off x="1509713" y="2371725"/>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 name="Oval 4"/>
          <p:cNvSpPr/>
          <p:nvPr/>
        </p:nvSpPr>
        <p:spPr>
          <a:xfrm>
            <a:off x="1800225" y="3390900"/>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6" name="Oval 5"/>
          <p:cNvSpPr/>
          <p:nvPr/>
        </p:nvSpPr>
        <p:spPr>
          <a:xfrm>
            <a:off x="2128838" y="1633538"/>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7" name="Oval 6"/>
          <p:cNvSpPr/>
          <p:nvPr/>
        </p:nvSpPr>
        <p:spPr>
          <a:xfrm>
            <a:off x="2747963" y="2376488"/>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8" name="Oval 7"/>
          <p:cNvSpPr/>
          <p:nvPr/>
        </p:nvSpPr>
        <p:spPr>
          <a:xfrm>
            <a:off x="2790825" y="3181350"/>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9" name="Oval 8"/>
          <p:cNvSpPr/>
          <p:nvPr/>
        </p:nvSpPr>
        <p:spPr>
          <a:xfrm>
            <a:off x="3041650" y="4219575"/>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10" name="Oval 9"/>
          <p:cNvSpPr/>
          <p:nvPr/>
        </p:nvSpPr>
        <p:spPr>
          <a:xfrm>
            <a:off x="1800225" y="4519613"/>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11" name="Oval 10"/>
          <p:cNvSpPr/>
          <p:nvPr/>
        </p:nvSpPr>
        <p:spPr>
          <a:xfrm>
            <a:off x="3895725" y="2419350"/>
            <a:ext cx="457200" cy="457200"/>
          </a:xfrm>
          <a:prstGeom prst="ellipse">
            <a:avLst/>
          </a:prstGeom>
          <a:solidFill>
            <a:schemeClr val="accent1"/>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13" name="Straight Arrow Connector 12"/>
          <p:cNvCxnSpPr>
            <a:stCxn id="3" idx="7"/>
          </p:cNvCxnSpPr>
          <p:nvPr/>
        </p:nvCxnSpPr>
        <p:spPr>
          <a:xfrm flipV="1">
            <a:off x="1228725" y="2790825"/>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a:off x="1276350" y="3448050"/>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914525" y="2063750"/>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6"/>
            <a:endCxn id="7" idx="2"/>
          </p:cNvCxnSpPr>
          <p:nvPr/>
        </p:nvCxnSpPr>
        <p:spPr>
          <a:xfrm>
            <a:off x="1966913" y="2600325"/>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8" idx="2"/>
          </p:cNvCxnSpPr>
          <p:nvPr/>
        </p:nvCxnSpPr>
        <p:spPr>
          <a:xfrm flipV="1">
            <a:off x="2257425" y="3409950"/>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6"/>
            <a:endCxn id="11" idx="1"/>
          </p:cNvCxnSpPr>
          <p:nvPr/>
        </p:nvCxnSpPr>
        <p:spPr>
          <a:xfrm>
            <a:off x="2586038" y="1862138"/>
            <a:ext cx="1376362"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5"/>
            <a:endCxn id="7" idx="1"/>
          </p:cNvCxnSpPr>
          <p:nvPr/>
        </p:nvCxnSpPr>
        <p:spPr>
          <a:xfrm>
            <a:off x="2519363" y="2024063"/>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6"/>
            <a:endCxn id="11" idx="2"/>
          </p:cNvCxnSpPr>
          <p:nvPr/>
        </p:nvCxnSpPr>
        <p:spPr>
          <a:xfrm>
            <a:off x="3205163" y="2605088"/>
            <a:ext cx="690562"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8" idx="0"/>
          </p:cNvCxnSpPr>
          <p:nvPr/>
        </p:nvCxnSpPr>
        <p:spPr>
          <a:xfrm flipH="1">
            <a:off x="3019425" y="2835275"/>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 idx="5"/>
            <a:endCxn id="9" idx="1"/>
          </p:cNvCxnSpPr>
          <p:nvPr/>
        </p:nvCxnSpPr>
        <p:spPr>
          <a:xfrm>
            <a:off x="2190750" y="3781425"/>
            <a:ext cx="917575" cy="5048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5" idx="4"/>
            <a:endCxn id="10" idx="0"/>
          </p:cNvCxnSpPr>
          <p:nvPr/>
        </p:nvCxnSpPr>
        <p:spPr>
          <a:xfrm>
            <a:off x="2028825" y="3848100"/>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6"/>
            <a:endCxn id="9" idx="3"/>
          </p:cNvCxnSpPr>
          <p:nvPr/>
        </p:nvCxnSpPr>
        <p:spPr>
          <a:xfrm flipV="1">
            <a:off x="2257425" y="4610100"/>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8" idx="4"/>
            <a:endCxn id="9" idx="0"/>
          </p:cNvCxnSpPr>
          <p:nvPr/>
        </p:nvCxnSpPr>
        <p:spPr>
          <a:xfrm>
            <a:off x="3019425" y="3638550"/>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3" idx="4"/>
          </p:cNvCxnSpPr>
          <p:nvPr/>
        </p:nvCxnSpPr>
        <p:spPr>
          <a:xfrm flipH="1" flipV="1">
            <a:off x="1066800" y="3581400"/>
            <a:ext cx="747713"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4"/>
          </p:cNvCxnSpPr>
          <p:nvPr/>
        </p:nvCxnSpPr>
        <p:spPr>
          <a:xfrm flipV="1">
            <a:off x="3476625" y="2876550"/>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23578" name="TextBox 1"/>
          <p:cNvSpPr txBox="1">
            <a:spLocks noChangeArrowheads="1"/>
          </p:cNvSpPr>
          <p:nvPr/>
        </p:nvSpPr>
        <p:spPr bwMode="auto">
          <a:xfrm>
            <a:off x="1378496" y="2054225"/>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79" name="Rectangle 11"/>
          <p:cNvSpPr>
            <a:spLocks noChangeArrowheads="1"/>
          </p:cNvSpPr>
          <p:nvPr/>
        </p:nvSpPr>
        <p:spPr bwMode="auto">
          <a:xfrm>
            <a:off x="4262438" y="2262188"/>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3</a:t>
            </a:r>
          </a:p>
        </p:txBody>
      </p:sp>
      <p:sp>
        <p:nvSpPr>
          <p:cNvPr id="23580" name="Rectangle 27"/>
          <p:cNvSpPr>
            <a:spLocks noChangeArrowheads="1"/>
          </p:cNvSpPr>
          <p:nvPr/>
        </p:nvSpPr>
        <p:spPr bwMode="auto">
          <a:xfrm>
            <a:off x="2257425" y="1285875"/>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1" name="Rectangle 28"/>
          <p:cNvSpPr>
            <a:spLocks noChangeArrowheads="1"/>
          </p:cNvSpPr>
          <p:nvPr/>
        </p:nvSpPr>
        <p:spPr bwMode="auto">
          <a:xfrm>
            <a:off x="3498850" y="4343400"/>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2" name="Rectangle 29"/>
          <p:cNvSpPr>
            <a:spLocks noChangeArrowheads="1"/>
          </p:cNvSpPr>
          <p:nvPr/>
        </p:nvSpPr>
        <p:spPr bwMode="auto">
          <a:xfrm>
            <a:off x="2822575" y="2065338"/>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3" name="Rectangle 31"/>
          <p:cNvSpPr>
            <a:spLocks noChangeArrowheads="1"/>
          </p:cNvSpPr>
          <p:nvPr/>
        </p:nvSpPr>
        <p:spPr bwMode="auto">
          <a:xfrm>
            <a:off x="3259138" y="3211513"/>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4" name="Rectangle 32"/>
          <p:cNvSpPr>
            <a:spLocks noChangeArrowheads="1"/>
          </p:cNvSpPr>
          <p:nvPr/>
        </p:nvSpPr>
        <p:spPr bwMode="auto">
          <a:xfrm>
            <a:off x="2049463" y="4929188"/>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2</a:t>
            </a:r>
          </a:p>
        </p:txBody>
      </p:sp>
      <p:sp>
        <p:nvSpPr>
          <p:cNvPr id="23585" name="Rectangle 34"/>
          <p:cNvSpPr>
            <a:spLocks noChangeArrowheads="1"/>
          </p:cNvSpPr>
          <p:nvPr/>
        </p:nvSpPr>
        <p:spPr bwMode="auto">
          <a:xfrm>
            <a:off x="1933575" y="3048000"/>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dirty="0">
                <a:latin typeface="Palatino"/>
              </a:rPr>
              <a:t>1</a:t>
            </a:r>
          </a:p>
        </p:txBody>
      </p:sp>
      <p:sp>
        <p:nvSpPr>
          <p:cNvPr id="23586" name="TextBox 35"/>
          <p:cNvSpPr txBox="1">
            <a:spLocks noChangeArrowheads="1"/>
          </p:cNvSpPr>
          <p:nvPr/>
        </p:nvSpPr>
        <p:spPr bwMode="auto">
          <a:xfrm>
            <a:off x="584200" y="3254375"/>
            <a:ext cx="309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0</a:t>
            </a:r>
          </a:p>
        </p:txBody>
      </p:sp>
      <p:sp>
        <p:nvSpPr>
          <p:cNvPr id="15" name="Oval 14"/>
          <p:cNvSpPr/>
          <p:nvPr/>
        </p:nvSpPr>
        <p:spPr>
          <a:xfrm>
            <a:off x="595313" y="2868613"/>
            <a:ext cx="950912" cy="9525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a:solidFill>
                  <a:srgbClr val="0070C0"/>
                </a:solidFill>
              </a:rPr>
              <a:t>Breadth-First Search – 3 Hops</a:t>
            </a:r>
          </a:p>
        </p:txBody>
      </p:sp>
      <p:sp>
        <p:nvSpPr>
          <p:cNvPr id="39" name="Slide Number Placeholder 4">
            <a:extLst>
              <a:ext uri="{FF2B5EF4-FFF2-40B4-BE49-F238E27FC236}">
                <a16:creationId xmlns:a16="http://schemas.microsoft.com/office/drawing/2014/main" id="{ED57AC4B-14DD-FE43-A43C-DE3874CBC0C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116</a:t>
            </a:fld>
            <a:endParaRPr lang="en-US" dirty="0"/>
          </a:p>
        </p:txBody>
      </p:sp>
      <p:sp>
        <p:nvSpPr>
          <p:cNvPr id="40" name="CuadroTexto 26">
            <a:extLst>
              <a:ext uri="{FF2B5EF4-FFF2-40B4-BE49-F238E27FC236}">
                <a16:creationId xmlns:a16="http://schemas.microsoft.com/office/drawing/2014/main" id="{47FDF19E-F35F-5442-B2C1-F0064CC3C2ED}"/>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41" name="TextBox 40">
            <a:extLst>
              <a:ext uri="{FF2B5EF4-FFF2-40B4-BE49-F238E27FC236}">
                <a16:creationId xmlns:a16="http://schemas.microsoft.com/office/drawing/2014/main" id="{0C7F0277-3AFE-4640-9063-D42EC4854175}"/>
              </a:ext>
            </a:extLst>
          </p:cNvPr>
          <p:cNvSpPr txBox="1"/>
          <p:nvPr/>
        </p:nvSpPr>
        <p:spPr>
          <a:xfrm>
            <a:off x="1115616" y="5517232"/>
            <a:ext cx="2750625" cy="461665"/>
          </a:xfrm>
          <a:prstGeom prst="rect">
            <a:avLst/>
          </a:prstGeom>
          <a:noFill/>
        </p:spPr>
        <p:txBody>
          <a:bodyPr wrap="none" rtlCol="0">
            <a:spAutoFit/>
          </a:bodyPr>
          <a:lstStyle/>
          <a:p>
            <a:r>
              <a:rPr lang="en-US" sz="2400" dirty="0"/>
              <a:t>Desirable Outcome</a:t>
            </a:r>
          </a:p>
        </p:txBody>
      </p:sp>
      <p:sp>
        <p:nvSpPr>
          <p:cNvPr id="43" name="Content Placeholder 13">
            <a:extLst>
              <a:ext uri="{FF2B5EF4-FFF2-40B4-BE49-F238E27FC236}">
                <a16:creationId xmlns:a16="http://schemas.microsoft.com/office/drawing/2014/main" id="{B554CFD5-30A4-1948-BA08-2997C3A1FE5C}"/>
              </a:ext>
            </a:extLst>
          </p:cNvPr>
          <p:cNvSpPr txBox="1">
            <a:spLocks/>
          </p:cNvSpPr>
          <p:nvPr/>
        </p:nvSpPr>
        <p:spPr>
          <a:xfrm>
            <a:off x="4860926" y="908720"/>
            <a:ext cx="3978274" cy="5472608"/>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t>First Frontier (level 1 nodes)</a:t>
            </a:r>
          </a:p>
          <a:p>
            <a:pPr lvl="1"/>
            <a:r>
              <a:rPr lang="en-US" kern="0" dirty="0"/>
              <a:t>1, 2</a:t>
            </a:r>
          </a:p>
          <a:p>
            <a:r>
              <a:rPr lang="en-US" kern="0" dirty="0"/>
              <a:t>Second frontier (level 2 nodes)</a:t>
            </a:r>
          </a:p>
          <a:p>
            <a:pPr lvl="1"/>
            <a:r>
              <a:rPr lang="en-US" kern="0" dirty="0"/>
              <a:t>3, 4, 5, 6, 7</a:t>
            </a:r>
          </a:p>
          <a:p>
            <a:r>
              <a:rPr lang="en-US" kern="0" dirty="0"/>
              <a:t>Third frontier (level 3 nodes)</a:t>
            </a:r>
          </a:p>
          <a:p>
            <a:pPr lvl="1"/>
            <a:r>
              <a:rPr lang="en-US" kern="0" dirty="0"/>
              <a:t>8</a:t>
            </a:r>
          </a:p>
          <a:p>
            <a:r>
              <a:rPr lang="en-US" kern="0" dirty="0"/>
              <a:t>…</a:t>
            </a:r>
          </a:p>
          <a:p>
            <a:endParaRPr lang="en-US" kern="0" dirty="0"/>
          </a:p>
          <a:p>
            <a:endParaRPr lang="en-US" kern="0" dirty="0"/>
          </a:p>
        </p:txBody>
      </p:sp>
    </p:spTree>
    <p:extLst>
      <p:ext uri="{BB962C8B-B14F-4D97-AF65-F5344CB8AC3E}">
        <p14:creationId xmlns:p14="http://schemas.microsoft.com/office/powerpoint/2010/main" val="33938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Breadth-First Search – Node 2 as Source</a:t>
            </a:r>
          </a:p>
        </p:txBody>
      </p:sp>
      <p:sp>
        <p:nvSpPr>
          <p:cNvPr id="40" name="Oval 39">
            <a:extLst>
              <a:ext uri="{FF2B5EF4-FFF2-40B4-BE49-F238E27FC236}">
                <a16:creationId xmlns:a16="http://schemas.microsoft.com/office/drawing/2014/main" id="{BF9EEB14-5EEF-9A41-AC84-814BEAF46086}"/>
              </a:ext>
            </a:extLst>
          </p:cNvPr>
          <p:cNvSpPr/>
          <p:nvPr/>
        </p:nvSpPr>
        <p:spPr>
          <a:xfrm>
            <a:off x="838200" y="312420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41" name="Oval 40">
            <a:extLst>
              <a:ext uri="{FF2B5EF4-FFF2-40B4-BE49-F238E27FC236}">
                <a16:creationId xmlns:a16="http://schemas.microsoft.com/office/drawing/2014/main" id="{D71B27F6-77FC-1241-9EBB-8109D83FD78B}"/>
              </a:ext>
            </a:extLst>
          </p:cNvPr>
          <p:cNvSpPr/>
          <p:nvPr/>
        </p:nvSpPr>
        <p:spPr>
          <a:xfrm>
            <a:off x="1509713" y="2371725"/>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43" name="Oval 42">
            <a:extLst>
              <a:ext uri="{FF2B5EF4-FFF2-40B4-BE49-F238E27FC236}">
                <a16:creationId xmlns:a16="http://schemas.microsoft.com/office/drawing/2014/main" id="{6C149F76-7437-2E46-A7A4-BC856495440D}"/>
              </a:ext>
            </a:extLst>
          </p:cNvPr>
          <p:cNvSpPr/>
          <p:nvPr/>
        </p:nvSpPr>
        <p:spPr>
          <a:xfrm>
            <a:off x="1800225" y="339090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44" name="Oval 43">
            <a:extLst>
              <a:ext uri="{FF2B5EF4-FFF2-40B4-BE49-F238E27FC236}">
                <a16:creationId xmlns:a16="http://schemas.microsoft.com/office/drawing/2014/main" id="{0223B8EF-8F4D-4B49-88C1-5D4B7369F5D5}"/>
              </a:ext>
            </a:extLst>
          </p:cNvPr>
          <p:cNvSpPr/>
          <p:nvPr/>
        </p:nvSpPr>
        <p:spPr>
          <a:xfrm>
            <a:off x="2128838" y="1633538"/>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46" name="Oval 45">
            <a:extLst>
              <a:ext uri="{FF2B5EF4-FFF2-40B4-BE49-F238E27FC236}">
                <a16:creationId xmlns:a16="http://schemas.microsoft.com/office/drawing/2014/main" id="{BAC5ECA9-59EB-C243-B8C5-3CEC65F1AC61}"/>
              </a:ext>
            </a:extLst>
          </p:cNvPr>
          <p:cNvSpPr/>
          <p:nvPr/>
        </p:nvSpPr>
        <p:spPr>
          <a:xfrm>
            <a:off x="2747963" y="2376488"/>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48" name="Oval 47">
            <a:extLst>
              <a:ext uri="{FF2B5EF4-FFF2-40B4-BE49-F238E27FC236}">
                <a16:creationId xmlns:a16="http://schemas.microsoft.com/office/drawing/2014/main" id="{7ACF5C5D-30C7-2B49-8EE6-86B7C2AB079C}"/>
              </a:ext>
            </a:extLst>
          </p:cNvPr>
          <p:cNvSpPr/>
          <p:nvPr/>
        </p:nvSpPr>
        <p:spPr>
          <a:xfrm>
            <a:off x="2790825" y="318135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50" name="Oval 49">
            <a:extLst>
              <a:ext uri="{FF2B5EF4-FFF2-40B4-BE49-F238E27FC236}">
                <a16:creationId xmlns:a16="http://schemas.microsoft.com/office/drawing/2014/main" id="{7AFCD3B1-496A-C743-9B3B-E6E29BB78B6D}"/>
              </a:ext>
            </a:extLst>
          </p:cNvPr>
          <p:cNvSpPr/>
          <p:nvPr/>
        </p:nvSpPr>
        <p:spPr>
          <a:xfrm>
            <a:off x="3041650" y="4219575"/>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51" name="Oval 50">
            <a:extLst>
              <a:ext uri="{FF2B5EF4-FFF2-40B4-BE49-F238E27FC236}">
                <a16:creationId xmlns:a16="http://schemas.microsoft.com/office/drawing/2014/main" id="{C0E9CB1D-EAC2-E248-9C3C-F25A0EF211C5}"/>
              </a:ext>
            </a:extLst>
          </p:cNvPr>
          <p:cNvSpPr/>
          <p:nvPr/>
        </p:nvSpPr>
        <p:spPr>
          <a:xfrm>
            <a:off x="1800225" y="4519613"/>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52" name="Oval 51">
            <a:extLst>
              <a:ext uri="{FF2B5EF4-FFF2-40B4-BE49-F238E27FC236}">
                <a16:creationId xmlns:a16="http://schemas.microsoft.com/office/drawing/2014/main" id="{2969BD61-78BA-AE40-9899-7660C3BC0D13}"/>
              </a:ext>
            </a:extLst>
          </p:cNvPr>
          <p:cNvSpPr/>
          <p:nvPr/>
        </p:nvSpPr>
        <p:spPr>
          <a:xfrm>
            <a:off x="3895725" y="241935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54" name="Straight Arrow Connector 53">
            <a:extLst>
              <a:ext uri="{FF2B5EF4-FFF2-40B4-BE49-F238E27FC236}">
                <a16:creationId xmlns:a16="http://schemas.microsoft.com/office/drawing/2014/main" id="{F93BE1F1-054C-BD45-9F53-3D823585A66D}"/>
              </a:ext>
            </a:extLst>
          </p:cNvPr>
          <p:cNvCxnSpPr>
            <a:stCxn id="40" idx="7"/>
          </p:cNvCxnSpPr>
          <p:nvPr/>
        </p:nvCxnSpPr>
        <p:spPr>
          <a:xfrm flipV="1">
            <a:off x="1228725" y="2790825"/>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FCCAF5FB-98B0-C44C-B4FC-C4CAE2138A27}"/>
              </a:ext>
            </a:extLst>
          </p:cNvPr>
          <p:cNvCxnSpPr>
            <a:endCxn id="43" idx="2"/>
          </p:cNvCxnSpPr>
          <p:nvPr/>
        </p:nvCxnSpPr>
        <p:spPr>
          <a:xfrm>
            <a:off x="1276350" y="3448050"/>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61639C7-3A3C-6B41-AE32-5C9CB4BE76A9}"/>
              </a:ext>
            </a:extLst>
          </p:cNvPr>
          <p:cNvCxnSpPr/>
          <p:nvPr/>
        </p:nvCxnSpPr>
        <p:spPr>
          <a:xfrm flipV="1">
            <a:off x="1914525" y="2063750"/>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10A8348-58F5-7E49-8B60-647441F3D5A5}"/>
              </a:ext>
            </a:extLst>
          </p:cNvPr>
          <p:cNvCxnSpPr>
            <a:stCxn id="41" idx="6"/>
            <a:endCxn id="46" idx="2"/>
          </p:cNvCxnSpPr>
          <p:nvPr/>
        </p:nvCxnSpPr>
        <p:spPr>
          <a:xfrm>
            <a:off x="1966913" y="2600325"/>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6899CD94-FBB7-004B-8FE2-1FBD0EE88DA1}"/>
              </a:ext>
            </a:extLst>
          </p:cNvPr>
          <p:cNvCxnSpPr>
            <a:stCxn id="43" idx="6"/>
            <a:endCxn id="48" idx="2"/>
          </p:cNvCxnSpPr>
          <p:nvPr/>
        </p:nvCxnSpPr>
        <p:spPr>
          <a:xfrm flipV="1">
            <a:off x="2257425" y="3409950"/>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6E19A33-5259-9046-8E96-8A02E0EB21A0}"/>
              </a:ext>
            </a:extLst>
          </p:cNvPr>
          <p:cNvCxnSpPr>
            <a:stCxn id="44" idx="6"/>
            <a:endCxn id="52" idx="1"/>
          </p:cNvCxnSpPr>
          <p:nvPr/>
        </p:nvCxnSpPr>
        <p:spPr>
          <a:xfrm>
            <a:off x="2586038" y="1862138"/>
            <a:ext cx="1376362"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A403108-E452-5A4B-A699-8E356AC644DB}"/>
              </a:ext>
            </a:extLst>
          </p:cNvPr>
          <p:cNvCxnSpPr>
            <a:stCxn id="44" idx="5"/>
            <a:endCxn id="46" idx="1"/>
          </p:cNvCxnSpPr>
          <p:nvPr/>
        </p:nvCxnSpPr>
        <p:spPr>
          <a:xfrm>
            <a:off x="2519363" y="2024063"/>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7E596EC3-E19A-1047-8162-6E3A04423263}"/>
              </a:ext>
            </a:extLst>
          </p:cNvPr>
          <p:cNvCxnSpPr>
            <a:stCxn id="46" idx="6"/>
            <a:endCxn id="52" idx="2"/>
          </p:cNvCxnSpPr>
          <p:nvPr/>
        </p:nvCxnSpPr>
        <p:spPr>
          <a:xfrm>
            <a:off x="3205163" y="2605088"/>
            <a:ext cx="690562"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B885ED6-ABF9-6745-A876-D694B6F26718}"/>
              </a:ext>
            </a:extLst>
          </p:cNvPr>
          <p:cNvCxnSpPr>
            <a:endCxn id="48" idx="0"/>
          </p:cNvCxnSpPr>
          <p:nvPr/>
        </p:nvCxnSpPr>
        <p:spPr>
          <a:xfrm flipH="1">
            <a:off x="3019425" y="2835275"/>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F6F9A35-9F0D-6546-AA43-EF1399C468DC}"/>
              </a:ext>
            </a:extLst>
          </p:cNvPr>
          <p:cNvCxnSpPr>
            <a:stCxn id="43" idx="5"/>
            <a:endCxn id="50" idx="1"/>
          </p:cNvCxnSpPr>
          <p:nvPr/>
        </p:nvCxnSpPr>
        <p:spPr>
          <a:xfrm>
            <a:off x="2190750" y="3781425"/>
            <a:ext cx="917575" cy="5048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F1622C36-9092-BB4A-B8CC-EF219085353C}"/>
              </a:ext>
            </a:extLst>
          </p:cNvPr>
          <p:cNvCxnSpPr>
            <a:stCxn id="43" idx="4"/>
            <a:endCxn id="51" idx="0"/>
          </p:cNvCxnSpPr>
          <p:nvPr/>
        </p:nvCxnSpPr>
        <p:spPr>
          <a:xfrm>
            <a:off x="2028825" y="3848100"/>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8126955F-B18E-AF41-BE75-8B378AEC4CA7}"/>
              </a:ext>
            </a:extLst>
          </p:cNvPr>
          <p:cNvCxnSpPr>
            <a:stCxn id="51" idx="6"/>
            <a:endCxn id="50" idx="3"/>
          </p:cNvCxnSpPr>
          <p:nvPr/>
        </p:nvCxnSpPr>
        <p:spPr>
          <a:xfrm flipV="1">
            <a:off x="2257425" y="4610100"/>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210077B5-1017-BC41-BC34-10E7CDC6927B}"/>
              </a:ext>
            </a:extLst>
          </p:cNvPr>
          <p:cNvCxnSpPr>
            <a:stCxn id="48" idx="4"/>
            <a:endCxn id="50" idx="0"/>
          </p:cNvCxnSpPr>
          <p:nvPr/>
        </p:nvCxnSpPr>
        <p:spPr>
          <a:xfrm>
            <a:off x="3019425" y="3638550"/>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16B66A2-F48F-9E4F-9FF3-92E509D56B0F}"/>
              </a:ext>
            </a:extLst>
          </p:cNvPr>
          <p:cNvCxnSpPr>
            <a:endCxn id="40" idx="4"/>
          </p:cNvCxnSpPr>
          <p:nvPr/>
        </p:nvCxnSpPr>
        <p:spPr>
          <a:xfrm flipH="1" flipV="1">
            <a:off x="1066800" y="3581400"/>
            <a:ext cx="747713"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1F4D9677-0362-4E44-A244-6F8DA8D3D275}"/>
              </a:ext>
            </a:extLst>
          </p:cNvPr>
          <p:cNvCxnSpPr>
            <a:endCxn id="52" idx="4"/>
          </p:cNvCxnSpPr>
          <p:nvPr/>
        </p:nvCxnSpPr>
        <p:spPr>
          <a:xfrm flipV="1">
            <a:off x="3476625" y="2876550"/>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81" name="Oval 80">
            <a:extLst>
              <a:ext uri="{FF2B5EF4-FFF2-40B4-BE49-F238E27FC236}">
                <a16:creationId xmlns:a16="http://schemas.microsoft.com/office/drawing/2014/main" id="{1C415E6D-B95E-FA4E-9D43-DF28627816A8}"/>
              </a:ext>
            </a:extLst>
          </p:cNvPr>
          <p:cNvSpPr/>
          <p:nvPr/>
        </p:nvSpPr>
        <p:spPr>
          <a:xfrm>
            <a:off x="1563688" y="3171825"/>
            <a:ext cx="949325" cy="9525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2" name="Slide Number Placeholder 4">
            <a:extLst>
              <a:ext uri="{FF2B5EF4-FFF2-40B4-BE49-F238E27FC236}">
                <a16:creationId xmlns:a16="http://schemas.microsoft.com/office/drawing/2014/main" id="{7A5041CF-C244-AF48-BE06-C3C9D18A7D86}"/>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117</a:t>
            </a:fld>
            <a:endParaRPr lang="en-US" dirty="0"/>
          </a:p>
        </p:txBody>
      </p:sp>
      <p:sp>
        <p:nvSpPr>
          <p:cNvPr id="83" name="CuadroTexto 26">
            <a:extLst>
              <a:ext uri="{FF2B5EF4-FFF2-40B4-BE49-F238E27FC236}">
                <a16:creationId xmlns:a16="http://schemas.microsoft.com/office/drawing/2014/main" id="{832DC600-CB61-0342-A852-6F3AEBA432F8}"/>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11543124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38200" y="3124200"/>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0</a:t>
            </a:r>
          </a:p>
        </p:txBody>
      </p:sp>
      <p:sp>
        <p:nvSpPr>
          <p:cNvPr id="4" name="Oval 3"/>
          <p:cNvSpPr/>
          <p:nvPr/>
        </p:nvSpPr>
        <p:spPr>
          <a:xfrm>
            <a:off x="1509713" y="2371725"/>
            <a:ext cx="457200" cy="457200"/>
          </a:xfrm>
          <a:prstGeom prst="ellipse">
            <a:avLst/>
          </a:prstGeom>
          <a:solidFill>
            <a:schemeClr val="accent1"/>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1</a:t>
            </a:r>
          </a:p>
        </p:txBody>
      </p:sp>
      <p:sp>
        <p:nvSpPr>
          <p:cNvPr id="5" name="Oval 4"/>
          <p:cNvSpPr/>
          <p:nvPr/>
        </p:nvSpPr>
        <p:spPr>
          <a:xfrm>
            <a:off x="1800225" y="3390900"/>
            <a:ext cx="457200" cy="4572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2</a:t>
            </a:r>
          </a:p>
        </p:txBody>
      </p:sp>
      <p:sp>
        <p:nvSpPr>
          <p:cNvPr id="6" name="Oval 5"/>
          <p:cNvSpPr/>
          <p:nvPr/>
        </p:nvSpPr>
        <p:spPr>
          <a:xfrm>
            <a:off x="2128838" y="1633538"/>
            <a:ext cx="457200" cy="457200"/>
          </a:xfrm>
          <a:prstGeom prst="ellipse">
            <a:avLst/>
          </a:prstGeom>
          <a:solidFill>
            <a:srgbClr val="C00000"/>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a:t>
            </a:r>
          </a:p>
        </p:txBody>
      </p:sp>
      <p:sp>
        <p:nvSpPr>
          <p:cNvPr id="7" name="Oval 6"/>
          <p:cNvSpPr/>
          <p:nvPr/>
        </p:nvSpPr>
        <p:spPr>
          <a:xfrm>
            <a:off x="2747963" y="2376488"/>
            <a:ext cx="457200" cy="457200"/>
          </a:xfrm>
          <a:prstGeom prst="ellipse">
            <a:avLst/>
          </a:prstGeom>
          <a:solidFill>
            <a:srgbClr val="C00000"/>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4</a:t>
            </a:r>
          </a:p>
        </p:txBody>
      </p:sp>
      <p:sp>
        <p:nvSpPr>
          <p:cNvPr id="8" name="Oval 7"/>
          <p:cNvSpPr/>
          <p:nvPr/>
        </p:nvSpPr>
        <p:spPr>
          <a:xfrm>
            <a:off x="2790825" y="3181350"/>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5</a:t>
            </a:r>
          </a:p>
        </p:txBody>
      </p:sp>
      <p:sp>
        <p:nvSpPr>
          <p:cNvPr id="9" name="Oval 8"/>
          <p:cNvSpPr/>
          <p:nvPr/>
        </p:nvSpPr>
        <p:spPr>
          <a:xfrm>
            <a:off x="3041650" y="4219575"/>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6</a:t>
            </a:r>
          </a:p>
        </p:txBody>
      </p:sp>
      <p:sp>
        <p:nvSpPr>
          <p:cNvPr id="10" name="Oval 9"/>
          <p:cNvSpPr/>
          <p:nvPr/>
        </p:nvSpPr>
        <p:spPr>
          <a:xfrm>
            <a:off x="1800225" y="4519613"/>
            <a:ext cx="457200" cy="457200"/>
          </a:xfrm>
          <a:prstGeom prst="ellipse">
            <a:avLst/>
          </a:prstGeom>
          <a:solidFill>
            <a:srgbClr val="7A81FF"/>
          </a:solidFill>
          <a:ln>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7</a:t>
            </a:r>
          </a:p>
        </p:txBody>
      </p:sp>
      <p:sp>
        <p:nvSpPr>
          <p:cNvPr id="11" name="Oval 10"/>
          <p:cNvSpPr/>
          <p:nvPr/>
        </p:nvSpPr>
        <p:spPr>
          <a:xfrm>
            <a:off x="3895725" y="2419350"/>
            <a:ext cx="457200" cy="457200"/>
          </a:xfrm>
          <a:prstGeom prst="ellipse">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8</a:t>
            </a:r>
          </a:p>
        </p:txBody>
      </p:sp>
      <p:cxnSp>
        <p:nvCxnSpPr>
          <p:cNvPr id="13" name="Straight Arrow Connector 12"/>
          <p:cNvCxnSpPr>
            <a:stCxn id="3" idx="7"/>
          </p:cNvCxnSpPr>
          <p:nvPr/>
        </p:nvCxnSpPr>
        <p:spPr>
          <a:xfrm flipV="1">
            <a:off x="1228725" y="2790825"/>
            <a:ext cx="371475" cy="4000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a:off x="1276350" y="3448050"/>
            <a:ext cx="523875" cy="1714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914525" y="2063750"/>
            <a:ext cx="301625" cy="382588"/>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6"/>
            <a:endCxn id="7" idx="2"/>
          </p:cNvCxnSpPr>
          <p:nvPr/>
        </p:nvCxnSpPr>
        <p:spPr>
          <a:xfrm>
            <a:off x="1966913" y="2600325"/>
            <a:ext cx="781050" cy="476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8" idx="2"/>
          </p:cNvCxnSpPr>
          <p:nvPr/>
        </p:nvCxnSpPr>
        <p:spPr>
          <a:xfrm flipV="1">
            <a:off x="2257425" y="3409950"/>
            <a:ext cx="533400" cy="20955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6"/>
            <a:endCxn id="11" idx="1"/>
          </p:cNvCxnSpPr>
          <p:nvPr/>
        </p:nvCxnSpPr>
        <p:spPr>
          <a:xfrm>
            <a:off x="2586038" y="1862138"/>
            <a:ext cx="1376362" cy="623887"/>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 idx="5"/>
            <a:endCxn id="7" idx="1"/>
          </p:cNvCxnSpPr>
          <p:nvPr/>
        </p:nvCxnSpPr>
        <p:spPr>
          <a:xfrm>
            <a:off x="2519363" y="2024063"/>
            <a:ext cx="295275" cy="4191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6"/>
            <a:endCxn id="11" idx="2"/>
          </p:cNvCxnSpPr>
          <p:nvPr/>
        </p:nvCxnSpPr>
        <p:spPr>
          <a:xfrm>
            <a:off x="3205163" y="2605088"/>
            <a:ext cx="690562" cy="42862"/>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endCxn id="8" idx="0"/>
          </p:cNvCxnSpPr>
          <p:nvPr/>
        </p:nvCxnSpPr>
        <p:spPr>
          <a:xfrm flipH="1">
            <a:off x="3019425" y="2835275"/>
            <a:ext cx="15875" cy="3460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 idx="5"/>
            <a:endCxn id="9" idx="1"/>
          </p:cNvCxnSpPr>
          <p:nvPr/>
        </p:nvCxnSpPr>
        <p:spPr>
          <a:xfrm>
            <a:off x="2190750" y="3781425"/>
            <a:ext cx="917575" cy="5048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5" idx="4"/>
            <a:endCxn id="10" idx="0"/>
          </p:cNvCxnSpPr>
          <p:nvPr/>
        </p:nvCxnSpPr>
        <p:spPr>
          <a:xfrm>
            <a:off x="2028825" y="3848100"/>
            <a:ext cx="0" cy="671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0" idx="6"/>
            <a:endCxn id="9" idx="3"/>
          </p:cNvCxnSpPr>
          <p:nvPr/>
        </p:nvCxnSpPr>
        <p:spPr>
          <a:xfrm flipV="1">
            <a:off x="2257425" y="4610100"/>
            <a:ext cx="850900" cy="1381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8" idx="4"/>
            <a:endCxn id="9" idx="0"/>
          </p:cNvCxnSpPr>
          <p:nvPr/>
        </p:nvCxnSpPr>
        <p:spPr>
          <a:xfrm>
            <a:off x="3019425" y="3638550"/>
            <a:ext cx="250825" cy="58102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3" idx="4"/>
          </p:cNvCxnSpPr>
          <p:nvPr/>
        </p:nvCxnSpPr>
        <p:spPr>
          <a:xfrm flipH="1" flipV="1">
            <a:off x="1066800" y="3581400"/>
            <a:ext cx="747713" cy="1052513"/>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4"/>
          </p:cNvCxnSpPr>
          <p:nvPr/>
        </p:nvCxnSpPr>
        <p:spPr>
          <a:xfrm flipV="1">
            <a:off x="3476625" y="2876550"/>
            <a:ext cx="647700" cy="1485900"/>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24602" name="TextBox 1"/>
          <p:cNvSpPr txBox="1">
            <a:spLocks noChangeArrowheads="1"/>
          </p:cNvSpPr>
          <p:nvPr/>
        </p:nvSpPr>
        <p:spPr bwMode="auto">
          <a:xfrm>
            <a:off x="1292225" y="2054225"/>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3</a:t>
            </a:r>
          </a:p>
        </p:txBody>
      </p:sp>
      <p:sp>
        <p:nvSpPr>
          <p:cNvPr id="24603" name="Rectangle 11"/>
          <p:cNvSpPr>
            <a:spLocks noChangeArrowheads="1"/>
          </p:cNvSpPr>
          <p:nvPr/>
        </p:nvSpPr>
        <p:spPr bwMode="auto">
          <a:xfrm>
            <a:off x="4262438" y="226218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2</a:t>
            </a:r>
          </a:p>
        </p:txBody>
      </p:sp>
      <p:sp>
        <p:nvSpPr>
          <p:cNvPr id="24604" name="Rectangle 27"/>
          <p:cNvSpPr>
            <a:spLocks noChangeArrowheads="1"/>
          </p:cNvSpPr>
          <p:nvPr/>
        </p:nvSpPr>
        <p:spPr bwMode="auto">
          <a:xfrm>
            <a:off x="2257425" y="1285875"/>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4</a:t>
            </a:r>
          </a:p>
        </p:txBody>
      </p:sp>
      <p:sp>
        <p:nvSpPr>
          <p:cNvPr id="24605" name="Rectangle 28"/>
          <p:cNvSpPr>
            <a:spLocks noChangeArrowheads="1"/>
          </p:cNvSpPr>
          <p:nvPr/>
        </p:nvSpPr>
        <p:spPr bwMode="auto">
          <a:xfrm>
            <a:off x="3498850" y="4343400"/>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4606" name="Rectangle 29"/>
          <p:cNvSpPr>
            <a:spLocks noChangeArrowheads="1"/>
          </p:cNvSpPr>
          <p:nvPr/>
        </p:nvSpPr>
        <p:spPr bwMode="auto">
          <a:xfrm>
            <a:off x="2822575" y="20653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4</a:t>
            </a:r>
          </a:p>
        </p:txBody>
      </p:sp>
      <p:sp>
        <p:nvSpPr>
          <p:cNvPr id="24607" name="Rectangle 31"/>
          <p:cNvSpPr>
            <a:spLocks noChangeArrowheads="1"/>
          </p:cNvSpPr>
          <p:nvPr/>
        </p:nvSpPr>
        <p:spPr bwMode="auto">
          <a:xfrm>
            <a:off x="3259138" y="32115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4608" name="Rectangle 32"/>
          <p:cNvSpPr>
            <a:spLocks noChangeArrowheads="1"/>
          </p:cNvSpPr>
          <p:nvPr/>
        </p:nvSpPr>
        <p:spPr bwMode="auto">
          <a:xfrm>
            <a:off x="2049463" y="492918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1</a:t>
            </a:r>
          </a:p>
        </p:txBody>
      </p:sp>
      <p:sp>
        <p:nvSpPr>
          <p:cNvPr id="24609" name="Rectangle 34"/>
          <p:cNvSpPr>
            <a:spLocks noChangeArrowheads="1"/>
          </p:cNvSpPr>
          <p:nvPr/>
        </p:nvSpPr>
        <p:spPr bwMode="auto">
          <a:xfrm>
            <a:off x="1933575" y="311626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0</a:t>
            </a:r>
          </a:p>
        </p:txBody>
      </p:sp>
      <p:sp>
        <p:nvSpPr>
          <p:cNvPr id="24610" name="TextBox 35"/>
          <p:cNvSpPr txBox="1">
            <a:spLocks noChangeArrowheads="1"/>
          </p:cNvSpPr>
          <p:nvPr/>
        </p:nvSpPr>
        <p:spPr bwMode="auto">
          <a:xfrm>
            <a:off x="436563" y="3254375"/>
            <a:ext cx="457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600">
                <a:latin typeface="Palatino"/>
              </a:rPr>
              <a:t>2</a:t>
            </a:r>
          </a:p>
        </p:txBody>
      </p:sp>
      <p:sp>
        <p:nvSpPr>
          <p:cNvPr id="38" name="Oval 37"/>
          <p:cNvSpPr/>
          <p:nvPr/>
        </p:nvSpPr>
        <p:spPr>
          <a:xfrm>
            <a:off x="1563688" y="3171825"/>
            <a:ext cx="949325" cy="9525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a:solidFill>
                  <a:srgbClr val="0070C0"/>
                </a:solidFill>
              </a:rPr>
              <a:t>Breadth-First Search – Node 2 as Source</a:t>
            </a:r>
          </a:p>
        </p:txBody>
      </p:sp>
      <p:sp>
        <p:nvSpPr>
          <p:cNvPr id="39" name="Content Placeholder 13">
            <a:extLst>
              <a:ext uri="{FF2B5EF4-FFF2-40B4-BE49-F238E27FC236}">
                <a16:creationId xmlns:a16="http://schemas.microsoft.com/office/drawing/2014/main" id="{8A794B30-75FF-2F41-97EA-7E7A0A758C44}"/>
              </a:ext>
            </a:extLst>
          </p:cNvPr>
          <p:cNvSpPr txBox="1">
            <a:spLocks/>
          </p:cNvSpPr>
          <p:nvPr/>
        </p:nvSpPr>
        <p:spPr>
          <a:xfrm>
            <a:off x="4860926" y="908720"/>
            <a:ext cx="3978274" cy="5472608"/>
          </a:xfrm>
          <a:prstGeom prst="rect">
            <a:avLst/>
          </a:prstGeom>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t>First Frontier (level 1 nodes)</a:t>
            </a:r>
          </a:p>
          <a:p>
            <a:pPr lvl="1"/>
            <a:r>
              <a:rPr lang="en-US" kern="0" dirty="0"/>
              <a:t>5, 6, 7</a:t>
            </a:r>
          </a:p>
          <a:p>
            <a:r>
              <a:rPr lang="en-US" kern="0" dirty="0"/>
              <a:t>Second frontier (level 2 nodes)</a:t>
            </a:r>
          </a:p>
          <a:p>
            <a:pPr lvl="1"/>
            <a:r>
              <a:rPr lang="en-US" kern="0" dirty="0"/>
              <a:t>0, 8</a:t>
            </a:r>
          </a:p>
          <a:p>
            <a:r>
              <a:rPr lang="en-US" kern="0" dirty="0"/>
              <a:t>Third frontier (level 3 nodes)</a:t>
            </a:r>
          </a:p>
          <a:p>
            <a:pPr lvl="1"/>
            <a:r>
              <a:rPr lang="en-US" kern="0" dirty="0"/>
              <a:t>1</a:t>
            </a:r>
          </a:p>
          <a:p>
            <a:r>
              <a:rPr lang="en-US" kern="0" dirty="0"/>
              <a:t>…</a:t>
            </a:r>
          </a:p>
          <a:p>
            <a:endParaRPr lang="en-US" kern="0" dirty="0"/>
          </a:p>
          <a:p>
            <a:endParaRPr lang="en-US" kern="0" dirty="0"/>
          </a:p>
        </p:txBody>
      </p:sp>
      <p:sp>
        <p:nvSpPr>
          <p:cNvPr id="40" name="Slide Number Placeholder 4">
            <a:extLst>
              <a:ext uri="{FF2B5EF4-FFF2-40B4-BE49-F238E27FC236}">
                <a16:creationId xmlns:a16="http://schemas.microsoft.com/office/drawing/2014/main" id="{35491AF5-CF7A-0F4E-B4AD-F71D5D4A4072}"/>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118</a:t>
            </a:fld>
            <a:endParaRPr lang="en-US" dirty="0"/>
          </a:p>
        </p:txBody>
      </p:sp>
      <p:sp>
        <p:nvSpPr>
          <p:cNvPr id="41" name="CuadroTexto 26">
            <a:extLst>
              <a:ext uri="{FF2B5EF4-FFF2-40B4-BE49-F238E27FC236}">
                <a16:creationId xmlns:a16="http://schemas.microsoft.com/office/drawing/2014/main" id="{7F3ABDD4-AD89-7A45-9B40-E3BBCC398E0C}"/>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9823781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BFCC1B89-B9B2-6D49-A3BD-832F400BB26B}"/>
              </a:ext>
            </a:extLst>
          </p:cNvPr>
          <p:cNvGrpSpPr/>
          <p:nvPr/>
        </p:nvGrpSpPr>
        <p:grpSpPr>
          <a:xfrm>
            <a:off x="1666875" y="2757488"/>
            <a:ext cx="6165850" cy="357187"/>
            <a:chOff x="1666875" y="2757488"/>
            <a:chExt cx="6165850" cy="357187"/>
          </a:xfrm>
          <a:solidFill>
            <a:schemeClr val="accent6">
              <a:lumMod val="20000"/>
              <a:lumOff val="80000"/>
            </a:schemeClr>
          </a:solidFill>
        </p:grpSpPr>
        <p:sp>
          <p:nvSpPr>
            <p:cNvPr id="3" name="Rectangle 2"/>
            <p:cNvSpPr/>
            <p:nvPr/>
          </p:nvSpPr>
          <p:spPr>
            <a:xfrm>
              <a:off x="1666875"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a:t>
              </a:r>
            </a:p>
          </p:txBody>
        </p:sp>
        <p:sp>
          <p:nvSpPr>
            <p:cNvPr id="4" name="Rectangle 3"/>
            <p:cNvSpPr/>
            <p:nvPr/>
          </p:nvSpPr>
          <p:spPr>
            <a:xfrm>
              <a:off x="2081213"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2</a:t>
              </a:r>
            </a:p>
          </p:txBody>
        </p:sp>
        <p:sp>
          <p:nvSpPr>
            <p:cNvPr id="5" name="Rectangle 4"/>
            <p:cNvSpPr/>
            <p:nvPr/>
          </p:nvSpPr>
          <p:spPr>
            <a:xfrm>
              <a:off x="2495550"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3</a:t>
              </a:r>
            </a:p>
          </p:txBody>
        </p:sp>
        <p:sp>
          <p:nvSpPr>
            <p:cNvPr id="6" name="Rectangle 5"/>
            <p:cNvSpPr/>
            <p:nvPr/>
          </p:nvSpPr>
          <p:spPr>
            <a:xfrm>
              <a:off x="2911475"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4</a:t>
              </a:r>
            </a:p>
          </p:txBody>
        </p:sp>
        <p:sp>
          <p:nvSpPr>
            <p:cNvPr id="7" name="Rectangle 6"/>
            <p:cNvSpPr/>
            <p:nvPr/>
          </p:nvSpPr>
          <p:spPr>
            <a:xfrm>
              <a:off x="3319463"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5</a:t>
              </a:r>
            </a:p>
          </p:txBody>
        </p:sp>
        <p:sp>
          <p:nvSpPr>
            <p:cNvPr id="8" name="Rectangle 7"/>
            <p:cNvSpPr/>
            <p:nvPr/>
          </p:nvSpPr>
          <p:spPr>
            <a:xfrm>
              <a:off x="3733800"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6</a:t>
              </a:r>
            </a:p>
          </p:txBody>
        </p:sp>
        <p:sp>
          <p:nvSpPr>
            <p:cNvPr id="9" name="Rectangle 8"/>
            <p:cNvSpPr/>
            <p:nvPr/>
          </p:nvSpPr>
          <p:spPr>
            <a:xfrm>
              <a:off x="4148138"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7</a:t>
              </a:r>
            </a:p>
          </p:txBody>
        </p:sp>
        <p:sp>
          <p:nvSpPr>
            <p:cNvPr id="10" name="Rectangle 9"/>
            <p:cNvSpPr/>
            <p:nvPr/>
          </p:nvSpPr>
          <p:spPr>
            <a:xfrm>
              <a:off x="4565650"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4</a:t>
              </a:r>
            </a:p>
          </p:txBody>
        </p:sp>
        <p:sp>
          <p:nvSpPr>
            <p:cNvPr id="11" name="Rectangle 10"/>
            <p:cNvSpPr/>
            <p:nvPr/>
          </p:nvSpPr>
          <p:spPr>
            <a:xfrm>
              <a:off x="4979988"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8</a:t>
              </a:r>
            </a:p>
          </p:txBody>
        </p:sp>
        <p:sp>
          <p:nvSpPr>
            <p:cNvPr id="12" name="Rectangle 11"/>
            <p:cNvSpPr/>
            <p:nvPr/>
          </p:nvSpPr>
          <p:spPr>
            <a:xfrm>
              <a:off x="5394325"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5</a:t>
              </a:r>
            </a:p>
          </p:txBody>
        </p:sp>
        <p:sp>
          <p:nvSpPr>
            <p:cNvPr id="13" name="Rectangle 12"/>
            <p:cNvSpPr/>
            <p:nvPr/>
          </p:nvSpPr>
          <p:spPr>
            <a:xfrm>
              <a:off x="5807075"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8</a:t>
              </a:r>
            </a:p>
          </p:txBody>
        </p:sp>
        <p:sp>
          <p:nvSpPr>
            <p:cNvPr id="14" name="Rectangle 13"/>
            <p:cNvSpPr/>
            <p:nvPr/>
          </p:nvSpPr>
          <p:spPr>
            <a:xfrm>
              <a:off x="6224588"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6</a:t>
              </a:r>
            </a:p>
          </p:txBody>
        </p:sp>
        <p:sp>
          <p:nvSpPr>
            <p:cNvPr id="15" name="Rectangle 14"/>
            <p:cNvSpPr/>
            <p:nvPr/>
          </p:nvSpPr>
          <p:spPr>
            <a:xfrm>
              <a:off x="6632575"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8</a:t>
              </a:r>
            </a:p>
          </p:txBody>
        </p:sp>
        <p:sp>
          <p:nvSpPr>
            <p:cNvPr id="16" name="Rectangle 15"/>
            <p:cNvSpPr/>
            <p:nvPr/>
          </p:nvSpPr>
          <p:spPr>
            <a:xfrm>
              <a:off x="7046913"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0</a:t>
              </a:r>
            </a:p>
          </p:txBody>
        </p:sp>
        <p:sp>
          <p:nvSpPr>
            <p:cNvPr id="17" name="Rectangle 16"/>
            <p:cNvSpPr/>
            <p:nvPr/>
          </p:nvSpPr>
          <p:spPr>
            <a:xfrm>
              <a:off x="7461250" y="2757488"/>
              <a:ext cx="371475" cy="357187"/>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6</a:t>
              </a:r>
            </a:p>
          </p:txBody>
        </p:sp>
      </p:grpSp>
      <p:grpSp>
        <p:nvGrpSpPr>
          <p:cNvPr id="38" name="Group 37">
            <a:extLst>
              <a:ext uri="{FF2B5EF4-FFF2-40B4-BE49-F238E27FC236}">
                <a16:creationId xmlns:a16="http://schemas.microsoft.com/office/drawing/2014/main" id="{B708F829-E362-9444-BDFA-CF8BA0515643}"/>
              </a:ext>
            </a:extLst>
          </p:cNvPr>
          <p:cNvGrpSpPr/>
          <p:nvPr/>
        </p:nvGrpSpPr>
        <p:grpSpPr>
          <a:xfrm>
            <a:off x="1666875" y="3651250"/>
            <a:ext cx="4098925" cy="357188"/>
            <a:chOff x="1666875" y="3651250"/>
            <a:chExt cx="4098925" cy="357188"/>
          </a:xfrm>
          <a:solidFill>
            <a:schemeClr val="accent6">
              <a:lumMod val="20000"/>
              <a:lumOff val="80000"/>
            </a:schemeClr>
          </a:solidFill>
        </p:grpSpPr>
        <p:sp>
          <p:nvSpPr>
            <p:cNvPr id="18" name="Rectangle 17"/>
            <p:cNvSpPr/>
            <p:nvPr/>
          </p:nvSpPr>
          <p:spPr>
            <a:xfrm>
              <a:off x="1666875"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0</a:t>
              </a:r>
            </a:p>
          </p:txBody>
        </p:sp>
        <p:sp>
          <p:nvSpPr>
            <p:cNvPr id="19" name="Rectangle 18"/>
            <p:cNvSpPr/>
            <p:nvPr/>
          </p:nvSpPr>
          <p:spPr>
            <a:xfrm>
              <a:off x="2081213"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2</a:t>
              </a:r>
            </a:p>
          </p:txBody>
        </p:sp>
        <p:sp>
          <p:nvSpPr>
            <p:cNvPr id="20" name="Rectangle 19"/>
            <p:cNvSpPr/>
            <p:nvPr/>
          </p:nvSpPr>
          <p:spPr>
            <a:xfrm>
              <a:off x="2495550"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4</a:t>
              </a:r>
            </a:p>
          </p:txBody>
        </p:sp>
        <p:sp>
          <p:nvSpPr>
            <p:cNvPr id="21" name="Rectangle 20"/>
            <p:cNvSpPr/>
            <p:nvPr/>
          </p:nvSpPr>
          <p:spPr>
            <a:xfrm>
              <a:off x="2911475"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7</a:t>
              </a:r>
            </a:p>
          </p:txBody>
        </p:sp>
        <p:sp>
          <p:nvSpPr>
            <p:cNvPr id="22" name="Rectangle 21"/>
            <p:cNvSpPr/>
            <p:nvPr/>
          </p:nvSpPr>
          <p:spPr>
            <a:xfrm>
              <a:off x="3319463"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9</a:t>
              </a:r>
            </a:p>
          </p:txBody>
        </p:sp>
        <p:sp>
          <p:nvSpPr>
            <p:cNvPr id="23" name="Rectangle 22"/>
            <p:cNvSpPr/>
            <p:nvPr/>
          </p:nvSpPr>
          <p:spPr>
            <a:xfrm>
              <a:off x="3733800"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11</a:t>
              </a:r>
            </a:p>
          </p:txBody>
        </p:sp>
        <p:sp>
          <p:nvSpPr>
            <p:cNvPr id="24" name="Rectangle 23"/>
            <p:cNvSpPr/>
            <p:nvPr/>
          </p:nvSpPr>
          <p:spPr>
            <a:xfrm>
              <a:off x="4148138"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12</a:t>
              </a:r>
            </a:p>
          </p:txBody>
        </p:sp>
        <p:sp>
          <p:nvSpPr>
            <p:cNvPr id="25" name="Rectangle 24"/>
            <p:cNvSpPr/>
            <p:nvPr/>
          </p:nvSpPr>
          <p:spPr>
            <a:xfrm>
              <a:off x="4565650"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13</a:t>
              </a:r>
            </a:p>
          </p:txBody>
        </p:sp>
        <p:sp>
          <p:nvSpPr>
            <p:cNvPr id="26" name="Rectangle 25"/>
            <p:cNvSpPr/>
            <p:nvPr/>
          </p:nvSpPr>
          <p:spPr>
            <a:xfrm>
              <a:off x="4979988"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15</a:t>
              </a:r>
            </a:p>
          </p:txBody>
        </p:sp>
        <p:sp>
          <p:nvSpPr>
            <p:cNvPr id="27" name="Rectangle 26"/>
            <p:cNvSpPr/>
            <p:nvPr/>
          </p:nvSpPr>
          <p:spPr>
            <a:xfrm>
              <a:off x="5394325" y="3651250"/>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15</a:t>
              </a:r>
            </a:p>
          </p:txBody>
        </p:sp>
      </p:grpSp>
      <p:grpSp>
        <p:nvGrpSpPr>
          <p:cNvPr id="39" name="Group 38">
            <a:extLst>
              <a:ext uri="{FF2B5EF4-FFF2-40B4-BE49-F238E27FC236}">
                <a16:creationId xmlns:a16="http://schemas.microsoft.com/office/drawing/2014/main" id="{26DDD0E8-2CC7-094B-A5B2-4EA6779D1BC1}"/>
              </a:ext>
            </a:extLst>
          </p:cNvPr>
          <p:cNvGrpSpPr/>
          <p:nvPr/>
        </p:nvGrpSpPr>
        <p:grpSpPr>
          <a:xfrm>
            <a:off x="2309813" y="4778375"/>
            <a:ext cx="785812" cy="357188"/>
            <a:chOff x="2309813" y="4778375"/>
            <a:chExt cx="785812" cy="357188"/>
          </a:xfrm>
          <a:solidFill>
            <a:srgbClr val="92D050"/>
          </a:solidFill>
        </p:grpSpPr>
        <p:sp>
          <p:nvSpPr>
            <p:cNvPr id="28" name="Rectangle 27"/>
            <p:cNvSpPr/>
            <p:nvPr/>
          </p:nvSpPr>
          <p:spPr>
            <a:xfrm>
              <a:off x="2309813" y="4778375"/>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0</a:t>
              </a:r>
            </a:p>
          </p:txBody>
        </p:sp>
        <p:sp>
          <p:nvSpPr>
            <p:cNvPr id="29" name="Rectangle 28"/>
            <p:cNvSpPr/>
            <p:nvPr/>
          </p:nvSpPr>
          <p:spPr>
            <a:xfrm>
              <a:off x="2724150" y="4778375"/>
              <a:ext cx="371475" cy="357188"/>
            </a:xfrm>
            <a:prstGeom prst="rect">
              <a:avLst/>
            </a:prstGeom>
            <a:grp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8</a:t>
              </a:r>
            </a:p>
          </p:txBody>
        </p:sp>
      </p:grpSp>
      <p:cxnSp>
        <p:nvCxnSpPr>
          <p:cNvPr id="32" name="Straight Arrow Connector 31"/>
          <p:cNvCxnSpPr>
            <a:stCxn id="28" idx="0"/>
          </p:cNvCxnSpPr>
          <p:nvPr/>
        </p:nvCxnSpPr>
        <p:spPr>
          <a:xfrm flipH="1" flipV="1">
            <a:off x="1905000" y="4114800"/>
            <a:ext cx="590550" cy="6635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9" idx="0"/>
          </p:cNvCxnSpPr>
          <p:nvPr/>
        </p:nvCxnSpPr>
        <p:spPr>
          <a:xfrm flipV="1">
            <a:off x="2909888" y="4143375"/>
            <a:ext cx="2212975" cy="635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1905000" y="4114800"/>
            <a:ext cx="4572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108575" y="4143375"/>
            <a:ext cx="4572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8" idx="0"/>
          </p:cNvCxnSpPr>
          <p:nvPr/>
        </p:nvCxnSpPr>
        <p:spPr>
          <a:xfrm flipV="1">
            <a:off x="1852613" y="3276600"/>
            <a:ext cx="0" cy="37465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5000" y="3276600"/>
            <a:ext cx="4572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52" idx="2"/>
          </p:cNvCxnSpPr>
          <p:nvPr/>
        </p:nvCxnSpPr>
        <p:spPr>
          <a:xfrm flipV="1">
            <a:off x="1857375" y="2024063"/>
            <a:ext cx="461963" cy="73342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2297113" y="2032000"/>
            <a:ext cx="461962" cy="73342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830263" y="1735138"/>
            <a:ext cx="585787" cy="338137"/>
          </a:xfrm>
          <a:prstGeom prst="rect">
            <a:avLst/>
          </a:prstGeom>
          <a:noFill/>
        </p:spPr>
        <p:txBody>
          <a:bodyPr wrap="none">
            <a:spAutoFit/>
          </a:bodyPr>
          <a:lstStyle/>
          <a:p>
            <a:pPr>
              <a:defRPr/>
            </a:pPr>
            <a:r>
              <a:rPr lang="en-US" sz="1600" dirty="0">
                <a:latin typeface="+mn-lt"/>
              </a:rPr>
              <a:t>label</a:t>
            </a:r>
          </a:p>
        </p:txBody>
      </p:sp>
      <p:sp>
        <p:nvSpPr>
          <p:cNvPr id="66" name="TextBox 65"/>
          <p:cNvSpPr txBox="1"/>
          <p:nvPr/>
        </p:nvSpPr>
        <p:spPr>
          <a:xfrm>
            <a:off x="830263" y="2776538"/>
            <a:ext cx="517525" cy="338137"/>
          </a:xfrm>
          <a:prstGeom prst="rect">
            <a:avLst/>
          </a:prstGeom>
          <a:noFill/>
        </p:spPr>
        <p:txBody>
          <a:bodyPr wrap="none">
            <a:spAutoFit/>
          </a:bodyPr>
          <a:lstStyle/>
          <a:p>
            <a:pPr>
              <a:defRPr/>
            </a:pPr>
            <a:r>
              <a:rPr lang="en-US" sz="1600" dirty="0" err="1">
                <a:latin typeface="+mn-lt"/>
              </a:rPr>
              <a:t>dest</a:t>
            </a:r>
            <a:endParaRPr lang="en-US" sz="1600" dirty="0">
              <a:latin typeface="+mn-lt"/>
            </a:endParaRPr>
          </a:p>
        </p:txBody>
      </p:sp>
      <p:sp>
        <p:nvSpPr>
          <p:cNvPr id="67" name="TextBox 66"/>
          <p:cNvSpPr txBox="1"/>
          <p:nvPr/>
        </p:nvSpPr>
        <p:spPr>
          <a:xfrm>
            <a:off x="703446" y="3560643"/>
            <a:ext cx="875561" cy="584775"/>
          </a:xfrm>
          <a:prstGeom prst="rect">
            <a:avLst/>
          </a:prstGeom>
          <a:noFill/>
        </p:spPr>
        <p:txBody>
          <a:bodyPr wrap="none">
            <a:spAutoFit/>
          </a:bodyPr>
          <a:lstStyle/>
          <a:p>
            <a:pPr algn="ctr">
              <a:defRPr/>
            </a:pPr>
            <a:r>
              <a:rPr lang="en-US" sz="1600" dirty="0"/>
              <a:t>source</a:t>
            </a:r>
          </a:p>
          <a:p>
            <a:pPr algn="ctr">
              <a:defRPr/>
            </a:pPr>
            <a:r>
              <a:rPr lang="en-US" sz="1600" dirty="0"/>
              <a:t>(</a:t>
            </a:r>
            <a:r>
              <a:rPr lang="en-US" sz="1600" dirty="0">
                <a:latin typeface="+mn-lt"/>
              </a:rPr>
              <a:t>edges)</a:t>
            </a:r>
          </a:p>
        </p:txBody>
      </p:sp>
      <p:sp>
        <p:nvSpPr>
          <p:cNvPr id="68" name="TextBox 67"/>
          <p:cNvSpPr txBox="1"/>
          <p:nvPr/>
        </p:nvSpPr>
        <p:spPr>
          <a:xfrm>
            <a:off x="779463" y="4797425"/>
            <a:ext cx="1008062" cy="338138"/>
          </a:xfrm>
          <a:prstGeom prst="rect">
            <a:avLst/>
          </a:prstGeom>
          <a:noFill/>
        </p:spPr>
        <p:txBody>
          <a:bodyPr wrap="none">
            <a:spAutoFit/>
          </a:bodyPr>
          <a:lstStyle/>
          <a:p>
            <a:pPr>
              <a:defRPr/>
            </a:pPr>
            <a:r>
              <a:rPr lang="en-US" sz="1600" dirty="0" err="1">
                <a:latin typeface="+mn-lt"/>
              </a:rPr>
              <a:t>p_frontier</a:t>
            </a:r>
            <a:endParaRPr lang="en-US" sz="1600" dirty="0">
              <a:latin typeface="+mn-lt"/>
            </a:endParaRPr>
          </a:p>
        </p:txBody>
      </p:sp>
      <p:sp>
        <p:nvSpPr>
          <p:cNvPr id="51" name="Rectangle 50"/>
          <p:cNvSpPr/>
          <p:nvPr/>
        </p:nvSpPr>
        <p:spPr>
          <a:xfrm>
            <a:off x="1719263" y="1668463"/>
            <a:ext cx="371475" cy="355600"/>
          </a:xfrm>
          <a:prstGeom prst="rect">
            <a:avLst/>
          </a:prstGeom>
          <a:solidFill>
            <a:schemeClr val="accent6">
              <a:lumMod val="20000"/>
              <a:lumOff val="8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2</a:t>
            </a:r>
          </a:p>
        </p:txBody>
      </p:sp>
      <p:sp>
        <p:nvSpPr>
          <p:cNvPr id="52" name="Rectangle 51"/>
          <p:cNvSpPr/>
          <p:nvPr/>
        </p:nvSpPr>
        <p:spPr>
          <a:xfrm>
            <a:off x="2133600" y="1668463"/>
            <a:ext cx="371475" cy="355600"/>
          </a:xfrm>
          <a:prstGeom prst="rect">
            <a:avLst/>
          </a:prstGeom>
          <a:solidFill>
            <a:schemeClr val="accent6">
              <a:lumMod val="20000"/>
              <a:lumOff val="8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a:t>
            </a:r>
          </a:p>
        </p:txBody>
      </p:sp>
      <p:sp>
        <p:nvSpPr>
          <p:cNvPr id="53" name="Rectangle 52"/>
          <p:cNvSpPr/>
          <p:nvPr/>
        </p:nvSpPr>
        <p:spPr>
          <a:xfrm>
            <a:off x="2547938" y="1668463"/>
            <a:ext cx="371475" cy="355600"/>
          </a:xfrm>
          <a:prstGeom prst="rect">
            <a:avLst/>
          </a:prstGeom>
          <a:solidFill>
            <a:schemeClr val="accent6">
              <a:lumMod val="20000"/>
              <a:lumOff val="8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0</a:t>
            </a:r>
          </a:p>
        </p:txBody>
      </p:sp>
      <p:sp>
        <p:nvSpPr>
          <p:cNvPr id="54" name="Rectangle 53"/>
          <p:cNvSpPr/>
          <p:nvPr/>
        </p:nvSpPr>
        <p:spPr>
          <a:xfrm>
            <a:off x="2963863" y="1668463"/>
            <a:ext cx="371475" cy="355600"/>
          </a:xfrm>
          <a:prstGeom prst="rect">
            <a:avLst/>
          </a:prstGeom>
          <a:solidFill>
            <a:schemeClr val="accent6">
              <a:lumMod val="20000"/>
              <a:lumOff val="8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a:t>
            </a:r>
          </a:p>
        </p:txBody>
      </p:sp>
      <p:sp>
        <p:nvSpPr>
          <p:cNvPr id="55" name="Rectangle 54"/>
          <p:cNvSpPr/>
          <p:nvPr/>
        </p:nvSpPr>
        <p:spPr>
          <a:xfrm>
            <a:off x="3371850" y="1668463"/>
            <a:ext cx="371475" cy="355600"/>
          </a:xfrm>
          <a:prstGeom prst="rect">
            <a:avLst/>
          </a:prstGeom>
          <a:solidFill>
            <a:schemeClr val="accent6">
              <a:lumMod val="20000"/>
              <a:lumOff val="8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a:t>
            </a:r>
          </a:p>
        </p:txBody>
      </p:sp>
      <p:sp>
        <p:nvSpPr>
          <p:cNvPr id="56" name="Rectangle 55"/>
          <p:cNvSpPr/>
          <p:nvPr/>
        </p:nvSpPr>
        <p:spPr>
          <a:xfrm>
            <a:off x="3786188" y="1668463"/>
            <a:ext cx="371475" cy="355600"/>
          </a:xfrm>
          <a:prstGeom prst="rect">
            <a:avLst/>
          </a:prstGeom>
          <a:solidFill>
            <a:schemeClr val="accent6">
              <a:lumMod val="20000"/>
              <a:lumOff val="8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a:t>
            </a:r>
          </a:p>
        </p:txBody>
      </p:sp>
      <p:sp>
        <p:nvSpPr>
          <p:cNvPr id="57" name="Rectangle 56"/>
          <p:cNvSpPr/>
          <p:nvPr/>
        </p:nvSpPr>
        <p:spPr>
          <a:xfrm>
            <a:off x="4200525" y="1668463"/>
            <a:ext cx="371475" cy="355600"/>
          </a:xfrm>
          <a:prstGeom prst="rect">
            <a:avLst/>
          </a:prstGeom>
          <a:solidFill>
            <a:schemeClr val="accent6">
              <a:lumMod val="20000"/>
              <a:lumOff val="8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a:t>
            </a:r>
          </a:p>
        </p:txBody>
      </p:sp>
      <p:sp>
        <p:nvSpPr>
          <p:cNvPr id="58" name="Rectangle 57"/>
          <p:cNvSpPr/>
          <p:nvPr/>
        </p:nvSpPr>
        <p:spPr>
          <a:xfrm>
            <a:off x="4618038" y="1668463"/>
            <a:ext cx="371475" cy="355600"/>
          </a:xfrm>
          <a:prstGeom prst="rect">
            <a:avLst/>
          </a:prstGeom>
          <a:solidFill>
            <a:schemeClr val="accent6">
              <a:lumMod val="20000"/>
              <a:lumOff val="8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1</a:t>
            </a:r>
          </a:p>
        </p:txBody>
      </p:sp>
      <p:sp>
        <p:nvSpPr>
          <p:cNvPr id="49" name="Rectangle 48"/>
          <p:cNvSpPr/>
          <p:nvPr/>
        </p:nvSpPr>
        <p:spPr>
          <a:xfrm>
            <a:off x="5036859" y="1663187"/>
            <a:ext cx="371475" cy="355600"/>
          </a:xfrm>
          <a:prstGeom prst="rect">
            <a:avLst/>
          </a:prstGeom>
          <a:solidFill>
            <a:schemeClr val="accent6">
              <a:lumMod val="20000"/>
              <a:lumOff val="8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tx1"/>
                </a:solidFill>
              </a:rPr>
              <a:t>2</a:t>
            </a:r>
          </a:p>
        </p:txBody>
      </p:sp>
      <p:sp>
        <p:nvSpPr>
          <p:cNvPr id="2" name="TextBox 1"/>
          <p:cNvSpPr txBox="1"/>
          <p:nvPr/>
        </p:nvSpPr>
        <p:spPr>
          <a:xfrm>
            <a:off x="2192151" y="1254126"/>
            <a:ext cx="312906" cy="369332"/>
          </a:xfrm>
          <a:prstGeom prst="rect">
            <a:avLst/>
          </a:prstGeom>
          <a:noFill/>
        </p:spPr>
        <p:txBody>
          <a:bodyPr wrap="none" rtlCol="0">
            <a:spAutoFit/>
          </a:bodyPr>
          <a:lstStyle/>
          <a:p>
            <a:r>
              <a:rPr lang="en-US" dirty="0"/>
              <a:t>3</a:t>
            </a:r>
          </a:p>
        </p:txBody>
      </p:sp>
      <p:sp>
        <p:nvSpPr>
          <p:cNvPr id="31" name="Title 30"/>
          <p:cNvSpPr>
            <a:spLocks noGrp="1"/>
          </p:cNvSpPr>
          <p:nvPr>
            <p:ph type="title"/>
          </p:nvPr>
        </p:nvSpPr>
        <p:spPr/>
        <p:txBody>
          <a:bodyPr/>
          <a:lstStyle/>
          <a:p>
            <a:r>
              <a:rPr lang="en-US" dirty="0"/>
              <a:t>BFS: Processing the Frontier </a:t>
            </a:r>
            <a:r>
              <a:rPr lang="en-US" sz="2400" dirty="0"/>
              <a:t>(2</a:t>
            </a:r>
            <a:r>
              <a:rPr lang="en-US" sz="2400" baseline="30000" dirty="0"/>
              <a:t>nd</a:t>
            </a:r>
            <a:r>
              <a:rPr lang="en-US" sz="2400" dirty="0"/>
              <a:t> Iteration)</a:t>
            </a:r>
          </a:p>
        </p:txBody>
      </p:sp>
      <p:pic>
        <p:nvPicPr>
          <p:cNvPr id="60" name="Picture 59">
            <a:extLst>
              <a:ext uri="{FF2B5EF4-FFF2-40B4-BE49-F238E27FC236}">
                <a16:creationId xmlns:a16="http://schemas.microsoft.com/office/drawing/2014/main" id="{516E4B3C-91A9-A14F-AEB4-85C05A4E8B62}"/>
              </a:ext>
            </a:extLst>
          </p:cNvPr>
          <p:cNvPicPr>
            <a:picLocks noChangeAspect="1"/>
          </p:cNvPicPr>
          <p:nvPr/>
        </p:nvPicPr>
        <p:blipFill>
          <a:blip r:embed="rId2"/>
          <a:stretch>
            <a:fillRect/>
          </a:stretch>
        </p:blipFill>
        <p:spPr>
          <a:xfrm>
            <a:off x="5723229" y="3220479"/>
            <a:ext cx="3195297" cy="3117600"/>
          </a:xfrm>
          <a:prstGeom prst="rect">
            <a:avLst/>
          </a:prstGeom>
        </p:spPr>
      </p:pic>
      <p:sp>
        <p:nvSpPr>
          <p:cNvPr id="61" name="Rectangle 60">
            <a:extLst>
              <a:ext uri="{FF2B5EF4-FFF2-40B4-BE49-F238E27FC236}">
                <a16:creationId xmlns:a16="http://schemas.microsoft.com/office/drawing/2014/main" id="{5F778C09-5DA5-0B44-9264-EF361D799001}"/>
              </a:ext>
            </a:extLst>
          </p:cNvPr>
          <p:cNvSpPr/>
          <p:nvPr/>
        </p:nvSpPr>
        <p:spPr>
          <a:xfrm>
            <a:off x="1666875" y="3651250"/>
            <a:ext cx="371475" cy="357188"/>
          </a:xfrm>
          <a:prstGeom prst="rect">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0</a:t>
            </a:r>
          </a:p>
        </p:txBody>
      </p:sp>
      <p:sp>
        <p:nvSpPr>
          <p:cNvPr id="63" name="Rectangle 62">
            <a:extLst>
              <a:ext uri="{FF2B5EF4-FFF2-40B4-BE49-F238E27FC236}">
                <a16:creationId xmlns:a16="http://schemas.microsoft.com/office/drawing/2014/main" id="{F3F28A36-FCEA-BE48-9257-D51E7AE81E12}"/>
              </a:ext>
            </a:extLst>
          </p:cNvPr>
          <p:cNvSpPr/>
          <p:nvPr/>
        </p:nvSpPr>
        <p:spPr>
          <a:xfrm>
            <a:off x="2081213" y="3651250"/>
            <a:ext cx="371475" cy="357188"/>
          </a:xfrm>
          <a:prstGeom prst="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2</a:t>
            </a:r>
          </a:p>
        </p:txBody>
      </p:sp>
      <p:grpSp>
        <p:nvGrpSpPr>
          <p:cNvPr id="43" name="Group 42">
            <a:extLst>
              <a:ext uri="{FF2B5EF4-FFF2-40B4-BE49-F238E27FC236}">
                <a16:creationId xmlns:a16="http://schemas.microsoft.com/office/drawing/2014/main" id="{0D721DA5-6743-6F4B-BFEF-B4C7FDAC6908}"/>
              </a:ext>
            </a:extLst>
          </p:cNvPr>
          <p:cNvGrpSpPr/>
          <p:nvPr/>
        </p:nvGrpSpPr>
        <p:grpSpPr>
          <a:xfrm>
            <a:off x="1666875" y="2757488"/>
            <a:ext cx="785813" cy="357187"/>
            <a:chOff x="329495" y="4546604"/>
            <a:chExt cx="785813" cy="357187"/>
          </a:xfrm>
        </p:grpSpPr>
        <p:sp>
          <p:nvSpPr>
            <p:cNvPr id="69" name="Rectangle 68">
              <a:extLst>
                <a:ext uri="{FF2B5EF4-FFF2-40B4-BE49-F238E27FC236}">
                  <a16:creationId xmlns:a16="http://schemas.microsoft.com/office/drawing/2014/main" id="{00112B67-4C1C-D947-915C-24FFD24B5A1D}"/>
                </a:ext>
              </a:extLst>
            </p:cNvPr>
            <p:cNvSpPr/>
            <p:nvPr/>
          </p:nvSpPr>
          <p:spPr>
            <a:xfrm>
              <a:off x="329495" y="4546604"/>
              <a:ext cx="371475" cy="357187"/>
            </a:xfrm>
            <a:prstGeom prst="rect">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1</a:t>
              </a:r>
            </a:p>
          </p:txBody>
        </p:sp>
        <p:sp>
          <p:nvSpPr>
            <p:cNvPr id="70" name="Rectangle 69">
              <a:extLst>
                <a:ext uri="{FF2B5EF4-FFF2-40B4-BE49-F238E27FC236}">
                  <a16:creationId xmlns:a16="http://schemas.microsoft.com/office/drawing/2014/main" id="{504E0424-4C20-6942-BC9B-521AD494BE45}"/>
                </a:ext>
              </a:extLst>
            </p:cNvPr>
            <p:cNvSpPr/>
            <p:nvPr/>
          </p:nvSpPr>
          <p:spPr>
            <a:xfrm>
              <a:off x="743833" y="4546604"/>
              <a:ext cx="371475" cy="357187"/>
            </a:xfrm>
            <a:prstGeom prst="rect">
              <a:avLst/>
            </a:prstGeom>
            <a:solidFill>
              <a:srgbClr val="92D05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2</a:t>
              </a:r>
            </a:p>
          </p:txBody>
        </p:sp>
      </p:grpSp>
      <p:sp>
        <p:nvSpPr>
          <p:cNvPr id="71" name="Rectangle 70">
            <a:extLst>
              <a:ext uri="{FF2B5EF4-FFF2-40B4-BE49-F238E27FC236}">
                <a16:creationId xmlns:a16="http://schemas.microsoft.com/office/drawing/2014/main" id="{9A87F58C-6055-B243-8173-201CC14493E0}"/>
              </a:ext>
            </a:extLst>
          </p:cNvPr>
          <p:cNvSpPr/>
          <p:nvPr/>
        </p:nvSpPr>
        <p:spPr>
          <a:xfrm>
            <a:off x="2133600" y="1668463"/>
            <a:ext cx="371475" cy="355600"/>
          </a:xfrm>
          <a:prstGeom prst="rect">
            <a:avLst/>
          </a:prstGeom>
          <a:solidFill>
            <a:schemeClr val="accent1"/>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3</a:t>
            </a:r>
          </a:p>
        </p:txBody>
      </p:sp>
      <p:grpSp>
        <p:nvGrpSpPr>
          <p:cNvPr id="44" name="Group 43">
            <a:extLst>
              <a:ext uri="{FF2B5EF4-FFF2-40B4-BE49-F238E27FC236}">
                <a16:creationId xmlns:a16="http://schemas.microsoft.com/office/drawing/2014/main" id="{6557F3DE-1C0B-804B-8762-8C59D0CEC7E1}"/>
              </a:ext>
            </a:extLst>
          </p:cNvPr>
          <p:cNvGrpSpPr/>
          <p:nvPr/>
        </p:nvGrpSpPr>
        <p:grpSpPr>
          <a:xfrm>
            <a:off x="4979988" y="3651250"/>
            <a:ext cx="785812" cy="357188"/>
            <a:chOff x="5132388" y="3803650"/>
            <a:chExt cx="785812" cy="357188"/>
          </a:xfrm>
          <a:solidFill>
            <a:schemeClr val="accent4"/>
          </a:solidFill>
        </p:grpSpPr>
        <p:sp>
          <p:nvSpPr>
            <p:cNvPr id="76" name="Rectangle 75">
              <a:extLst>
                <a:ext uri="{FF2B5EF4-FFF2-40B4-BE49-F238E27FC236}">
                  <a16:creationId xmlns:a16="http://schemas.microsoft.com/office/drawing/2014/main" id="{F401AE70-CF77-4B44-92FC-BCC322E11E18}"/>
                </a:ext>
              </a:extLst>
            </p:cNvPr>
            <p:cNvSpPr/>
            <p:nvPr/>
          </p:nvSpPr>
          <p:spPr>
            <a:xfrm>
              <a:off x="5132388" y="3803650"/>
              <a:ext cx="371475" cy="357188"/>
            </a:xfrm>
            <a:prstGeom prst="rect">
              <a:avLst/>
            </a:prstGeom>
            <a:grpFill/>
            <a:ln>
              <a:solidFill>
                <a:schemeClr val="accent4"/>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15</a:t>
              </a:r>
            </a:p>
          </p:txBody>
        </p:sp>
        <p:sp>
          <p:nvSpPr>
            <p:cNvPr id="77" name="Rectangle 76">
              <a:extLst>
                <a:ext uri="{FF2B5EF4-FFF2-40B4-BE49-F238E27FC236}">
                  <a16:creationId xmlns:a16="http://schemas.microsoft.com/office/drawing/2014/main" id="{25A06ABE-18CE-9146-A195-AD1D8D2A9D0D}"/>
                </a:ext>
              </a:extLst>
            </p:cNvPr>
            <p:cNvSpPr/>
            <p:nvPr/>
          </p:nvSpPr>
          <p:spPr>
            <a:xfrm>
              <a:off x="5546725" y="3803650"/>
              <a:ext cx="371475" cy="357188"/>
            </a:xfrm>
            <a:prstGeom prst="rect">
              <a:avLst/>
            </a:prstGeom>
            <a:grpFill/>
            <a:ln>
              <a:solidFill>
                <a:schemeClr val="accent4"/>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15</a:t>
              </a:r>
            </a:p>
          </p:txBody>
        </p:sp>
      </p:grpSp>
      <p:sp>
        <p:nvSpPr>
          <p:cNvPr id="78" name="Rectangle 77">
            <a:extLst>
              <a:ext uri="{FF2B5EF4-FFF2-40B4-BE49-F238E27FC236}">
                <a16:creationId xmlns:a16="http://schemas.microsoft.com/office/drawing/2014/main" id="{839DDEE9-EB4E-154F-A679-B6C4C9BE6A85}"/>
              </a:ext>
            </a:extLst>
          </p:cNvPr>
          <p:cNvSpPr/>
          <p:nvPr/>
        </p:nvSpPr>
        <p:spPr>
          <a:xfrm>
            <a:off x="2547938" y="1668463"/>
            <a:ext cx="371475" cy="355600"/>
          </a:xfrm>
          <a:prstGeom prst="rect">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600" dirty="0">
                <a:solidFill>
                  <a:schemeClr val="bg1"/>
                </a:solidFill>
              </a:rPr>
              <a:t>0</a:t>
            </a:r>
          </a:p>
        </p:txBody>
      </p:sp>
      <p:sp>
        <p:nvSpPr>
          <p:cNvPr id="79" name="Slide Number Placeholder 4">
            <a:extLst>
              <a:ext uri="{FF2B5EF4-FFF2-40B4-BE49-F238E27FC236}">
                <a16:creationId xmlns:a16="http://schemas.microsoft.com/office/drawing/2014/main" id="{CBB4C914-FA47-3740-B476-965D644DBFA6}"/>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119</a:t>
            </a:fld>
            <a:endParaRPr lang="en-US" dirty="0"/>
          </a:p>
        </p:txBody>
      </p:sp>
      <p:sp>
        <p:nvSpPr>
          <p:cNvPr id="80" name="CuadroTexto 26">
            <a:extLst>
              <a:ext uri="{FF2B5EF4-FFF2-40B4-BE49-F238E27FC236}">
                <a16:creationId xmlns:a16="http://schemas.microsoft.com/office/drawing/2014/main" id="{BC864007-BEF6-B04A-B27D-6B0BB1A93720}"/>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373552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p:cTn id="14" dur="500" fill="hold"/>
                                        <p:tgtEl>
                                          <p:spTgt spid="63"/>
                                        </p:tgtEl>
                                        <p:attrNameLst>
                                          <p:attrName>ppt_w</p:attrName>
                                        </p:attrNameLst>
                                      </p:cBhvr>
                                      <p:tavLst>
                                        <p:tav tm="0">
                                          <p:val>
                                            <p:strVal val="#ppt_w*0.70"/>
                                          </p:val>
                                        </p:tav>
                                        <p:tav tm="100000">
                                          <p:val>
                                            <p:strVal val="#ppt_w"/>
                                          </p:val>
                                        </p:tav>
                                      </p:tavLst>
                                    </p:anim>
                                    <p:anim calcmode="lin" valueType="num">
                                      <p:cBhvr>
                                        <p:cTn id="15" dur="500" fill="hold"/>
                                        <p:tgtEl>
                                          <p:spTgt spid="63"/>
                                        </p:tgtEl>
                                        <p:attrNameLst>
                                          <p:attrName>ppt_h</p:attrName>
                                        </p:attrNameLst>
                                      </p:cBhvr>
                                      <p:tavLst>
                                        <p:tav tm="0">
                                          <p:val>
                                            <p:strVal val="#ppt_h"/>
                                          </p:val>
                                        </p:tav>
                                        <p:tav tm="100000">
                                          <p:val>
                                            <p:strVal val="#ppt_h"/>
                                          </p:val>
                                        </p:tav>
                                      </p:tavLst>
                                    </p:anim>
                                    <p:animEffect transition="in" filter="fade">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0" nodeType="clickEffect">
                                  <p:stCondLst>
                                    <p:cond delay="0"/>
                                  </p:stCondLst>
                                  <p:childTnLst>
                                    <p:animMotion origin="layout" path="M -8.33333E-7 -2.22222E-6 L 0.00087 0.05834 " pathEditMode="relative" rAng="0" ptsTypes="AA">
                                      <p:cBhvr>
                                        <p:cTn id="33" dur="1000" fill="hold"/>
                                        <p:tgtEl>
                                          <p:spTgt spid="2"/>
                                        </p:tgtEl>
                                        <p:attrNameLst>
                                          <p:attrName>ppt_x</p:attrName>
                                          <p:attrName>ppt_y</p:attrName>
                                        </p:attrNameLst>
                                      </p:cBhvr>
                                      <p:rCtr x="35" y="2917"/>
                                    </p:animMotion>
                                  </p:childTnLst>
                                </p:cTn>
                              </p:par>
                              <p:par>
                                <p:cTn id="34" presetID="53" presetClass="entr" presetSubtype="16" fill="hold" grpId="0" nodeType="withEffect">
                                  <p:stCondLst>
                                    <p:cond delay="1000"/>
                                  </p:stCondLst>
                                  <p:childTnLst>
                                    <p:set>
                                      <p:cBhvr>
                                        <p:cTn id="35" dur="1" fill="hold">
                                          <p:stCondLst>
                                            <p:cond delay="0"/>
                                          </p:stCondLst>
                                        </p:cTn>
                                        <p:tgtEl>
                                          <p:spTgt spid="71"/>
                                        </p:tgtEl>
                                        <p:attrNameLst>
                                          <p:attrName>style.visibility</p:attrName>
                                        </p:attrNameLst>
                                      </p:cBhvr>
                                      <p:to>
                                        <p:strVal val="visible"/>
                                      </p:to>
                                    </p:set>
                                    <p:anim calcmode="lin" valueType="num">
                                      <p:cBhvr>
                                        <p:cTn id="36" dur="500" fill="hold"/>
                                        <p:tgtEl>
                                          <p:spTgt spid="71"/>
                                        </p:tgtEl>
                                        <p:attrNameLst>
                                          <p:attrName>ppt_w</p:attrName>
                                        </p:attrNameLst>
                                      </p:cBhvr>
                                      <p:tavLst>
                                        <p:tav tm="0">
                                          <p:val>
                                            <p:fltVal val="0"/>
                                          </p:val>
                                        </p:tav>
                                        <p:tav tm="100000">
                                          <p:val>
                                            <p:strVal val="#ppt_w"/>
                                          </p:val>
                                        </p:tav>
                                      </p:tavLst>
                                    </p:anim>
                                    <p:anim calcmode="lin" valueType="num">
                                      <p:cBhvr>
                                        <p:cTn id="37" dur="500" fill="hold"/>
                                        <p:tgtEl>
                                          <p:spTgt spid="71"/>
                                        </p:tgtEl>
                                        <p:attrNameLst>
                                          <p:attrName>ppt_h</p:attrName>
                                        </p:attrNameLst>
                                      </p:cBhvr>
                                      <p:tavLst>
                                        <p:tav tm="0">
                                          <p:val>
                                            <p:fltVal val="0"/>
                                          </p:val>
                                        </p:tav>
                                        <p:tav tm="100000">
                                          <p:val>
                                            <p:strVal val="#ppt_h"/>
                                          </p:val>
                                        </p:tav>
                                      </p:tavLst>
                                    </p:anim>
                                    <p:animEffect transition="in" filter="fade">
                                      <p:cBhvr>
                                        <p:cTn id="3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1" grpId="0" animBg="1"/>
      <p:bldP spid="63" grpId="0" animBg="1"/>
      <p:bldP spid="71" grpId="0" animBg="1"/>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p:cNvSpPr>
            <a:spLocks noGrp="1"/>
          </p:cNvSpPr>
          <p:nvPr>
            <p:ph type="title"/>
          </p:nvPr>
        </p:nvSpPr>
        <p:spPr>
          <a:xfrm>
            <a:off x="228600" y="17710"/>
            <a:ext cx="8229600" cy="891010"/>
          </a:xfrm>
        </p:spPr>
        <p:txBody>
          <a:bodyPr>
            <a:normAutofit/>
          </a:bodyPr>
          <a:lstStyle/>
          <a:p>
            <a:r>
              <a:rPr lang="en-US" dirty="0">
                <a:solidFill>
                  <a:srgbClr val="0070C0"/>
                </a:solidFill>
              </a:rPr>
              <a:t>Shuffling Operations within a Warp</a:t>
            </a:r>
          </a:p>
        </p:txBody>
      </p:sp>
      <p:sp>
        <p:nvSpPr>
          <p:cNvPr id="11" name="Slide Number Placeholder 3">
            <a:extLst>
              <a:ext uri="{FF2B5EF4-FFF2-40B4-BE49-F238E27FC236}">
                <a16:creationId xmlns:a16="http://schemas.microsoft.com/office/drawing/2014/main" id="{34371724-6616-4143-95D9-280E69F19D93}"/>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7" name="Imagen 7">
            <a:extLst>
              <a:ext uri="{FF2B5EF4-FFF2-40B4-BE49-F238E27FC236}">
                <a16:creationId xmlns:a16="http://schemas.microsoft.com/office/drawing/2014/main" id="{C7BD210A-5741-2A42-8E35-556872D8D34A}"/>
              </a:ext>
            </a:extLst>
          </p:cNvPr>
          <p:cNvPicPr>
            <a:picLocks noChangeAspect="1"/>
          </p:cNvPicPr>
          <p:nvPr/>
        </p:nvPicPr>
        <p:blipFill>
          <a:blip r:embed="rId2"/>
          <a:stretch>
            <a:fillRect/>
          </a:stretch>
        </p:blipFill>
        <p:spPr>
          <a:xfrm>
            <a:off x="2054225" y="1052736"/>
            <a:ext cx="5035550" cy="5132181"/>
          </a:xfrm>
          <a:prstGeom prst="rect">
            <a:avLst/>
          </a:prstGeom>
          <a:ln>
            <a:noFill/>
          </a:ln>
        </p:spPr>
      </p:pic>
      <p:sp>
        <p:nvSpPr>
          <p:cNvPr id="9" name="Rectangle 8">
            <a:extLst>
              <a:ext uri="{FF2B5EF4-FFF2-40B4-BE49-F238E27FC236}">
                <a16:creationId xmlns:a16="http://schemas.microsoft.com/office/drawing/2014/main" id="{D81AB70C-1B73-E740-8338-E6F51D05D827}"/>
              </a:ext>
            </a:extLst>
          </p:cNvPr>
          <p:cNvSpPr/>
          <p:nvPr/>
        </p:nvSpPr>
        <p:spPr>
          <a:xfrm>
            <a:off x="3369543" y="4778102"/>
            <a:ext cx="700906" cy="466998"/>
          </a:xfrm>
          <a:prstGeom prst="rect">
            <a:avLst/>
          </a:prstGeom>
          <a:solidFill>
            <a:srgbClr val="CC9900">
              <a:alpha val="29804"/>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280906-C618-F54C-968C-63B307BB31C3}"/>
              </a:ext>
            </a:extLst>
          </p:cNvPr>
          <p:cNvSpPr/>
          <p:nvPr/>
        </p:nvSpPr>
        <p:spPr>
          <a:xfrm>
            <a:off x="2378943" y="2047602"/>
            <a:ext cx="467370" cy="466998"/>
          </a:xfrm>
          <a:prstGeom prst="rect">
            <a:avLst/>
          </a:prstGeom>
          <a:solidFill>
            <a:srgbClr val="0070C0">
              <a:alpha val="29804"/>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9" name="Rectangle 18">
            <a:extLst>
              <a:ext uri="{FF2B5EF4-FFF2-40B4-BE49-F238E27FC236}">
                <a16:creationId xmlns:a16="http://schemas.microsoft.com/office/drawing/2014/main" id="{A6A62665-E393-D54A-8F77-C2396A088C12}"/>
              </a:ext>
            </a:extLst>
          </p:cNvPr>
          <p:cNvSpPr/>
          <p:nvPr/>
        </p:nvSpPr>
        <p:spPr>
          <a:xfrm>
            <a:off x="3420343" y="2047602"/>
            <a:ext cx="467370" cy="466998"/>
          </a:xfrm>
          <a:prstGeom prst="rect">
            <a:avLst/>
          </a:prstGeom>
          <a:solidFill>
            <a:srgbClr val="0070C0">
              <a:alpha val="29804"/>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D74039B2-39FD-6F44-A4FB-B690E652CFC9}"/>
              </a:ext>
            </a:extLst>
          </p:cNvPr>
          <p:cNvSpPr txBox="1"/>
          <p:nvPr/>
        </p:nvSpPr>
        <p:spPr>
          <a:xfrm>
            <a:off x="192954" y="6453336"/>
            <a:ext cx="8177239" cy="261610"/>
          </a:xfrm>
          <a:prstGeom prst="rect">
            <a:avLst/>
          </a:prstGeom>
          <a:noFill/>
        </p:spPr>
        <p:txBody>
          <a:bodyPr wrap="none" rtlCol="0">
            <a:spAutoFit/>
          </a:bodyPr>
          <a:lstStyle/>
          <a:p>
            <a:r>
              <a:rPr lang="en-US" sz="1100" dirty="0" err="1"/>
              <a:t>Nickolls</a:t>
            </a:r>
            <a:r>
              <a:rPr lang="en-US" sz="1100" dirty="0"/>
              <a:t> et al., "Single Interconnect Providing Read and Write Access to a Memory Shared by Concurrent Threads," US7680988B1</a:t>
            </a:r>
          </a:p>
        </p:txBody>
      </p:sp>
      <p:sp>
        <p:nvSpPr>
          <p:cNvPr id="23" name="Rounded Rectangle 22">
            <a:extLst>
              <a:ext uri="{FF2B5EF4-FFF2-40B4-BE49-F238E27FC236}">
                <a16:creationId xmlns:a16="http://schemas.microsoft.com/office/drawing/2014/main" id="{D6271748-D1A6-C240-AB99-AB8438DB3950}"/>
              </a:ext>
            </a:extLst>
          </p:cNvPr>
          <p:cNvSpPr/>
          <p:nvPr/>
        </p:nvSpPr>
        <p:spPr>
          <a:xfrm>
            <a:off x="3648897" y="2254369"/>
            <a:ext cx="216000" cy="144016"/>
          </a:xfrm>
          <a:prstGeom prst="roundRect">
            <a:avLst/>
          </a:prstGeom>
          <a:solidFill>
            <a:schemeClr val="accent2"/>
          </a:solidFill>
          <a:ln>
            <a:solidFill>
              <a:srgbClr val="1A57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7070FA9B-7980-F346-A89F-4D062AD794E8}"/>
              </a:ext>
            </a:extLst>
          </p:cNvPr>
          <p:cNvSpPr/>
          <p:nvPr/>
        </p:nvSpPr>
        <p:spPr>
          <a:xfrm>
            <a:off x="2606543" y="2265570"/>
            <a:ext cx="216000" cy="144016"/>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a:extLst>
              <a:ext uri="{FF2B5EF4-FFF2-40B4-BE49-F238E27FC236}">
                <a16:creationId xmlns:a16="http://schemas.microsoft.com/office/drawing/2014/main" id="{C97B379B-D0D7-4345-B3FE-B5F9F9C185C2}"/>
              </a:ext>
            </a:extLst>
          </p:cNvPr>
          <p:cNvSpPr/>
          <p:nvPr/>
        </p:nvSpPr>
        <p:spPr>
          <a:xfrm>
            <a:off x="2721935" y="2402958"/>
            <a:ext cx="1180214" cy="3030279"/>
          </a:xfrm>
          <a:custGeom>
            <a:avLst/>
            <a:gdLst>
              <a:gd name="connsiteX0" fmla="*/ 0 w 1180214"/>
              <a:gd name="connsiteY0" fmla="*/ 0 h 3030279"/>
              <a:gd name="connsiteX1" fmla="*/ 10632 w 1180214"/>
              <a:gd name="connsiteY1" fmla="*/ 1552354 h 3030279"/>
              <a:gd name="connsiteX2" fmla="*/ 170121 w 1180214"/>
              <a:gd name="connsiteY2" fmla="*/ 1616149 h 3030279"/>
              <a:gd name="connsiteX3" fmla="*/ 180753 w 1180214"/>
              <a:gd name="connsiteY3" fmla="*/ 1839433 h 3030279"/>
              <a:gd name="connsiteX4" fmla="*/ 1180214 w 1180214"/>
              <a:gd name="connsiteY4" fmla="*/ 2169042 h 3030279"/>
              <a:gd name="connsiteX5" fmla="*/ 1031358 w 1180214"/>
              <a:gd name="connsiteY5" fmla="*/ 3030279 h 303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0214" h="3030279">
                <a:moveTo>
                  <a:pt x="0" y="0"/>
                </a:moveTo>
                <a:lnTo>
                  <a:pt x="10632" y="1552354"/>
                </a:lnTo>
                <a:lnTo>
                  <a:pt x="170121" y="1616149"/>
                </a:lnTo>
                <a:lnTo>
                  <a:pt x="180753" y="1839433"/>
                </a:lnTo>
                <a:lnTo>
                  <a:pt x="1180214" y="2169042"/>
                </a:lnTo>
                <a:lnTo>
                  <a:pt x="1031358" y="3030279"/>
                </a:lnTo>
              </a:path>
            </a:pathLst>
          </a:custGeom>
          <a:noFill/>
          <a:ln w="38100">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EFC32889-DA5C-1842-AA8C-24242FA3FE75}"/>
              </a:ext>
            </a:extLst>
          </p:cNvPr>
          <p:cNvSpPr/>
          <p:nvPr/>
        </p:nvSpPr>
        <p:spPr>
          <a:xfrm>
            <a:off x="3742660" y="1148316"/>
            <a:ext cx="223284" cy="1095154"/>
          </a:xfrm>
          <a:custGeom>
            <a:avLst/>
            <a:gdLst>
              <a:gd name="connsiteX0" fmla="*/ 223284 w 223284"/>
              <a:gd name="connsiteY0" fmla="*/ 0 h 1095154"/>
              <a:gd name="connsiteX1" fmla="*/ 191387 w 223284"/>
              <a:gd name="connsiteY1" fmla="*/ 435935 h 1095154"/>
              <a:gd name="connsiteX2" fmla="*/ 0 w 223284"/>
              <a:gd name="connsiteY2" fmla="*/ 637954 h 1095154"/>
              <a:gd name="connsiteX3" fmla="*/ 0 w 223284"/>
              <a:gd name="connsiteY3" fmla="*/ 1095154 h 1095154"/>
            </a:gdLst>
            <a:ahLst/>
            <a:cxnLst>
              <a:cxn ang="0">
                <a:pos x="connsiteX0" y="connsiteY0"/>
              </a:cxn>
              <a:cxn ang="0">
                <a:pos x="connsiteX1" y="connsiteY1"/>
              </a:cxn>
              <a:cxn ang="0">
                <a:pos x="connsiteX2" y="connsiteY2"/>
              </a:cxn>
              <a:cxn ang="0">
                <a:pos x="connsiteX3" y="connsiteY3"/>
              </a:cxn>
            </a:cxnLst>
            <a:rect l="l" t="t" r="r" b="b"/>
            <a:pathLst>
              <a:path w="223284" h="1095154">
                <a:moveTo>
                  <a:pt x="223284" y="0"/>
                </a:moveTo>
                <a:lnTo>
                  <a:pt x="191387" y="435935"/>
                </a:lnTo>
                <a:lnTo>
                  <a:pt x="0" y="637954"/>
                </a:lnTo>
                <a:lnTo>
                  <a:pt x="0" y="1095154"/>
                </a:lnTo>
              </a:path>
            </a:pathLst>
          </a:custGeom>
          <a:noFill/>
          <a:ln w="38100">
            <a:solidFill>
              <a:srgbClr val="00B05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72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 grpId="0" animBg="1"/>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a:solidFill>
                  <a:srgbClr val="0070C0"/>
                </a:solidFill>
                <a:ea typeface="SimSun" pitchFamily="2" charset="-122"/>
              </a:rPr>
              <a:t>Potential Pitfall of Parallel Algorithms </a:t>
            </a:r>
          </a:p>
        </p:txBody>
      </p:sp>
      <p:sp>
        <p:nvSpPr>
          <p:cNvPr id="21507" name="Rectangle 3"/>
          <p:cNvSpPr>
            <a:spLocks noGrp="1" noChangeArrowheads="1"/>
          </p:cNvSpPr>
          <p:nvPr>
            <p:ph idx="1"/>
          </p:nvPr>
        </p:nvSpPr>
        <p:spPr/>
        <p:txBody>
          <a:bodyPr/>
          <a:lstStyle/>
          <a:p>
            <a:pPr eaLnBrk="1" hangingPunct="1"/>
            <a:r>
              <a:rPr lang="en-US" altLang="zh-CN" sz="2000" dirty="0">
                <a:latin typeface="Tahoma" panose="020B0604030504040204" pitchFamily="34" charset="0"/>
                <a:ea typeface="Tahoma" panose="020B0604030504040204" pitchFamily="34" charset="0"/>
                <a:cs typeface="Tahoma" panose="020B0604030504040204" pitchFamily="34" charset="0"/>
              </a:rPr>
              <a:t>Greatly accelerated </a:t>
            </a:r>
            <a:r>
              <a:rPr lang="en-US" altLang="zh-CN" sz="2000" dirty="0">
                <a:latin typeface="Cambria" panose="02040503050406030204" pitchFamily="18" charset="0"/>
                <a:ea typeface="Tahoma" panose="020B0604030504040204" pitchFamily="34" charset="0"/>
                <a:cs typeface="Tahoma" panose="020B0604030504040204" pitchFamily="34" charset="0"/>
              </a:rPr>
              <a:t>n</a:t>
            </a:r>
            <a:r>
              <a:rPr lang="en-US" altLang="zh-CN" sz="2000" baseline="30000" dirty="0">
                <a:latin typeface="Cambria" panose="02040503050406030204" pitchFamily="18" charset="0"/>
                <a:ea typeface="Tahoma" panose="020B0604030504040204" pitchFamily="34" charset="0"/>
                <a:cs typeface="Tahoma" panose="020B0604030504040204" pitchFamily="34" charset="0"/>
              </a:rPr>
              <a:t>2</a:t>
            </a:r>
            <a:r>
              <a:rPr lang="en-US" altLang="zh-CN" sz="2000" dirty="0">
                <a:latin typeface="Tahoma" panose="020B0604030504040204" pitchFamily="34" charset="0"/>
                <a:ea typeface="Tahoma" panose="020B0604030504040204" pitchFamily="34" charset="0"/>
                <a:cs typeface="Tahoma" panose="020B0604030504040204" pitchFamily="34" charset="0"/>
              </a:rPr>
              <a:t> algorithm is still slower than an </a:t>
            </a:r>
            <a:r>
              <a:rPr lang="en-US" altLang="zh-CN" sz="2000" dirty="0" err="1">
                <a:latin typeface="Cambria" panose="02040503050406030204" pitchFamily="18" charset="0"/>
                <a:ea typeface="Tahoma" panose="020B0604030504040204" pitchFamily="34" charset="0"/>
                <a:cs typeface="Tahoma" panose="020B0604030504040204" pitchFamily="34" charset="0"/>
              </a:rPr>
              <a:t>nlog</a:t>
            </a:r>
            <a:r>
              <a:rPr lang="en-US" altLang="zh-CN" sz="2000" dirty="0">
                <a:latin typeface="Cambria" panose="02040503050406030204" pitchFamily="18" charset="0"/>
                <a:ea typeface="Tahoma" panose="020B0604030504040204" pitchFamily="34" charset="0"/>
                <a:cs typeface="Tahoma" panose="020B0604030504040204" pitchFamily="34" charset="0"/>
              </a:rPr>
              <a:t>(n)</a:t>
            </a:r>
            <a:r>
              <a:rPr lang="en-US" altLang="zh-CN" sz="2000" dirty="0">
                <a:latin typeface="Tahoma" panose="020B0604030504040204" pitchFamily="34" charset="0"/>
                <a:ea typeface="Tahoma" panose="020B0604030504040204" pitchFamily="34" charset="0"/>
                <a:cs typeface="Tahoma" panose="020B0604030504040204" pitchFamily="34" charset="0"/>
              </a:rPr>
              <a:t> algorithm for large data sets</a:t>
            </a:r>
          </a:p>
          <a:p>
            <a:pPr eaLnBrk="1" hangingPunct="1"/>
            <a:r>
              <a:rPr lang="en-US" altLang="zh-CN" sz="2000" dirty="0">
                <a:latin typeface="Tahoma" panose="020B0604030504040204" pitchFamily="34" charset="0"/>
                <a:ea typeface="Tahoma" panose="020B0604030504040204" pitchFamily="34" charset="0"/>
                <a:cs typeface="Tahoma" panose="020B0604030504040204" pitchFamily="34" charset="0"/>
              </a:rPr>
              <a:t>Always need to keep an eye on fast sequential algorithm as the baseline</a:t>
            </a:r>
          </a:p>
        </p:txBody>
      </p:sp>
      <p:sp>
        <p:nvSpPr>
          <p:cNvPr id="21508" name="Text Box 5"/>
          <p:cNvSpPr txBox="1">
            <a:spLocks noChangeArrowheads="1"/>
          </p:cNvSpPr>
          <p:nvPr/>
        </p:nvSpPr>
        <p:spPr bwMode="auto">
          <a:xfrm rot="10800000">
            <a:off x="2251720" y="3066301"/>
            <a:ext cx="523220" cy="171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200" dirty="0">
                <a:solidFill>
                  <a:srgbClr val="080808"/>
                </a:solidFill>
                <a:latin typeface="Times New Roman" pitchFamily="18" charset="0"/>
                <a:ea typeface="SimSun" pitchFamily="2" charset="-122"/>
              </a:rPr>
              <a:t>Running Time</a:t>
            </a:r>
          </a:p>
        </p:txBody>
      </p:sp>
      <p:pic>
        <p:nvPicPr>
          <p:cNvPr id="215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832" y="2276872"/>
            <a:ext cx="3962400"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7"/>
          <p:cNvSpPr txBox="1">
            <a:spLocks noChangeArrowheads="1"/>
          </p:cNvSpPr>
          <p:nvPr/>
        </p:nvSpPr>
        <p:spPr bwMode="auto">
          <a:xfrm>
            <a:off x="3917032" y="5662409"/>
            <a:ext cx="16979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altLang="zh-TW" sz="2200" dirty="0">
                <a:latin typeface="Times New Roman" pitchFamily="18" charset="0"/>
                <a:ea typeface="PMingLiU" pitchFamily="18" charset="-120"/>
              </a:rPr>
              <a:t>Problem Size</a:t>
            </a:r>
          </a:p>
        </p:txBody>
      </p:sp>
      <p:sp>
        <p:nvSpPr>
          <p:cNvPr id="8" name="Slide Number Placeholder 4">
            <a:extLst>
              <a:ext uri="{FF2B5EF4-FFF2-40B4-BE49-F238E27FC236}">
                <a16:creationId xmlns:a16="http://schemas.microsoft.com/office/drawing/2014/main" id="{377CE356-11D9-E742-B5AC-4E619795F2D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120</a:t>
            </a:fld>
            <a:endParaRPr lang="en-US" dirty="0"/>
          </a:p>
        </p:txBody>
      </p:sp>
      <p:sp>
        <p:nvSpPr>
          <p:cNvPr id="9" name="CuadroTexto 26">
            <a:extLst>
              <a:ext uri="{FF2B5EF4-FFF2-40B4-BE49-F238E27FC236}">
                <a16:creationId xmlns:a16="http://schemas.microsoft.com/office/drawing/2014/main" id="{7E6730B3-1965-C341-AB62-BACCF78ECA99}"/>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22985437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dirty="0">
                <a:solidFill>
                  <a:srgbClr val="0070C0"/>
                </a:solidFill>
                <a:ea typeface="SimSun" pitchFamily="2" charset="-122"/>
              </a:rPr>
              <a:t>Node-Oriented Parallelization</a:t>
            </a:r>
          </a:p>
        </p:txBody>
      </p:sp>
      <p:sp>
        <p:nvSpPr>
          <p:cNvPr id="23555" name="Rectangle 3"/>
          <p:cNvSpPr>
            <a:spLocks noGrp="1" noChangeArrowheads="1"/>
          </p:cNvSpPr>
          <p:nvPr>
            <p:ph type="body" idx="1"/>
          </p:nvPr>
        </p:nvSpPr>
        <p:spPr/>
        <p:txBody>
          <a:bodyPr/>
          <a:lstStyle/>
          <a:p>
            <a:r>
              <a:rPr lang="en-US" altLang="zh-CN" sz="2200" dirty="0">
                <a:ea typeface="SimSun" pitchFamily="2" charset="-122"/>
              </a:rPr>
              <a:t>Each thread is dedicated to one node</a:t>
            </a:r>
          </a:p>
          <a:p>
            <a:pPr lvl="1"/>
            <a:r>
              <a:rPr lang="en-US" altLang="zh-CN" sz="2000" dirty="0">
                <a:ea typeface="SimSun" pitchFamily="2" charset="-122"/>
              </a:rPr>
              <a:t>All nodes visited in all iterations</a:t>
            </a:r>
          </a:p>
          <a:p>
            <a:pPr lvl="1"/>
            <a:r>
              <a:rPr lang="en-US" altLang="zh-CN" sz="2000" dirty="0">
                <a:ea typeface="SimSun" pitchFamily="2" charset="-122"/>
              </a:rPr>
              <a:t>Every thread examines neighbor nodes to determine if its node will be a frontier node in the next phase</a:t>
            </a:r>
          </a:p>
          <a:p>
            <a:pPr lvl="1"/>
            <a:r>
              <a:rPr lang="en-US" altLang="zh-CN" sz="2000" dirty="0">
                <a:ea typeface="SimSun" pitchFamily="2" charset="-122"/>
              </a:rPr>
              <a:t>Complexity O(VL+E)  (Compared with O(V+E)) </a:t>
            </a:r>
          </a:p>
          <a:p>
            <a:pPr lvl="2"/>
            <a:r>
              <a:rPr lang="en-US" altLang="zh-CN" sz="1800" dirty="0">
                <a:ea typeface="SimSun" pitchFamily="2" charset="-122"/>
              </a:rPr>
              <a:t>L is the number of levels</a:t>
            </a:r>
          </a:p>
          <a:p>
            <a:pPr lvl="1"/>
            <a:r>
              <a:rPr lang="en-US" altLang="zh-CN" sz="2000" dirty="0">
                <a:ea typeface="SimSun" pitchFamily="2" charset="-122"/>
              </a:rPr>
              <a:t>Slower than the sequential version for large graphs</a:t>
            </a:r>
          </a:p>
          <a:p>
            <a:pPr lvl="2"/>
            <a:r>
              <a:rPr lang="en-US" altLang="zh-CN" sz="1800" dirty="0">
                <a:ea typeface="SimSun" pitchFamily="2" charset="-122"/>
              </a:rPr>
              <a:t>Especially for sparsely connect graphs</a:t>
            </a:r>
          </a:p>
          <a:p>
            <a:pPr lvl="1"/>
            <a:endParaRPr lang="en-US" altLang="zh-CN" dirty="0">
              <a:ea typeface="SimSun" pitchFamily="2" charset="-122"/>
            </a:endParaRPr>
          </a:p>
        </p:txBody>
      </p:sp>
      <p:sp>
        <p:nvSpPr>
          <p:cNvPr id="75" name="Slide Number Placeholder 4">
            <a:extLst>
              <a:ext uri="{FF2B5EF4-FFF2-40B4-BE49-F238E27FC236}">
                <a16:creationId xmlns:a16="http://schemas.microsoft.com/office/drawing/2014/main" id="{C97346C1-A0E1-C340-A084-C20954D26371}"/>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121</a:t>
            </a:fld>
            <a:endParaRPr lang="en-US" dirty="0"/>
          </a:p>
        </p:txBody>
      </p:sp>
      <p:sp>
        <p:nvSpPr>
          <p:cNvPr id="76" name="CuadroTexto 26">
            <a:extLst>
              <a:ext uri="{FF2B5EF4-FFF2-40B4-BE49-F238E27FC236}">
                <a16:creationId xmlns:a16="http://schemas.microsoft.com/office/drawing/2014/main" id="{DB704259-707F-FC4C-B251-408CA52E9D56}"/>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78" name="Oval 12">
            <a:extLst>
              <a:ext uri="{FF2B5EF4-FFF2-40B4-BE49-F238E27FC236}">
                <a16:creationId xmlns:a16="http://schemas.microsoft.com/office/drawing/2014/main" id="{0EF3ECBE-7DEF-5443-BD32-28CD9A1D5521}"/>
              </a:ext>
            </a:extLst>
          </p:cNvPr>
          <p:cNvSpPr>
            <a:spLocks noChangeAspect="1" noChangeArrowheads="1"/>
          </p:cNvSpPr>
          <p:nvPr/>
        </p:nvSpPr>
        <p:spPr bwMode="auto">
          <a:xfrm>
            <a:off x="1163388" y="4232795"/>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5</a:t>
            </a:r>
          </a:p>
        </p:txBody>
      </p:sp>
      <p:sp>
        <p:nvSpPr>
          <p:cNvPr id="79" name="Oval 14">
            <a:extLst>
              <a:ext uri="{FF2B5EF4-FFF2-40B4-BE49-F238E27FC236}">
                <a16:creationId xmlns:a16="http://schemas.microsoft.com/office/drawing/2014/main" id="{4AFFCC82-E2C4-6541-A9F8-8B8EE16455CB}"/>
              </a:ext>
            </a:extLst>
          </p:cNvPr>
          <p:cNvSpPr>
            <a:spLocks noChangeAspect="1" noChangeArrowheads="1"/>
          </p:cNvSpPr>
          <p:nvPr/>
        </p:nvSpPr>
        <p:spPr bwMode="auto">
          <a:xfrm>
            <a:off x="1617413" y="4235970"/>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6</a:t>
            </a:r>
          </a:p>
        </p:txBody>
      </p:sp>
      <p:sp>
        <p:nvSpPr>
          <p:cNvPr id="80" name="Oval 15">
            <a:extLst>
              <a:ext uri="{FF2B5EF4-FFF2-40B4-BE49-F238E27FC236}">
                <a16:creationId xmlns:a16="http://schemas.microsoft.com/office/drawing/2014/main" id="{C9CD97BF-8DA2-3B4E-A802-77CEB3F10B24}"/>
              </a:ext>
            </a:extLst>
          </p:cNvPr>
          <p:cNvSpPr>
            <a:spLocks noChangeAspect="1" noChangeArrowheads="1"/>
          </p:cNvSpPr>
          <p:nvPr/>
        </p:nvSpPr>
        <p:spPr bwMode="auto">
          <a:xfrm>
            <a:off x="2063501" y="4239145"/>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7</a:t>
            </a:r>
          </a:p>
        </p:txBody>
      </p:sp>
      <p:grpSp>
        <p:nvGrpSpPr>
          <p:cNvPr id="84" name="Group 83">
            <a:extLst>
              <a:ext uri="{FF2B5EF4-FFF2-40B4-BE49-F238E27FC236}">
                <a16:creationId xmlns:a16="http://schemas.microsoft.com/office/drawing/2014/main" id="{4BA8D243-232A-874B-A302-B3FD3BB79E63}"/>
              </a:ext>
            </a:extLst>
          </p:cNvPr>
          <p:cNvGrpSpPr/>
          <p:nvPr/>
        </p:nvGrpSpPr>
        <p:grpSpPr>
          <a:xfrm>
            <a:off x="1412626" y="4547021"/>
            <a:ext cx="1143150" cy="970211"/>
            <a:chOff x="688083" y="2901430"/>
            <a:chExt cx="1143150" cy="970211"/>
          </a:xfrm>
        </p:grpSpPr>
        <p:sp>
          <p:nvSpPr>
            <p:cNvPr id="85" name="Oval 18">
              <a:extLst>
                <a:ext uri="{FF2B5EF4-FFF2-40B4-BE49-F238E27FC236}">
                  <a16:creationId xmlns:a16="http://schemas.microsoft.com/office/drawing/2014/main" id="{F48E0C42-0CFF-2A44-BBED-17AD913FF592}"/>
                </a:ext>
              </a:extLst>
            </p:cNvPr>
            <p:cNvSpPr>
              <a:spLocks noChangeAspect="1" noChangeArrowheads="1"/>
            </p:cNvSpPr>
            <p:nvPr/>
          </p:nvSpPr>
          <p:spPr bwMode="auto">
            <a:xfrm>
              <a:off x="688083" y="3542879"/>
              <a:ext cx="324000" cy="324000"/>
            </a:xfrm>
            <a:prstGeom prst="ellipse">
              <a:avLst/>
            </a:prstGeom>
            <a:solidFill>
              <a:srgbClr val="92D050"/>
            </a:solidFill>
            <a:ln w="9525">
              <a:solidFill>
                <a:schemeClr val="accent6">
                  <a:lumMod val="50000"/>
                </a:schemeClr>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8</a:t>
              </a:r>
            </a:p>
          </p:txBody>
        </p:sp>
        <p:sp>
          <p:nvSpPr>
            <p:cNvPr id="86" name="Oval 19">
              <a:extLst>
                <a:ext uri="{FF2B5EF4-FFF2-40B4-BE49-F238E27FC236}">
                  <a16:creationId xmlns:a16="http://schemas.microsoft.com/office/drawing/2014/main" id="{73E6F861-7498-9141-B1A9-0521A8E6ACD5}"/>
                </a:ext>
              </a:extLst>
            </p:cNvPr>
            <p:cNvSpPr>
              <a:spLocks noChangeAspect="1" noChangeArrowheads="1"/>
            </p:cNvSpPr>
            <p:nvPr/>
          </p:nvSpPr>
          <p:spPr bwMode="auto">
            <a:xfrm>
              <a:off x="1507233" y="3547641"/>
              <a:ext cx="324000" cy="324000"/>
            </a:xfrm>
            <a:prstGeom prst="ellipse">
              <a:avLst/>
            </a:prstGeom>
            <a:solidFill>
              <a:srgbClr val="92D050"/>
            </a:solidFill>
            <a:ln w="9525">
              <a:solidFill>
                <a:schemeClr val="accent6">
                  <a:lumMod val="50000"/>
                </a:schemeClr>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0</a:t>
              </a:r>
            </a:p>
          </p:txBody>
        </p:sp>
        <p:sp>
          <p:nvSpPr>
            <p:cNvPr id="87" name="Line 27">
              <a:extLst>
                <a:ext uri="{FF2B5EF4-FFF2-40B4-BE49-F238E27FC236}">
                  <a16:creationId xmlns:a16="http://schemas.microsoft.com/office/drawing/2014/main" id="{6809C666-63E3-9344-8E1D-2FA25EC66FF7}"/>
                </a:ext>
              </a:extLst>
            </p:cNvPr>
            <p:cNvSpPr>
              <a:spLocks noChangeShapeType="1"/>
            </p:cNvSpPr>
            <p:nvPr/>
          </p:nvSpPr>
          <p:spPr bwMode="auto">
            <a:xfrm flipH="1">
              <a:off x="859680" y="2901430"/>
              <a:ext cx="152402" cy="641450"/>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88" name="Line 28">
              <a:extLst>
                <a:ext uri="{FF2B5EF4-FFF2-40B4-BE49-F238E27FC236}">
                  <a16:creationId xmlns:a16="http://schemas.microsoft.com/office/drawing/2014/main" id="{474ECD47-43DF-BB4B-83FF-F28A9395310E}"/>
                </a:ext>
              </a:extLst>
            </p:cNvPr>
            <p:cNvSpPr>
              <a:spLocks noChangeShapeType="1"/>
            </p:cNvSpPr>
            <p:nvPr/>
          </p:nvSpPr>
          <p:spPr bwMode="auto">
            <a:xfrm>
              <a:off x="1537028" y="2917554"/>
              <a:ext cx="82971" cy="641450"/>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grpSp>
        <p:nvGrpSpPr>
          <p:cNvPr id="5" name="Group 4">
            <a:extLst>
              <a:ext uri="{FF2B5EF4-FFF2-40B4-BE49-F238E27FC236}">
                <a16:creationId xmlns:a16="http://schemas.microsoft.com/office/drawing/2014/main" id="{07FAB51A-38EA-1F46-A3F0-9572D0DA5DB0}"/>
              </a:ext>
            </a:extLst>
          </p:cNvPr>
          <p:cNvGrpSpPr/>
          <p:nvPr/>
        </p:nvGrpSpPr>
        <p:grpSpPr>
          <a:xfrm>
            <a:off x="3995936" y="4343151"/>
            <a:ext cx="4032448" cy="393700"/>
            <a:chOff x="3995936" y="5013176"/>
            <a:chExt cx="4032448" cy="393700"/>
          </a:xfrm>
        </p:grpSpPr>
        <p:sp>
          <p:nvSpPr>
            <p:cNvPr id="23573" name="Rectangle 38"/>
            <p:cNvSpPr>
              <a:spLocks noChangeArrowheads="1"/>
            </p:cNvSpPr>
            <p:nvPr/>
          </p:nvSpPr>
          <p:spPr bwMode="auto">
            <a:xfrm>
              <a:off x="7571184"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8</a:t>
              </a:r>
            </a:p>
          </p:txBody>
        </p:sp>
        <p:sp>
          <p:nvSpPr>
            <p:cNvPr id="89" name="Rectangle 38">
              <a:extLst>
                <a:ext uri="{FF2B5EF4-FFF2-40B4-BE49-F238E27FC236}">
                  <a16:creationId xmlns:a16="http://schemas.microsoft.com/office/drawing/2014/main" id="{3C1B89DD-C53B-6F4F-B846-EAD39A0E1155}"/>
                </a:ext>
              </a:extLst>
            </p:cNvPr>
            <p:cNvSpPr>
              <a:spLocks noChangeArrowheads="1"/>
            </p:cNvSpPr>
            <p:nvPr/>
          </p:nvSpPr>
          <p:spPr bwMode="auto">
            <a:xfrm>
              <a:off x="399593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0</a:t>
              </a:r>
            </a:p>
          </p:txBody>
        </p:sp>
        <p:sp>
          <p:nvSpPr>
            <p:cNvPr id="90" name="Rectangle 38">
              <a:extLst>
                <a:ext uri="{FF2B5EF4-FFF2-40B4-BE49-F238E27FC236}">
                  <a16:creationId xmlns:a16="http://schemas.microsoft.com/office/drawing/2014/main" id="{855228D4-4B17-074B-B51C-258C1DAFF5DA}"/>
                </a:ext>
              </a:extLst>
            </p:cNvPr>
            <p:cNvSpPr>
              <a:spLocks noChangeArrowheads="1"/>
            </p:cNvSpPr>
            <p:nvPr/>
          </p:nvSpPr>
          <p:spPr bwMode="auto">
            <a:xfrm>
              <a:off x="444284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1</a:t>
              </a:r>
            </a:p>
          </p:txBody>
        </p:sp>
        <p:sp>
          <p:nvSpPr>
            <p:cNvPr id="91" name="Rectangle 38">
              <a:extLst>
                <a:ext uri="{FF2B5EF4-FFF2-40B4-BE49-F238E27FC236}">
                  <a16:creationId xmlns:a16="http://schemas.microsoft.com/office/drawing/2014/main" id="{184DB162-F3B4-5D4F-A6F9-60E2339316F2}"/>
                </a:ext>
              </a:extLst>
            </p:cNvPr>
            <p:cNvSpPr>
              <a:spLocks noChangeArrowheads="1"/>
            </p:cNvSpPr>
            <p:nvPr/>
          </p:nvSpPr>
          <p:spPr bwMode="auto">
            <a:xfrm>
              <a:off x="488974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2</a:t>
              </a:r>
            </a:p>
          </p:txBody>
        </p:sp>
        <p:sp>
          <p:nvSpPr>
            <p:cNvPr id="92" name="Rectangle 38">
              <a:extLst>
                <a:ext uri="{FF2B5EF4-FFF2-40B4-BE49-F238E27FC236}">
                  <a16:creationId xmlns:a16="http://schemas.microsoft.com/office/drawing/2014/main" id="{A99477A4-33DD-D34A-88BB-95F7503B86DB}"/>
                </a:ext>
              </a:extLst>
            </p:cNvPr>
            <p:cNvSpPr>
              <a:spLocks noChangeArrowheads="1"/>
            </p:cNvSpPr>
            <p:nvPr/>
          </p:nvSpPr>
          <p:spPr bwMode="auto">
            <a:xfrm>
              <a:off x="5336654"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3</a:t>
              </a:r>
            </a:p>
          </p:txBody>
        </p:sp>
        <p:sp>
          <p:nvSpPr>
            <p:cNvPr id="93" name="Rectangle 38">
              <a:extLst>
                <a:ext uri="{FF2B5EF4-FFF2-40B4-BE49-F238E27FC236}">
                  <a16:creationId xmlns:a16="http://schemas.microsoft.com/office/drawing/2014/main" id="{DAD61EC9-7803-164C-ABB8-A69A9572672E}"/>
                </a:ext>
              </a:extLst>
            </p:cNvPr>
            <p:cNvSpPr>
              <a:spLocks noChangeArrowheads="1"/>
            </p:cNvSpPr>
            <p:nvPr/>
          </p:nvSpPr>
          <p:spPr bwMode="auto">
            <a:xfrm>
              <a:off x="5783560"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4</a:t>
              </a:r>
            </a:p>
          </p:txBody>
        </p:sp>
        <p:sp>
          <p:nvSpPr>
            <p:cNvPr id="94" name="Rectangle 38">
              <a:extLst>
                <a:ext uri="{FF2B5EF4-FFF2-40B4-BE49-F238E27FC236}">
                  <a16:creationId xmlns:a16="http://schemas.microsoft.com/office/drawing/2014/main" id="{D61C0C88-5249-D548-B2B9-2ECFFEB35F13}"/>
                </a:ext>
              </a:extLst>
            </p:cNvPr>
            <p:cNvSpPr>
              <a:spLocks noChangeArrowheads="1"/>
            </p:cNvSpPr>
            <p:nvPr/>
          </p:nvSpPr>
          <p:spPr bwMode="auto">
            <a:xfrm>
              <a:off x="623046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5</a:t>
              </a:r>
            </a:p>
          </p:txBody>
        </p:sp>
        <p:sp>
          <p:nvSpPr>
            <p:cNvPr id="95" name="Rectangle 38">
              <a:extLst>
                <a:ext uri="{FF2B5EF4-FFF2-40B4-BE49-F238E27FC236}">
                  <a16:creationId xmlns:a16="http://schemas.microsoft.com/office/drawing/2014/main" id="{1F1129BC-8D7E-F241-BADB-9E1ECB22761B}"/>
                </a:ext>
              </a:extLst>
            </p:cNvPr>
            <p:cNvSpPr>
              <a:spLocks noChangeArrowheads="1"/>
            </p:cNvSpPr>
            <p:nvPr/>
          </p:nvSpPr>
          <p:spPr bwMode="auto">
            <a:xfrm>
              <a:off x="667737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6</a:t>
              </a:r>
            </a:p>
          </p:txBody>
        </p:sp>
        <p:sp>
          <p:nvSpPr>
            <p:cNvPr id="96" name="Rectangle 38">
              <a:extLst>
                <a:ext uri="{FF2B5EF4-FFF2-40B4-BE49-F238E27FC236}">
                  <a16:creationId xmlns:a16="http://schemas.microsoft.com/office/drawing/2014/main" id="{3236C91F-0C74-0F49-88B1-FDB8B29D12DE}"/>
                </a:ext>
              </a:extLst>
            </p:cNvPr>
            <p:cNvSpPr>
              <a:spLocks noChangeArrowheads="1"/>
            </p:cNvSpPr>
            <p:nvPr/>
          </p:nvSpPr>
          <p:spPr bwMode="auto">
            <a:xfrm>
              <a:off x="712427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7</a:t>
              </a:r>
            </a:p>
          </p:txBody>
        </p:sp>
      </p:grpSp>
      <p:grpSp>
        <p:nvGrpSpPr>
          <p:cNvPr id="97" name="Group 96">
            <a:extLst>
              <a:ext uri="{FF2B5EF4-FFF2-40B4-BE49-F238E27FC236}">
                <a16:creationId xmlns:a16="http://schemas.microsoft.com/office/drawing/2014/main" id="{739D3CF5-2328-644B-A877-4CCBBE049112}"/>
              </a:ext>
            </a:extLst>
          </p:cNvPr>
          <p:cNvGrpSpPr/>
          <p:nvPr/>
        </p:nvGrpSpPr>
        <p:grpSpPr>
          <a:xfrm>
            <a:off x="3995936" y="5024883"/>
            <a:ext cx="4032448" cy="393700"/>
            <a:chOff x="3995936" y="5013176"/>
            <a:chExt cx="4032448" cy="393700"/>
          </a:xfrm>
        </p:grpSpPr>
        <p:sp>
          <p:nvSpPr>
            <p:cNvPr id="98" name="Rectangle 38">
              <a:extLst>
                <a:ext uri="{FF2B5EF4-FFF2-40B4-BE49-F238E27FC236}">
                  <a16:creationId xmlns:a16="http://schemas.microsoft.com/office/drawing/2014/main" id="{623970A6-3BF3-E245-9D6C-8116C05AFA28}"/>
                </a:ext>
              </a:extLst>
            </p:cNvPr>
            <p:cNvSpPr>
              <a:spLocks noChangeArrowheads="1"/>
            </p:cNvSpPr>
            <p:nvPr/>
          </p:nvSpPr>
          <p:spPr bwMode="auto">
            <a:xfrm>
              <a:off x="7571184"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8</a:t>
              </a:r>
            </a:p>
          </p:txBody>
        </p:sp>
        <p:sp>
          <p:nvSpPr>
            <p:cNvPr id="99" name="Rectangle 38">
              <a:extLst>
                <a:ext uri="{FF2B5EF4-FFF2-40B4-BE49-F238E27FC236}">
                  <a16:creationId xmlns:a16="http://schemas.microsoft.com/office/drawing/2014/main" id="{1DFED35B-4DB8-3E46-B30A-B60DDE6B4A7B}"/>
                </a:ext>
              </a:extLst>
            </p:cNvPr>
            <p:cNvSpPr>
              <a:spLocks noChangeArrowheads="1"/>
            </p:cNvSpPr>
            <p:nvPr/>
          </p:nvSpPr>
          <p:spPr bwMode="auto">
            <a:xfrm>
              <a:off x="399593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0</a:t>
              </a:r>
            </a:p>
          </p:txBody>
        </p:sp>
        <p:sp>
          <p:nvSpPr>
            <p:cNvPr id="100" name="Rectangle 38">
              <a:extLst>
                <a:ext uri="{FF2B5EF4-FFF2-40B4-BE49-F238E27FC236}">
                  <a16:creationId xmlns:a16="http://schemas.microsoft.com/office/drawing/2014/main" id="{416A6718-C614-724D-BCA1-EE8ACDA1292A}"/>
                </a:ext>
              </a:extLst>
            </p:cNvPr>
            <p:cNvSpPr>
              <a:spLocks noChangeArrowheads="1"/>
            </p:cNvSpPr>
            <p:nvPr/>
          </p:nvSpPr>
          <p:spPr bwMode="auto">
            <a:xfrm>
              <a:off x="444284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1</a:t>
              </a:r>
            </a:p>
          </p:txBody>
        </p:sp>
        <p:sp>
          <p:nvSpPr>
            <p:cNvPr id="101" name="Rectangle 38">
              <a:extLst>
                <a:ext uri="{FF2B5EF4-FFF2-40B4-BE49-F238E27FC236}">
                  <a16:creationId xmlns:a16="http://schemas.microsoft.com/office/drawing/2014/main" id="{0E38E14E-182B-624B-BDCB-AE5B8705353E}"/>
                </a:ext>
              </a:extLst>
            </p:cNvPr>
            <p:cNvSpPr>
              <a:spLocks noChangeArrowheads="1"/>
            </p:cNvSpPr>
            <p:nvPr/>
          </p:nvSpPr>
          <p:spPr bwMode="auto">
            <a:xfrm>
              <a:off x="488974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2</a:t>
              </a:r>
            </a:p>
          </p:txBody>
        </p:sp>
        <p:sp>
          <p:nvSpPr>
            <p:cNvPr id="102" name="Rectangle 38">
              <a:extLst>
                <a:ext uri="{FF2B5EF4-FFF2-40B4-BE49-F238E27FC236}">
                  <a16:creationId xmlns:a16="http://schemas.microsoft.com/office/drawing/2014/main" id="{A0325C59-F649-F74F-B056-23EB33AD76E9}"/>
                </a:ext>
              </a:extLst>
            </p:cNvPr>
            <p:cNvSpPr>
              <a:spLocks noChangeArrowheads="1"/>
            </p:cNvSpPr>
            <p:nvPr/>
          </p:nvSpPr>
          <p:spPr bwMode="auto">
            <a:xfrm>
              <a:off x="5336654"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3</a:t>
              </a:r>
            </a:p>
          </p:txBody>
        </p:sp>
        <p:sp>
          <p:nvSpPr>
            <p:cNvPr id="103" name="Rectangle 38">
              <a:extLst>
                <a:ext uri="{FF2B5EF4-FFF2-40B4-BE49-F238E27FC236}">
                  <a16:creationId xmlns:a16="http://schemas.microsoft.com/office/drawing/2014/main" id="{4E9BCF0B-1035-6346-AA66-9D1211B55F72}"/>
                </a:ext>
              </a:extLst>
            </p:cNvPr>
            <p:cNvSpPr>
              <a:spLocks noChangeArrowheads="1"/>
            </p:cNvSpPr>
            <p:nvPr/>
          </p:nvSpPr>
          <p:spPr bwMode="auto">
            <a:xfrm>
              <a:off x="5783560"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4</a:t>
              </a:r>
            </a:p>
          </p:txBody>
        </p:sp>
        <p:sp>
          <p:nvSpPr>
            <p:cNvPr id="104" name="Rectangle 38">
              <a:extLst>
                <a:ext uri="{FF2B5EF4-FFF2-40B4-BE49-F238E27FC236}">
                  <a16:creationId xmlns:a16="http://schemas.microsoft.com/office/drawing/2014/main" id="{B1D3FDA5-22DF-874D-A986-04DA92A969B0}"/>
                </a:ext>
              </a:extLst>
            </p:cNvPr>
            <p:cNvSpPr>
              <a:spLocks noChangeArrowheads="1"/>
            </p:cNvSpPr>
            <p:nvPr/>
          </p:nvSpPr>
          <p:spPr bwMode="auto">
            <a:xfrm>
              <a:off x="623046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5</a:t>
              </a:r>
            </a:p>
          </p:txBody>
        </p:sp>
        <p:sp>
          <p:nvSpPr>
            <p:cNvPr id="105" name="Rectangle 38">
              <a:extLst>
                <a:ext uri="{FF2B5EF4-FFF2-40B4-BE49-F238E27FC236}">
                  <a16:creationId xmlns:a16="http://schemas.microsoft.com/office/drawing/2014/main" id="{38F010E6-B8C3-A24B-A121-F999018502AD}"/>
                </a:ext>
              </a:extLst>
            </p:cNvPr>
            <p:cNvSpPr>
              <a:spLocks noChangeArrowheads="1"/>
            </p:cNvSpPr>
            <p:nvPr/>
          </p:nvSpPr>
          <p:spPr bwMode="auto">
            <a:xfrm>
              <a:off x="667737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6</a:t>
              </a:r>
            </a:p>
          </p:txBody>
        </p:sp>
        <p:sp>
          <p:nvSpPr>
            <p:cNvPr id="106" name="Rectangle 38">
              <a:extLst>
                <a:ext uri="{FF2B5EF4-FFF2-40B4-BE49-F238E27FC236}">
                  <a16:creationId xmlns:a16="http://schemas.microsoft.com/office/drawing/2014/main" id="{720EA41D-ED10-6A4F-A26D-E366D6DE0260}"/>
                </a:ext>
              </a:extLst>
            </p:cNvPr>
            <p:cNvSpPr>
              <a:spLocks noChangeArrowheads="1"/>
            </p:cNvSpPr>
            <p:nvPr/>
          </p:nvSpPr>
          <p:spPr bwMode="auto">
            <a:xfrm>
              <a:off x="712427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2">
                      <a:lumMod val="10000"/>
                    </a:schemeClr>
                  </a:solidFill>
                </a:rPr>
                <a:t>7</a:t>
              </a:r>
            </a:p>
          </p:txBody>
        </p:sp>
      </p:grpSp>
      <p:grpSp>
        <p:nvGrpSpPr>
          <p:cNvPr id="6" name="Group 5">
            <a:extLst>
              <a:ext uri="{FF2B5EF4-FFF2-40B4-BE49-F238E27FC236}">
                <a16:creationId xmlns:a16="http://schemas.microsoft.com/office/drawing/2014/main" id="{6D3517C3-DEBD-2142-9FD7-493D4E24E445}"/>
              </a:ext>
            </a:extLst>
          </p:cNvPr>
          <p:cNvGrpSpPr/>
          <p:nvPr/>
        </p:nvGrpSpPr>
        <p:grpSpPr>
          <a:xfrm>
            <a:off x="6228184" y="4343151"/>
            <a:ext cx="1351012" cy="393700"/>
            <a:chOff x="6228184" y="4619476"/>
            <a:chExt cx="1351012" cy="393700"/>
          </a:xfrm>
        </p:grpSpPr>
        <p:sp>
          <p:nvSpPr>
            <p:cNvPr id="107" name="Rectangle 38">
              <a:extLst>
                <a:ext uri="{FF2B5EF4-FFF2-40B4-BE49-F238E27FC236}">
                  <a16:creationId xmlns:a16="http://schemas.microsoft.com/office/drawing/2014/main" id="{A2ECF6D2-7781-5942-B795-C6EDDEF6539F}"/>
                </a:ext>
              </a:extLst>
            </p:cNvPr>
            <p:cNvSpPr>
              <a:spLocks noChangeArrowheads="1"/>
            </p:cNvSpPr>
            <p:nvPr/>
          </p:nvSpPr>
          <p:spPr bwMode="auto">
            <a:xfrm>
              <a:off x="6228184" y="4619476"/>
              <a:ext cx="457200" cy="393700"/>
            </a:xfrm>
            <a:prstGeom prst="rect">
              <a:avLst/>
            </a:prstGeom>
            <a:solidFill>
              <a:srgbClr val="7A81FF"/>
            </a:solidFill>
            <a:ln w="9525">
              <a:solidFill>
                <a:srgbClr val="7030A0"/>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5</a:t>
              </a:r>
            </a:p>
          </p:txBody>
        </p:sp>
        <p:sp>
          <p:nvSpPr>
            <p:cNvPr id="108" name="Rectangle 38">
              <a:extLst>
                <a:ext uri="{FF2B5EF4-FFF2-40B4-BE49-F238E27FC236}">
                  <a16:creationId xmlns:a16="http://schemas.microsoft.com/office/drawing/2014/main" id="{37FC34AA-F887-4349-A96F-8265DC749965}"/>
                </a:ext>
              </a:extLst>
            </p:cNvPr>
            <p:cNvSpPr>
              <a:spLocks noChangeArrowheads="1"/>
            </p:cNvSpPr>
            <p:nvPr/>
          </p:nvSpPr>
          <p:spPr bwMode="auto">
            <a:xfrm>
              <a:off x="6675090" y="4619476"/>
              <a:ext cx="457200" cy="393700"/>
            </a:xfrm>
            <a:prstGeom prst="rect">
              <a:avLst/>
            </a:prstGeom>
            <a:solidFill>
              <a:srgbClr val="7A81FF"/>
            </a:solidFill>
            <a:ln w="9525">
              <a:solidFill>
                <a:srgbClr val="7030A0"/>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6</a:t>
              </a:r>
            </a:p>
          </p:txBody>
        </p:sp>
        <p:sp>
          <p:nvSpPr>
            <p:cNvPr id="109" name="Rectangle 38">
              <a:extLst>
                <a:ext uri="{FF2B5EF4-FFF2-40B4-BE49-F238E27FC236}">
                  <a16:creationId xmlns:a16="http://schemas.microsoft.com/office/drawing/2014/main" id="{4A54A4A3-483B-F94F-BCF2-E1A7925D7DFB}"/>
                </a:ext>
              </a:extLst>
            </p:cNvPr>
            <p:cNvSpPr>
              <a:spLocks noChangeArrowheads="1"/>
            </p:cNvSpPr>
            <p:nvPr/>
          </p:nvSpPr>
          <p:spPr bwMode="auto">
            <a:xfrm>
              <a:off x="7121996" y="4619476"/>
              <a:ext cx="457200" cy="393700"/>
            </a:xfrm>
            <a:prstGeom prst="rect">
              <a:avLst/>
            </a:prstGeom>
            <a:solidFill>
              <a:srgbClr val="7A81FF"/>
            </a:solidFill>
            <a:ln w="9525">
              <a:solidFill>
                <a:srgbClr val="7030A0"/>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7</a:t>
              </a:r>
            </a:p>
          </p:txBody>
        </p:sp>
      </p:grpSp>
      <p:sp>
        <p:nvSpPr>
          <p:cNvPr id="110" name="Rectangle 38">
            <a:extLst>
              <a:ext uri="{FF2B5EF4-FFF2-40B4-BE49-F238E27FC236}">
                <a16:creationId xmlns:a16="http://schemas.microsoft.com/office/drawing/2014/main" id="{01278A36-73BD-A240-8686-9D3A6EAB4ED9}"/>
              </a:ext>
            </a:extLst>
          </p:cNvPr>
          <p:cNvSpPr>
            <a:spLocks noChangeArrowheads="1"/>
          </p:cNvSpPr>
          <p:nvPr/>
        </p:nvSpPr>
        <p:spPr bwMode="auto">
          <a:xfrm>
            <a:off x="7571184" y="5024883"/>
            <a:ext cx="457200" cy="393700"/>
          </a:xfrm>
          <a:prstGeom prst="rect">
            <a:avLst/>
          </a:prstGeom>
          <a:solidFill>
            <a:srgbClr val="92D050"/>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8</a:t>
            </a:r>
          </a:p>
        </p:txBody>
      </p:sp>
      <p:sp>
        <p:nvSpPr>
          <p:cNvPr id="111" name="Rectangle 38">
            <a:extLst>
              <a:ext uri="{FF2B5EF4-FFF2-40B4-BE49-F238E27FC236}">
                <a16:creationId xmlns:a16="http://schemas.microsoft.com/office/drawing/2014/main" id="{DE1ADDAD-C0A8-F640-AB10-268BCD032EF9}"/>
              </a:ext>
            </a:extLst>
          </p:cNvPr>
          <p:cNvSpPr>
            <a:spLocks noChangeArrowheads="1"/>
          </p:cNvSpPr>
          <p:nvPr/>
        </p:nvSpPr>
        <p:spPr bwMode="auto">
          <a:xfrm>
            <a:off x="3995936" y="5024883"/>
            <a:ext cx="457200" cy="393700"/>
          </a:xfrm>
          <a:prstGeom prst="rect">
            <a:avLst/>
          </a:prstGeom>
          <a:solidFill>
            <a:srgbClr val="92D050"/>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0</a:t>
            </a:r>
          </a:p>
        </p:txBody>
      </p:sp>
      <p:sp>
        <p:nvSpPr>
          <p:cNvPr id="112" name="TextBox 111">
            <a:extLst>
              <a:ext uri="{FF2B5EF4-FFF2-40B4-BE49-F238E27FC236}">
                <a16:creationId xmlns:a16="http://schemas.microsoft.com/office/drawing/2014/main" id="{AB25849C-12BB-9542-B864-718D28E5B16D}"/>
              </a:ext>
            </a:extLst>
          </p:cNvPr>
          <p:cNvSpPr txBox="1"/>
          <p:nvPr/>
        </p:nvSpPr>
        <p:spPr>
          <a:xfrm>
            <a:off x="179512" y="6135107"/>
            <a:ext cx="5208477" cy="246221"/>
          </a:xfrm>
          <a:prstGeom prst="rect">
            <a:avLst/>
          </a:prstGeom>
          <a:noFill/>
        </p:spPr>
        <p:txBody>
          <a:bodyPr wrap="none" rtlCol="0">
            <a:spAutoFit/>
          </a:bodyPr>
          <a:lstStyle/>
          <a:p>
            <a:r>
              <a:rPr lang="en-US" altLang="ja-JP" sz="1000" dirty="0">
                <a:ea typeface="ＭＳ Ｐゴシック" panose="020B0600070205080204" pitchFamily="34" charset="-128"/>
              </a:rPr>
              <a:t>Harish et al., "</a:t>
            </a:r>
            <a:r>
              <a:rPr lang="en-US" altLang="zh-CN" sz="1000" dirty="0">
                <a:ea typeface="SimSun" pitchFamily="2" charset="-122"/>
              </a:rPr>
              <a:t>Accelerating Large Graph Algorithms on the GPU using CUDA</a:t>
            </a:r>
            <a:r>
              <a:rPr lang="en-US" altLang="ja-JP" sz="1000" dirty="0">
                <a:ea typeface="ＭＳ Ｐゴシック" panose="020B0600070205080204" pitchFamily="34" charset="-128"/>
              </a:rPr>
              <a:t>,” </a:t>
            </a:r>
            <a:r>
              <a:rPr lang="en-US" altLang="ja-JP" sz="1000" dirty="0" err="1">
                <a:ea typeface="ＭＳ Ｐゴシック" panose="020B0600070205080204" pitchFamily="34" charset="-128"/>
              </a:rPr>
              <a:t>HiPC</a:t>
            </a:r>
            <a:r>
              <a:rPr lang="en-US" altLang="ja-JP" sz="1000" dirty="0">
                <a:ea typeface="ＭＳ Ｐゴシック" panose="020B0600070205080204" pitchFamily="34" charset="-128"/>
              </a:rPr>
              <a:t> 2007</a:t>
            </a:r>
          </a:p>
        </p:txBody>
      </p:sp>
    </p:spTree>
    <p:extLst>
      <p:ext uri="{BB962C8B-B14F-4D97-AF65-F5344CB8AC3E}">
        <p14:creationId xmlns:p14="http://schemas.microsoft.com/office/powerpoint/2010/main" val="426118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up)">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3555">
                                            <p:txEl>
                                              <p:pRg st="3" end="3"/>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3555">
                                            <p:txEl>
                                              <p:pRg st="5" end="5"/>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110" grpId="0" animBg="1"/>
      <p:bldP spid="1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5">
            <a:extLst>
              <a:ext uri="{FF2B5EF4-FFF2-40B4-BE49-F238E27FC236}">
                <a16:creationId xmlns:a16="http://schemas.microsoft.com/office/drawing/2014/main" id="{490C3462-51DC-9641-B44E-02FA1B4199AE}"/>
              </a:ext>
            </a:extLst>
          </p:cNvPr>
          <p:cNvSpPr>
            <a:spLocks noChangeAspect="1" noChangeArrowheads="1"/>
          </p:cNvSpPr>
          <p:nvPr/>
        </p:nvSpPr>
        <p:spPr bwMode="auto">
          <a:xfrm>
            <a:off x="7150873" y="4050209"/>
            <a:ext cx="288000" cy="288000"/>
          </a:xfrm>
          <a:prstGeom prst="ellipse">
            <a:avLst/>
          </a:prstGeom>
          <a:solidFill>
            <a:srgbClr val="0070C0"/>
          </a:solidFill>
          <a:ln w="9525">
            <a:solidFill>
              <a:srgbClr val="002060"/>
            </a:solidFill>
            <a:round/>
            <a:headEnd/>
            <a:tailEnd/>
          </a:ln>
        </p:spPr>
        <p:txBody>
          <a:bodyPr wrap="none" anchor="ctr"/>
          <a:lstStyle/>
          <a:p>
            <a:pPr eaLnBrk="1" hangingPunct="1">
              <a:buClr>
                <a:srgbClr val="000000"/>
              </a:buClr>
              <a:buSzPct val="100000"/>
              <a:buFont typeface="Times New Roman" pitchFamily="18" charset="0"/>
              <a:buNone/>
            </a:pPr>
            <a:endParaRPr lang="en-US"/>
          </a:p>
        </p:txBody>
      </p:sp>
      <p:sp>
        <p:nvSpPr>
          <p:cNvPr id="25602" name="Rectangle 2"/>
          <p:cNvSpPr>
            <a:spLocks noGrp="1" noChangeArrowheads="1"/>
          </p:cNvSpPr>
          <p:nvPr>
            <p:ph type="title"/>
          </p:nvPr>
        </p:nvSpPr>
        <p:spPr>
          <a:xfrm>
            <a:off x="107504" y="113699"/>
            <a:ext cx="8928992" cy="709365"/>
          </a:xfrm>
        </p:spPr>
        <p:txBody>
          <a:bodyPr/>
          <a:lstStyle/>
          <a:p>
            <a:pPr eaLnBrk="1" hangingPunct="1"/>
            <a:r>
              <a:rPr lang="en-US" altLang="zh-CN" dirty="0">
                <a:solidFill>
                  <a:srgbClr val="0070C0"/>
                </a:solidFill>
              </a:rPr>
              <a:t>Matrix-Based Parallelization</a:t>
            </a:r>
          </a:p>
        </p:txBody>
      </p:sp>
      <p:sp>
        <p:nvSpPr>
          <p:cNvPr id="25603" name="Rectangle 4"/>
          <p:cNvSpPr>
            <a:spLocks noGrp="1" noChangeArrowheads="1"/>
          </p:cNvSpPr>
          <p:nvPr>
            <p:ph type="body" sz="half" idx="1"/>
          </p:nvPr>
        </p:nvSpPr>
        <p:spPr>
          <a:xfrm>
            <a:off x="228600" y="919902"/>
            <a:ext cx="8591872" cy="3589218"/>
          </a:xfrm>
        </p:spPr>
        <p:txBody>
          <a:bodyPr/>
          <a:lstStyle/>
          <a:p>
            <a:pPr eaLnBrk="1" hangingPunct="1"/>
            <a:r>
              <a:rPr lang="en-US" altLang="zh-CN" sz="2200" dirty="0">
                <a:ea typeface="PMingLiU" pitchFamily="18" charset="-120"/>
              </a:rPr>
              <a:t>Propagation is done through matrix-vector multiplication</a:t>
            </a:r>
          </a:p>
          <a:p>
            <a:pPr lvl="1" eaLnBrk="1" hangingPunct="1"/>
            <a:r>
              <a:rPr lang="en-US" altLang="zh-CN" sz="2000" dirty="0">
                <a:ea typeface="PMingLiU" pitchFamily="18" charset="-120"/>
              </a:rPr>
              <a:t>For sparsely connected graphs, the connectivity matrix will be a sparse matrix</a:t>
            </a:r>
          </a:p>
          <a:p>
            <a:pPr eaLnBrk="1" hangingPunct="1"/>
            <a:r>
              <a:rPr lang="en-US" altLang="zh-CN" sz="2200" dirty="0">
                <a:ea typeface="PMingLiU" pitchFamily="18" charset="-120"/>
              </a:rPr>
              <a:t>Complexity O(V+EL)  (compared with O(V+E))</a:t>
            </a:r>
          </a:p>
          <a:p>
            <a:pPr lvl="1" eaLnBrk="1" hangingPunct="1"/>
            <a:r>
              <a:rPr lang="en-US" altLang="zh-CN" sz="2000" dirty="0">
                <a:ea typeface="PMingLiU" pitchFamily="18" charset="-120"/>
              </a:rPr>
              <a:t>Slower than sequential for large graphs</a:t>
            </a:r>
          </a:p>
          <a:p>
            <a:pPr lvl="1" eaLnBrk="1" hangingPunct="1">
              <a:buFontTx/>
              <a:buNone/>
            </a:pPr>
            <a:endParaRPr lang="en-US" altLang="zh-CN" dirty="0">
              <a:ea typeface="PMingLiU" pitchFamily="18" charset="-120"/>
            </a:endParaRPr>
          </a:p>
          <a:p>
            <a:pPr lvl="1" eaLnBrk="1" hangingPunct="1"/>
            <a:endParaRPr lang="en-US" altLang="zh-CN" dirty="0">
              <a:ea typeface="SimSun" pitchFamily="2" charset="-122"/>
            </a:endParaRPr>
          </a:p>
        </p:txBody>
      </p:sp>
      <p:graphicFrame>
        <p:nvGraphicFramePr>
          <p:cNvPr id="25604" name="Object 17"/>
          <p:cNvGraphicFramePr>
            <a:graphicFrameLocks noGrp="1" noChangeAspect="1"/>
          </p:cNvGraphicFramePr>
          <p:nvPr>
            <p:ph sz="half" idx="2"/>
          </p:nvPr>
        </p:nvGraphicFramePr>
        <p:xfrm>
          <a:off x="3115816" y="3677419"/>
          <a:ext cx="2605088" cy="1350963"/>
        </p:xfrm>
        <a:graphic>
          <a:graphicData uri="http://schemas.openxmlformats.org/presentationml/2006/ole">
            <mc:AlternateContent xmlns:mc="http://schemas.openxmlformats.org/markup-compatibility/2006">
              <mc:Choice xmlns:v="urn:schemas-microsoft-com:vml" Requires="v">
                <p:oleObj name="Equation" r:id="rId3" imgW="1371600" imgH="711000" progId="Equation.3">
                  <p:embed/>
                </p:oleObj>
              </mc:Choice>
              <mc:Fallback>
                <p:oleObj name="Equation" r:id="rId3" imgW="1371600" imgH="711000" progId="Equation.3">
                  <p:embed/>
                  <p:pic>
                    <p:nvPicPr>
                      <p:cNvPr id="25604" name="Object 17"/>
                      <p:cNvPicPr>
                        <a:picLocks noChangeAspect="1" noChangeArrowheads="1"/>
                      </p:cNvPicPr>
                      <p:nvPr/>
                    </p:nvPicPr>
                    <p:blipFill>
                      <a:blip r:embed="rId4"/>
                      <a:srcRect/>
                      <a:stretch>
                        <a:fillRect/>
                      </a:stretch>
                    </p:blipFill>
                    <p:spPr bwMode="auto">
                      <a:xfrm>
                        <a:off x="3115816" y="3677419"/>
                        <a:ext cx="2605088" cy="135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5" name="Oval 5"/>
          <p:cNvSpPr>
            <a:spLocks noChangeAspect="1" noChangeArrowheads="1"/>
          </p:cNvSpPr>
          <p:nvPr/>
        </p:nvSpPr>
        <p:spPr bwMode="auto">
          <a:xfrm>
            <a:off x="1331640" y="3789072"/>
            <a:ext cx="288000" cy="288000"/>
          </a:xfrm>
          <a:prstGeom prst="ellipse">
            <a:avLst/>
          </a:prstGeom>
          <a:solidFill>
            <a:srgbClr val="0070C0"/>
          </a:solidFill>
          <a:ln w="9525">
            <a:solidFill>
              <a:srgbClr val="002060"/>
            </a:solidFill>
            <a:round/>
            <a:headEnd/>
            <a:tailEnd/>
          </a:ln>
        </p:spPr>
        <p:txBody>
          <a:bodyPr wrap="none" anchor="ctr"/>
          <a:lstStyle/>
          <a:p>
            <a:pPr eaLnBrk="1" hangingPunct="1">
              <a:buClr>
                <a:srgbClr val="000000"/>
              </a:buClr>
              <a:buSzPct val="100000"/>
              <a:buFont typeface="Times New Roman" pitchFamily="18" charset="0"/>
              <a:buNone/>
            </a:pPr>
            <a:endParaRPr lang="en-US"/>
          </a:p>
        </p:txBody>
      </p:sp>
      <p:sp>
        <p:nvSpPr>
          <p:cNvPr id="25606" name="Text Box 6"/>
          <p:cNvSpPr txBox="1">
            <a:spLocks noChangeArrowheads="1"/>
          </p:cNvSpPr>
          <p:nvPr/>
        </p:nvSpPr>
        <p:spPr bwMode="auto">
          <a:xfrm>
            <a:off x="1331640" y="3680197"/>
            <a:ext cx="3048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chemeClr val="bg1"/>
                </a:solidFill>
                <a:latin typeface="Times New Roman" pitchFamily="18" charset="0"/>
                <a:ea typeface="SimSun" pitchFamily="2" charset="-122"/>
              </a:rPr>
              <a:t>s</a:t>
            </a:r>
          </a:p>
        </p:txBody>
      </p:sp>
      <p:sp>
        <p:nvSpPr>
          <p:cNvPr id="25607" name="Oval 7"/>
          <p:cNvSpPr>
            <a:spLocks noChangeArrowheads="1"/>
          </p:cNvSpPr>
          <p:nvPr/>
        </p:nvSpPr>
        <p:spPr bwMode="auto">
          <a:xfrm>
            <a:off x="2074416" y="4158804"/>
            <a:ext cx="228600" cy="228600"/>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itchFamily="18" charset="0"/>
              <a:buNone/>
            </a:pPr>
            <a:endParaRPr lang="en-US"/>
          </a:p>
        </p:txBody>
      </p:sp>
      <p:sp>
        <p:nvSpPr>
          <p:cNvPr id="25608" name="Text Box 8"/>
          <p:cNvSpPr txBox="1">
            <a:spLocks noChangeArrowheads="1"/>
          </p:cNvSpPr>
          <p:nvPr/>
        </p:nvSpPr>
        <p:spPr bwMode="auto">
          <a:xfrm>
            <a:off x="2029966" y="40050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u</a:t>
            </a:r>
          </a:p>
        </p:txBody>
      </p:sp>
      <p:sp>
        <p:nvSpPr>
          <p:cNvPr id="25609" name="Oval 9"/>
          <p:cNvSpPr>
            <a:spLocks noChangeArrowheads="1"/>
          </p:cNvSpPr>
          <p:nvPr/>
        </p:nvSpPr>
        <p:spPr bwMode="auto">
          <a:xfrm>
            <a:off x="1674366" y="4790629"/>
            <a:ext cx="228600" cy="228600"/>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itchFamily="18" charset="0"/>
              <a:buNone/>
            </a:pPr>
            <a:endParaRPr lang="en-US"/>
          </a:p>
        </p:txBody>
      </p:sp>
      <p:sp>
        <p:nvSpPr>
          <p:cNvPr id="25610" name="Text Box 10"/>
          <p:cNvSpPr txBox="1">
            <a:spLocks noChangeArrowheads="1"/>
          </p:cNvSpPr>
          <p:nvPr/>
        </p:nvSpPr>
        <p:spPr bwMode="auto">
          <a:xfrm>
            <a:off x="1631504" y="469379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v</a:t>
            </a:r>
          </a:p>
        </p:txBody>
      </p:sp>
      <p:sp>
        <p:nvSpPr>
          <p:cNvPr id="25611" name="Line 11"/>
          <p:cNvSpPr>
            <a:spLocks noChangeShapeType="1"/>
          </p:cNvSpPr>
          <p:nvPr/>
        </p:nvSpPr>
        <p:spPr bwMode="auto">
          <a:xfrm flipH="1">
            <a:off x="1860104" y="4366766"/>
            <a:ext cx="279400" cy="457200"/>
          </a:xfrm>
          <a:prstGeom prst="line">
            <a:avLst/>
          </a:prstGeom>
          <a:noFill/>
          <a:ln w="28575">
            <a:solidFill>
              <a:srgbClr val="080808"/>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5612" name="Line 12"/>
          <p:cNvSpPr>
            <a:spLocks noChangeShapeType="1"/>
          </p:cNvSpPr>
          <p:nvPr/>
        </p:nvSpPr>
        <p:spPr bwMode="auto">
          <a:xfrm flipH="1" flipV="1">
            <a:off x="1631504" y="3985766"/>
            <a:ext cx="457200" cy="228600"/>
          </a:xfrm>
          <a:prstGeom prst="line">
            <a:avLst/>
          </a:prstGeom>
          <a:noFill/>
          <a:ln w="28575">
            <a:solidFill>
              <a:srgbClr val="080808"/>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5613" name="Oval 19"/>
          <p:cNvSpPr>
            <a:spLocks noChangeArrowheads="1"/>
          </p:cNvSpPr>
          <p:nvPr/>
        </p:nvSpPr>
        <p:spPr bwMode="auto">
          <a:xfrm>
            <a:off x="6479729" y="3784154"/>
            <a:ext cx="228600" cy="228600"/>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itchFamily="18" charset="0"/>
              <a:buNone/>
            </a:pPr>
            <a:endParaRPr lang="en-US"/>
          </a:p>
        </p:txBody>
      </p:sp>
      <p:sp>
        <p:nvSpPr>
          <p:cNvPr id="25614" name="Text Box 20"/>
          <p:cNvSpPr txBox="1">
            <a:spLocks noChangeArrowheads="1"/>
          </p:cNvSpPr>
          <p:nvPr/>
        </p:nvSpPr>
        <p:spPr bwMode="auto">
          <a:xfrm>
            <a:off x="6444804" y="367779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s</a:t>
            </a:r>
          </a:p>
        </p:txBody>
      </p:sp>
      <p:sp>
        <p:nvSpPr>
          <p:cNvPr id="25616" name="Text Box 22"/>
          <p:cNvSpPr txBox="1">
            <a:spLocks noChangeArrowheads="1"/>
          </p:cNvSpPr>
          <p:nvPr/>
        </p:nvSpPr>
        <p:spPr bwMode="auto">
          <a:xfrm>
            <a:off x="7113766" y="3933056"/>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chemeClr val="bg1"/>
                </a:solidFill>
                <a:latin typeface="Times New Roman" pitchFamily="18" charset="0"/>
                <a:ea typeface="SimSun" pitchFamily="2" charset="-122"/>
              </a:rPr>
              <a:t>u</a:t>
            </a:r>
          </a:p>
        </p:txBody>
      </p:sp>
      <p:sp>
        <p:nvSpPr>
          <p:cNvPr id="25617" name="Oval 23"/>
          <p:cNvSpPr>
            <a:spLocks noChangeArrowheads="1"/>
          </p:cNvSpPr>
          <p:nvPr/>
        </p:nvSpPr>
        <p:spPr bwMode="auto">
          <a:xfrm>
            <a:off x="6728966" y="4739829"/>
            <a:ext cx="228600" cy="228600"/>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itchFamily="18" charset="0"/>
              <a:buNone/>
            </a:pPr>
            <a:endParaRPr lang="en-US"/>
          </a:p>
        </p:txBody>
      </p:sp>
      <p:sp>
        <p:nvSpPr>
          <p:cNvPr id="25618" name="Text Box 24"/>
          <p:cNvSpPr txBox="1">
            <a:spLocks noChangeArrowheads="1"/>
          </p:cNvSpPr>
          <p:nvPr/>
        </p:nvSpPr>
        <p:spPr bwMode="auto">
          <a:xfrm>
            <a:off x="6686104" y="464299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v</a:t>
            </a:r>
          </a:p>
        </p:txBody>
      </p:sp>
      <p:sp>
        <p:nvSpPr>
          <p:cNvPr id="25619" name="Line 25"/>
          <p:cNvSpPr>
            <a:spLocks noChangeShapeType="1"/>
          </p:cNvSpPr>
          <p:nvPr/>
        </p:nvSpPr>
        <p:spPr bwMode="auto">
          <a:xfrm flipH="1">
            <a:off x="6914704" y="4315966"/>
            <a:ext cx="279400" cy="457200"/>
          </a:xfrm>
          <a:prstGeom prst="line">
            <a:avLst/>
          </a:prstGeom>
          <a:noFill/>
          <a:ln w="28575">
            <a:solidFill>
              <a:srgbClr val="080808"/>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5620" name="Line 26"/>
          <p:cNvSpPr>
            <a:spLocks noChangeShapeType="1"/>
          </p:cNvSpPr>
          <p:nvPr/>
        </p:nvSpPr>
        <p:spPr bwMode="auto">
          <a:xfrm flipH="1" flipV="1">
            <a:off x="6686104" y="3934966"/>
            <a:ext cx="457200" cy="228600"/>
          </a:xfrm>
          <a:prstGeom prst="line">
            <a:avLst/>
          </a:prstGeom>
          <a:noFill/>
          <a:ln w="28575">
            <a:solidFill>
              <a:srgbClr val="080808"/>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5621" name="Text Box 27"/>
          <p:cNvSpPr txBox="1">
            <a:spLocks noChangeArrowheads="1"/>
          </p:cNvSpPr>
          <p:nvPr/>
        </p:nvSpPr>
        <p:spPr bwMode="auto">
          <a:xfrm>
            <a:off x="2850704" y="3573016"/>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s</a:t>
            </a:r>
          </a:p>
        </p:txBody>
      </p:sp>
      <p:sp>
        <p:nvSpPr>
          <p:cNvPr id="25622" name="Text Box 28"/>
          <p:cNvSpPr txBox="1">
            <a:spLocks noChangeArrowheads="1"/>
          </p:cNvSpPr>
          <p:nvPr/>
        </p:nvSpPr>
        <p:spPr bwMode="auto">
          <a:xfrm>
            <a:off x="2838004" y="4087366"/>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u</a:t>
            </a:r>
          </a:p>
        </p:txBody>
      </p:sp>
      <p:sp>
        <p:nvSpPr>
          <p:cNvPr id="25623" name="Text Box 29"/>
          <p:cNvSpPr txBox="1">
            <a:spLocks noChangeArrowheads="1"/>
          </p:cNvSpPr>
          <p:nvPr/>
        </p:nvSpPr>
        <p:spPr bwMode="auto">
          <a:xfrm>
            <a:off x="2838004" y="4595366"/>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v</a:t>
            </a:r>
          </a:p>
        </p:txBody>
      </p:sp>
      <p:sp>
        <p:nvSpPr>
          <p:cNvPr id="25624" name="Text Box 30"/>
          <p:cNvSpPr txBox="1">
            <a:spLocks noChangeArrowheads="1"/>
          </p:cNvSpPr>
          <p:nvPr/>
        </p:nvSpPr>
        <p:spPr bwMode="auto">
          <a:xfrm>
            <a:off x="5697091" y="3573016"/>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s</a:t>
            </a:r>
          </a:p>
        </p:txBody>
      </p:sp>
      <p:sp>
        <p:nvSpPr>
          <p:cNvPr id="25625" name="Text Box 31"/>
          <p:cNvSpPr txBox="1">
            <a:spLocks noChangeArrowheads="1"/>
          </p:cNvSpPr>
          <p:nvPr/>
        </p:nvSpPr>
        <p:spPr bwMode="auto">
          <a:xfrm>
            <a:off x="5684391" y="4087366"/>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u</a:t>
            </a:r>
          </a:p>
        </p:txBody>
      </p:sp>
      <p:sp>
        <p:nvSpPr>
          <p:cNvPr id="25626" name="Text Box 32"/>
          <p:cNvSpPr txBox="1">
            <a:spLocks noChangeArrowheads="1"/>
          </p:cNvSpPr>
          <p:nvPr/>
        </p:nvSpPr>
        <p:spPr bwMode="auto">
          <a:xfrm>
            <a:off x="5684391" y="4595366"/>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v</a:t>
            </a:r>
          </a:p>
        </p:txBody>
      </p:sp>
      <p:sp>
        <p:nvSpPr>
          <p:cNvPr id="25627" name="Text Box 33"/>
          <p:cNvSpPr txBox="1">
            <a:spLocks noChangeArrowheads="1"/>
          </p:cNvSpPr>
          <p:nvPr/>
        </p:nvSpPr>
        <p:spPr bwMode="auto">
          <a:xfrm>
            <a:off x="3193604" y="4976366"/>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s</a:t>
            </a:r>
          </a:p>
        </p:txBody>
      </p:sp>
      <p:sp>
        <p:nvSpPr>
          <p:cNvPr id="25628" name="Text Box 34"/>
          <p:cNvSpPr txBox="1">
            <a:spLocks noChangeArrowheads="1"/>
          </p:cNvSpPr>
          <p:nvPr/>
        </p:nvSpPr>
        <p:spPr bwMode="auto">
          <a:xfrm>
            <a:off x="3646041" y="4989066"/>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u</a:t>
            </a:r>
          </a:p>
        </p:txBody>
      </p:sp>
      <p:sp>
        <p:nvSpPr>
          <p:cNvPr id="25629" name="Text Box 35"/>
          <p:cNvSpPr txBox="1">
            <a:spLocks noChangeArrowheads="1"/>
          </p:cNvSpPr>
          <p:nvPr/>
        </p:nvSpPr>
        <p:spPr bwMode="auto">
          <a:xfrm>
            <a:off x="4069904" y="4989066"/>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v</a:t>
            </a:r>
          </a:p>
        </p:txBody>
      </p:sp>
      <p:sp>
        <p:nvSpPr>
          <p:cNvPr id="31" name="Slide Number Placeholder 4">
            <a:extLst>
              <a:ext uri="{FF2B5EF4-FFF2-40B4-BE49-F238E27FC236}">
                <a16:creationId xmlns:a16="http://schemas.microsoft.com/office/drawing/2014/main" id="{B8033F9A-0CC1-844B-B533-19F63C1D5A7E}"/>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122</a:t>
            </a:fld>
            <a:endParaRPr lang="en-US" dirty="0"/>
          </a:p>
        </p:txBody>
      </p:sp>
      <p:sp>
        <p:nvSpPr>
          <p:cNvPr id="32" name="CuadroTexto 26">
            <a:extLst>
              <a:ext uri="{FF2B5EF4-FFF2-40B4-BE49-F238E27FC236}">
                <a16:creationId xmlns:a16="http://schemas.microsoft.com/office/drawing/2014/main" id="{0ED05D9B-AF7E-B048-9691-7B8282BC5871}"/>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34" name="TextBox 33">
            <a:extLst>
              <a:ext uri="{FF2B5EF4-FFF2-40B4-BE49-F238E27FC236}">
                <a16:creationId xmlns:a16="http://schemas.microsoft.com/office/drawing/2014/main" id="{77B69F39-D02E-AD46-86C1-AB32FF1A2BDF}"/>
              </a:ext>
            </a:extLst>
          </p:cNvPr>
          <p:cNvSpPr txBox="1"/>
          <p:nvPr/>
        </p:nvSpPr>
        <p:spPr>
          <a:xfrm>
            <a:off x="179512" y="6135107"/>
            <a:ext cx="4206601" cy="246221"/>
          </a:xfrm>
          <a:prstGeom prst="rect">
            <a:avLst/>
          </a:prstGeom>
          <a:noFill/>
        </p:spPr>
        <p:txBody>
          <a:bodyPr wrap="none" rtlCol="0">
            <a:spAutoFit/>
          </a:bodyPr>
          <a:lstStyle/>
          <a:p>
            <a:r>
              <a:rPr lang="en-US" altLang="ja-JP" sz="1000" dirty="0">
                <a:ea typeface="ＭＳ Ｐゴシック" panose="020B0600070205080204" pitchFamily="34" charset="-128"/>
              </a:rPr>
              <a:t>Deng et al., "</a:t>
            </a:r>
            <a:r>
              <a:rPr lang="en-US" altLang="zh-CN" sz="1000" dirty="0">
                <a:ea typeface="PMingLiU" pitchFamily="18" charset="-120"/>
              </a:rPr>
              <a:t>Taming Irregular EDA applications on GPUs</a:t>
            </a:r>
            <a:r>
              <a:rPr lang="en-US" altLang="ja-JP" sz="1000" dirty="0">
                <a:ea typeface="ＭＳ Ｐゴシック" panose="020B0600070205080204" pitchFamily="34" charset="-128"/>
              </a:rPr>
              <a:t>,” ICCAD 2009</a:t>
            </a:r>
          </a:p>
        </p:txBody>
      </p:sp>
      <p:cxnSp>
        <p:nvCxnSpPr>
          <p:cNvPr id="4" name="Straight Arrow Connector 3">
            <a:extLst>
              <a:ext uri="{FF2B5EF4-FFF2-40B4-BE49-F238E27FC236}">
                <a16:creationId xmlns:a16="http://schemas.microsoft.com/office/drawing/2014/main" id="{FF9BA8B1-4D99-874B-A6DB-2540C2E5E18D}"/>
              </a:ext>
            </a:extLst>
          </p:cNvPr>
          <p:cNvCxnSpPr>
            <a:cxnSpLocks/>
          </p:cNvCxnSpPr>
          <p:nvPr/>
        </p:nvCxnSpPr>
        <p:spPr>
          <a:xfrm>
            <a:off x="3554106" y="3696008"/>
            <a:ext cx="0" cy="129614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60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5613" grpId="0" animBg="1"/>
      <p:bldP spid="25614" grpId="0"/>
      <p:bldP spid="25616" grpId="0"/>
      <p:bldP spid="25617" grpId="0" animBg="1"/>
      <p:bldP spid="25618" grpId="0"/>
      <p:bldP spid="25619" grpId="0" animBg="1"/>
      <p:bldP spid="2562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1880" y="0"/>
            <a:ext cx="8610600" cy="908720"/>
          </a:xfrm>
        </p:spPr>
        <p:txBody>
          <a:bodyPr anchor="ctr" anchorCtr="0"/>
          <a:lstStyle/>
          <a:p>
            <a:r>
              <a:rPr lang="en-US" dirty="0">
                <a:solidFill>
                  <a:srgbClr val="0070C0"/>
                </a:solidFill>
              </a:rPr>
              <a:t>Linear Algebraic Formulation</a:t>
            </a:r>
          </a:p>
        </p:txBody>
      </p:sp>
      <p:sp>
        <p:nvSpPr>
          <p:cNvPr id="3" name="Marcador de contenido 2"/>
          <p:cNvSpPr>
            <a:spLocks noGrp="1"/>
          </p:cNvSpPr>
          <p:nvPr>
            <p:ph idx="1"/>
          </p:nvPr>
        </p:nvSpPr>
        <p:spPr>
          <a:xfrm>
            <a:off x="228600" y="923319"/>
            <a:ext cx="8610600" cy="5472608"/>
          </a:xfrm>
        </p:spPr>
        <p:txBody>
          <a:bodyPr>
            <a:normAutofit/>
          </a:bodyPr>
          <a:lstStyle/>
          <a:p>
            <a:r>
              <a:rPr lang="is-IS" dirty="0">
                <a:ea typeface="ヒラギノ角ゴ Pro W3" pitchFamily="-108" charset="-128"/>
                <a:cs typeface="ヒラギノ角ゴ Pro W3" pitchFamily="-108" charset="-128"/>
              </a:rPr>
              <a:t>Logical representation and adjacency matrix</a:t>
            </a:r>
          </a:p>
          <a:p>
            <a:endParaRPr lang="is-IS" dirty="0">
              <a:ea typeface="ヒラギノ角ゴ Pro W3" pitchFamily="-108" charset="-128"/>
              <a:cs typeface="ヒラギノ角ゴ Pro W3" pitchFamily="-108" charset="-128"/>
            </a:endParaRPr>
          </a:p>
          <a:p>
            <a:endParaRPr lang="is-IS" dirty="0">
              <a:ea typeface="ヒラギノ角ゴ Pro W3" pitchFamily="-108" charset="-128"/>
              <a:cs typeface="ヒラギノ角ゴ Pro W3" pitchFamily="-108" charset="-128"/>
            </a:endParaRPr>
          </a:p>
          <a:p>
            <a:endParaRPr lang="is-IS" dirty="0">
              <a:ea typeface="ヒラギノ角ゴ Pro W3" pitchFamily="-108" charset="-128"/>
              <a:cs typeface="ヒラギノ角ゴ Pro W3" pitchFamily="-108" charset="-128"/>
            </a:endParaRPr>
          </a:p>
          <a:p>
            <a:endParaRPr lang="is-IS" dirty="0">
              <a:ea typeface="ヒラギノ角ゴ Pro W3" pitchFamily="-108" charset="-128"/>
              <a:cs typeface="ヒラギノ角ゴ Pro W3" pitchFamily="-108" charset="-128"/>
            </a:endParaRPr>
          </a:p>
          <a:p>
            <a:endParaRPr lang="is-IS" dirty="0">
              <a:ea typeface="ヒラギノ角ゴ Pro W3" pitchFamily="-108" charset="-128"/>
              <a:cs typeface="ヒラギノ角ゴ Pro W3" pitchFamily="-108" charset="-128"/>
            </a:endParaRPr>
          </a:p>
          <a:p>
            <a:r>
              <a:rPr lang="is-IS" dirty="0">
                <a:ea typeface="ヒラギノ角ゴ Pro W3" pitchFamily="-108" charset="-128"/>
                <a:cs typeface="ヒラギノ角ゴ Pro W3" pitchFamily="-108" charset="-128"/>
              </a:rPr>
              <a:t>Vertex programming model</a:t>
            </a:r>
          </a:p>
        </p:txBody>
      </p:sp>
      <p:sp>
        <p:nvSpPr>
          <p:cNvPr id="6" name="Marcador de número de diapositiva 5"/>
          <p:cNvSpPr>
            <a:spLocks noGrp="1"/>
          </p:cNvSpPr>
          <p:nvPr>
            <p:ph type="sldNum" sz="quarter" idx="11"/>
          </p:nvPr>
        </p:nvSpPr>
        <p:spPr/>
        <p:txBody>
          <a:bodyPr/>
          <a:lstStyle/>
          <a:p>
            <a:fld id="{323594FA-E141-4234-AE05-360401972BE7}" type="slidenum">
              <a:rPr lang="en-US" altLang="en-US" smtClean="0">
                <a:solidFill>
                  <a:srgbClr val="000000"/>
                </a:solidFill>
              </a:rPr>
              <a:pPr/>
              <a:t>123</a:t>
            </a:fld>
            <a:endParaRPr lang="en-US" altLang="en-US">
              <a:solidFill>
                <a:srgbClr val="000000"/>
              </a:solidFill>
            </a:endParaRPr>
          </a:p>
        </p:txBody>
      </p:sp>
      <p:pic>
        <p:nvPicPr>
          <p:cNvPr id="4" name="Picture 3"/>
          <p:cNvPicPr>
            <a:picLocks noChangeAspect="1"/>
          </p:cNvPicPr>
          <p:nvPr/>
        </p:nvPicPr>
        <p:blipFill>
          <a:blip r:embed="rId3"/>
          <a:stretch>
            <a:fillRect/>
          </a:stretch>
        </p:blipFill>
        <p:spPr>
          <a:xfrm>
            <a:off x="1466850" y="1484784"/>
            <a:ext cx="6210300" cy="1917700"/>
          </a:xfrm>
          <a:prstGeom prst="rect">
            <a:avLst/>
          </a:prstGeom>
        </p:spPr>
      </p:pic>
      <p:pic>
        <p:nvPicPr>
          <p:cNvPr id="5" name="Picture 4"/>
          <p:cNvPicPr>
            <a:picLocks noChangeAspect="1"/>
          </p:cNvPicPr>
          <p:nvPr/>
        </p:nvPicPr>
        <p:blipFill>
          <a:blip r:embed="rId4"/>
          <a:stretch>
            <a:fillRect/>
          </a:stretch>
        </p:blipFill>
        <p:spPr>
          <a:xfrm>
            <a:off x="2364529" y="4005064"/>
            <a:ext cx="4414942" cy="2255987"/>
          </a:xfrm>
          <a:prstGeom prst="rect">
            <a:avLst/>
          </a:prstGeom>
        </p:spPr>
      </p:pic>
      <p:sp>
        <p:nvSpPr>
          <p:cNvPr id="7" name="TextBox 6"/>
          <p:cNvSpPr txBox="1"/>
          <p:nvPr/>
        </p:nvSpPr>
        <p:spPr>
          <a:xfrm>
            <a:off x="6730344" y="6020729"/>
            <a:ext cx="386644" cy="276999"/>
          </a:xfrm>
          <a:prstGeom prst="rect">
            <a:avLst/>
          </a:prstGeom>
          <a:noFill/>
        </p:spPr>
        <p:txBody>
          <a:bodyPr wrap="none" rtlCol="0">
            <a:spAutoFit/>
          </a:bodyPr>
          <a:lstStyle/>
          <a:p>
            <a:r>
              <a:rPr lang="en-US" sz="1200" dirty="0"/>
              <a:t>(2)</a:t>
            </a:r>
          </a:p>
        </p:txBody>
      </p:sp>
      <p:sp>
        <p:nvSpPr>
          <p:cNvPr id="8" name="TextBox 7">
            <a:extLst>
              <a:ext uri="{FF2B5EF4-FFF2-40B4-BE49-F238E27FC236}">
                <a16:creationId xmlns:a16="http://schemas.microsoft.com/office/drawing/2014/main" id="{A3C63735-68B7-D045-A74D-072BD3A1D002}"/>
              </a:ext>
            </a:extLst>
          </p:cNvPr>
          <p:cNvSpPr txBox="1"/>
          <p:nvPr/>
        </p:nvSpPr>
        <p:spPr>
          <a:xfrm>
            <a:off x="179512" y="6381328"/>
            <a:ext cx="6954148" cy="400110"/>
          </a:xfrm>
          <a:prstGeom prst="rect">
            <a:avLst/>
          </a:prstGeom>
          <a:noFill/>
        </p:spPr>
        <p:txBody>
          <a:bodyPr wrap="none" rtlCol="0">
            <a:spAutoFit/>
          </a:bodyPr>
          <a:lstStyle/>
          <a:p>
            <a:r>
              <a:rPr lang="en-US" altLang="ja-JP" sz="1000" dirty="0">
                <a:ea typeface="ＭＳ Ｐゴシック" panose="020B0600070205080204" pitchFamily="34" charset="-128"/>
              </a:rPr>
              <a:t>(1) Sundaram et al., "</a:t>
            </a:r>
            <a:r>
              <a:rPr lang="en-US" altLang="ja-JP" sz="1000" dirty="0" err="1">
                <a:ea typeface="ＭＳ Ｐゴシック" panose="020B0600070205080204" pitchFamily="34" charset="-128"/>
              </a:rPr>
              <a:t>GraphMat</a:t>
            </a:r>
            <a:r>
              <a:rPr lang="en-US" altLang="ja-JP" sz="1000" dirty="0">
                <a:ea typeface="ＭＳ Ｐゴシック" panose="020B0600070205080204" pitchFamily="34" charset="-128"/>
              </a:rPr>
              <a:t>: High Performance Graph Analytics Made Productive," PVLDB 2015</a:t>
            </a:r>
          </a:p>
          <a:p>
            <a:r>
              <a:rPr lang="en-US" altLang="ja-JP" sz="1000" dirty="0">
                <a:ea typeface="ＭＳ Ｐゴシック" panose="020B0600070205080204" pitchFamily="34" charset="-128"/>
              </a:rPr>
              <a:t>(2) Ham et al., "</a:t>
            </a:r>
            <a:r>
              <a:rPr lang="en-US" altLang="ja-JP" sz="1000" dirty="0" err="1">
                <a:ea typeface="ＭＳ Ｐゴシック" panose="020B0600070205080204" pitchFamily="34" charset="-128"/>
              </a:rPr>
              <a:t>Graphicionado</a:t>
            </a:r>
            <a:r>
              <a:rPr lang="en-US" altLang="ja-JP" sz="1000" dirty="0">
                <a:ea typeface="ＭＳ Ｐゴシック" panose="020B0600070205080204" pitchFamily="34" charset="-128"/>
              </a:rPr>
              <a:t>: A High-Performance and Energy-Efficient Accelerator for Graph Analytics," MICRO 2016</a:t>
            </a:r>
          </a:p>
        </p:txBody>
      </p:sp>
      <p:sp>
        <p:nvSpPr>
          <p:cNvPr id="9" name="TextBox 8">
            <a:extLst>
              <a:ext uri="{FF2B5EF4-FFF2-40B4-BE49-F238E27FC236}">
                <a16:creationId xmlns:a16="http://schemas.microsoft.com/office/drawing/2014/main" id="{29296860-9422-6E4B-9FA5-5002F82C93DA}"/>
              </a:ext>
            </a:extLst>
          </p:cNvPr>
          <p:cNvSpPr txBox="1"/>
          <p:nvPr/>
        </p:nvSpPr>
        <p:spPr>
          <a:xfrm>
            <a:off x="7233356" y="3171666"/>
            <a:ext cx="386644" cy="276999"/>
          </a:xfrm>
          <a:prstGeom prst="rect">
            <a:avLst/>
          </a:prstGeom>
          <a:noFill/>
        </p:spPr>
        <p:txBody>
          <a:bodyPr wrap="none" rtlCol="0">
            <a:spAutoFit/>
          </a:bodyPr>
          <a:lstStyle/>
          <a:p>
            <a:r>
              <a:rPr lang="en-US" sz="1200" dirty="0"/>
              <a:t>(1)</a:t>
            </a:r>
          </a:p>
        </p:txBody>
      </p:sp>
    </p:spTree>
    <p:extLst>
      <p:ext uri="{BB962C8B-B14F-4D97-AF65-F5344CB8AC3E}">
        <p14:creationId xmlns:p14="http://schemas.microsoft.com/office/powerpoint/2010/main" val="18250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1880" y="0"/>
            <a:ext cx="8610600" cy="908720"/>
          </a:xfrm>
        </p:spPr>
        <p:txBody>
          <a:bodyPr anchor="ctr" anchorCtr="0"/>
          <a:lstStyle/>
          <a:p>
            <a:r>
              <a:rPr lang="en-US" dirty="0">
                <a:solidFill>
                  <a:srgbClr val="0070C0"/>
                </a:solidFill>
              </a:rPr>
              <a:t>Mapping Vertex Programs to </a:t>
            </a:r>
            <a:r>
              <a:rPr lang="en-US" dirty="0" err="1">
                <a:solidFill>
                  <a:srgbClr val="0070C0"/>
                </a:solidFill>
              </a:rPr>
              <a:t>SpMV</a:t>
            </a:r>
            <a:endParaRPr lang="en-US" dirty="0">
              <a:solidFill>
                <a:srgbClr val="0070C0"/>
              </a:solidFill>
            </a:endParaRPr>
          </a:p>
        </p:txBody>
      </p:sp>
      <p:sp>
        <p:nvSpPr>
          <p:cNvPr id="3" name="Marcador de contenido 2"/>
          <p:cNvSpPr>
            <a:spLocks noGrp="1"/>
          </p:cNvSpPr>
          <p:nvPr>
            <p:ph idx="1"/>
          </p:nvPr>
        </p:nvSpPr>
        <p:spPr>
          <a:xfrm>
            <a:off x="228600" y="923319"/>
            <a:ext cx="8610600" cy="5472608"/>
          </a:xfrm>
        </p:spPr>
        <p:txBody>
          <a:bodyPr>
            <a:normAutofit/>
          </a:bodyPr>
          <a:lstStyle/>
          <a:p>
            <a:r>
              <a:rPr lang="is-IS" dirty="0">
                <a:ea typeface="ヒラギノ角ゴ Pro W3" pitchFamily="-108" charset="-128"/>
                <a:cs typeface="ヒラギノ角ゴ Pro W3" pitchFamily="-108" charset="-128"/>
              </a:rPr>
              <a:t>Example: Single Source Shortest Path (SSSP)</a:t>
            </a:r>
          </a:p>
        </p:txBody>
      </p:sp>
      <p:sp>
        <p:nvSpPr>
          <p:cNvPr id="6" name="Marcador de número de diapositiva 5"/>
          <p:cNvSpPr>
            <a:spLocks noGrp="1"/>
          </p:cNvSpPr>
          <p:nvPr>
            <p:ph type="sldNum" sz="quarter" idx="11"/>
          </p:nvPr>
        </p:nvSpPr>
        <p:spPr/>
        <p:txBody>
          <a:bodyPr/>
          <a:lstStyle/>
          <a:p>
            <a:fld id="{323594FA-E141-4234-AE05-360401972BE7}" type="slidenum">
              <a:rPr lang="en-US" altLang="en-US" smtClean="0">
                <a:solidFill>
                  <a:srgbClr val="000000"/>
                </a:solidFill>
              </a:rPr>
              <a:pPr/>
              <a:t>124</a:t>
            </a:fld>
            <a:endParaRPr lang="en-US" altLang="en-US">
              <a:solidFill>
                <a:srgbClr val="000000"/>
              </a:solidFill>
            </a:endParaRPr>
          </a:p>
        </p:txBody>
      </p:sp>
      <p:pic>
        <p:nvPicPr>
          <p:cNvPr id="4" name="Picture 3"/>
          <p:cNvPicPr>
            <a:picLocks noChangeAspect="1"/>
          </p:cNvPicPr>
          <p:nvPr/>
        </p:nvPicPr>
        <p:blipFill>
          <a:blip r:embed="rId3"/>
          <a:stretch>
            <a:fillRect/>
          </a:stretch>
        </p:blipFill>
        <p:spPr>
          <a:xfrm>
            <a:off x="1676400" y="2904728"/>
            <a:ext cx="5791200" cy="1447800"/>
          </a:xfrm>
          <a:prstGeom prst="rect">
            <a:avLst/>
          </a:prstGeom>
        </p:spPr>
      </p:pic>
      <p:pic>
        <p:nvPicPr>
          <p:cNvPr id="5" name="Picture 4"/>
          <p:cNvPicPr>
            <a:picLocks noChangeAspect="1"/>
          </p:cNvPicPr>
          <p:nvPr/>
        </p:nvPicPr>
        <p:blipFill>
          <a:blip r:embed="rId4"/>
          <a:stretch>
            <a:fillRect/>
          </a:stretch>
        </p:blipFill>
        <p:spPr>
          <a:xfrm>
            <a:off x="1676400" y="1926828"/>
            <a:ext cx="5791200" cy="977900"/>
          </a:xfrm>
          <a:prstGeom prst="rect">
            <a:avLst/>
          </a:prstGeom>
        </p:spPr>
      </p:pic>
      <p:pic>
        <p:nvPicPr>
          <p:cNvPr id="8" name="Picture 7"/>
          <p:cNvPicPr>
            <a:picLocks noChangeAspect="1"/>
          </p:cNvPicPr>
          <p:nvPr/>
        </p:nvPicPr>
        <p:blipFill>
          <a:blip r:embed="rId5"/>
          <a:stretch>
            <a:fillRect/>
          </a:stretch>
        </p:blipFill>
        <p:spPr>
          <a:xfrm>
            <a:off x="467544" y="1468354"/>
            <a:ext cx="3331096" cy="808518"/>
          </a:xfrm>
          <a:prstGeom prst="rect">
            <a:avLst/>
          </a:prstGeom>
        </p:spPr>
      </p:pic>
      <p:pic>
        <p:nvPicPr>
          <p:cNvPr id="9" name="Picture 8"/>
          <p:cNvPicPr>
            <a:picLocks noChangeAspect="1"/>
          </p:cNvPicPr>
          <p:nvPr/>
        </p:nvPicPr>
        <p:blipFill>
          <a:blip r:embed="rId6"/>
          <a:stretch>
            <a:fillRect/>
          </a:stretch>
        </p:blipFill>
        <p:spPr>
          <a:xfrm>
            <a:off x="1676400" y="4344888"/>
            <a:ext cx="5791200" cy="1676400"/>
          </a:xfrm>
          <a:prstGeom prst="rect">
            <a:avLst/>
          </a:prstGeom>
        </p:spPr>
      </p:pic>
      <p:sp>
        <p:nvSpPr>
          <p:cNvPr id="10" name="TextBox 9">
            <a:extLst>
              <a:ext uri="{FF2B5EF4-FFF2-40B4-BE49-F238E27FC236}">
                <a16:creationId xmlns:a16="http://schemas.microsoft.com/office/drawing/2014/main" id="{2180B1AF-BE16-3646-8D15-50D0A0651DD0}"/>
              </a:ext>
            </a:extLst>
          </p:cNvPr>
          <p:cNvSpPr txBox="1"/>
          <p:nvPr/>
        </p:nvSpPr>
        <p:spPr>
          <a:xfrm>
            <a:off x="179512" y="6453336"/>
            <a:ext cx="5569153" cy="246221"/>
          </a:xfrm>
          <a:prstGeom prst="rect">
            <a:avLst/>
          </a:prstGeom>
          <a:noFill/>
        </p:spPr>
        <p:txBody>
          <a:bodyPr wrap="none" rtlCol="0">
            <a:spAutoFit/>
          </a:bodyPr>
          <a:lstStyle/>
          <a:p>
            <a:r>
              <a:rPr lang="en-US" altLang="ja-JP" sz="1000" dirty="0">
                <a:ea typeface="ＭＳ Ｐゴシック" panose="020B0600070205080204" pitchFamily="34" charset="-128"/>
              </a:rPr>
              <a:t>Sundaram et al., "</a:t>
            </a:r>
            <a:r>
              <a:rPr lang="en-US" altLang="ja-JP" sz="1000" dirty="0" err="1">
                <a:ea typeface="ＭＳ Ｐゴシック" panose="020B0600070205080204" pitchFamily="34" charset="-128"/>
              </a:rPr>
              <a:t>GraphMat</a:t>
            </a:r>
            <a:r>
              <a:rPr lang="en-US" altLang="ja-JP" sz="1000" dirty="0">
                <a:ea typeface="ＭＳ Ｐゴシック" panose="020B0600070205080204" pitchFamily="34" charset="-128"/>
              </a:rPr>
              <a:t>: High Performance Graph Analytics Made Productive," PVLDB 2015</a:t>
            </a:r>
          </a:p>
        </p:txBody>
      </p:sp>
      <p:sp>
        <p:nvSpPr>
          <p:cNvPr id="7" name="TextBox 6">
            <a:extLst>
              <a:ext uri="{FF2B5EF4-FFF2-40B4-BE49-F238E27FC236}">
                <a16:creationId xmlns:a16="http://schemas.microsoft.com/office/drawing/2014/main" id="{59B6AD39-2B0D-A445-8E21-B5976542531E}"/>
              </a:ext>
            </a:extLst>
          </p:cNvPr>
          <p:cNvSpPr txBox="1"/>
          <p:nvPr/>
        </p:nvSpPr>
        <p:spPr>
          <a:xfrm>
            <a:off x="467544" y="2219970"/>
            <a:ext cx="3600400" cy="523220"/>
          </a:xfrm>
          <a:prstGeom prst="rect">
            <a:avLst/>
          </a:prstGeom>
          <a:noFill/>
        </p:spPr>
        <p:txBody>
          <a:bodyPr wrap="square" rtlCol="0">
            <a:spAutoFit/>
          </a:bodyPr>
          <a:lstStyle/>
          <a:p>
            <a:r>
              <a:rPr lang="en-US" sz="1400" dirty="0"/>
              <a:t>Generalized </a:t>
            </a:r>
            <a:r>
              <a:rPr lang="en-US" sz="1400" dirty="0" err="1"/>
              <a:t>SpMV</a:t>
            </a:r>
            <a:r>
              <a:rPr lang="en-US" sz="1400" dirty="0"/>
              <a:t>: </a:t>
            </a:r>
          </a:p>
          <a:p>
            <a:r>
              <a:rPr lang="en-US" sz="1400" dirty="0"/>
              <a:t>Replace </a:t>
            </a:r>
            <a:r>
              <a:rPr lang="en-US" sz="1400" dirty="0" err="1">
                <a:solidFill>
                  <a:srgbClr val="00B050"/>
                </a:solidFill>
              </a:rPr>
              <a:t>mul</a:t>
            </a:r>
            <a:r>
              <a:rPr lang="en-US" sz="1400" dirty="0">
                <a:solidFill>
                  <a:srgbClr val="00B050"/>
                </a:solidFill>
              </a:rPr>
              <a:t> with add</a:t>
            </a:r>
            <a:r>
              <a:rPr lang="en-US" sz="1400" dirty="0"/>
              <a:t> and </a:t>
            </a:r>
            <a:r>
              <a:rPr lang="en-US" sz="1400" dirty="0">
                <a:solidFill>
                  <a:srgbClr val="0070C0"/>
                </a:solidFill>
              </a:rPr>
              <a:t>add with min</a:t>
            </a:r>
          </a:p>
        </p:txBody>
      </p:sp>
    </p:spTree>
    <p:extLst>
      <p:ext uri="{BB962C8B-B14F-4D97-AF65-F5344CB8AC3E}">
        <p14:creationId xmlns:p14="http://schemas.microsoft.com/office/powerpoint/2010/main" val="398252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5"/>
          <p:cNvSpPr>
            <a:spLocks noGrp="1"/>
          </p:cNvSpPr>
          <p:nvPr>
            <p:ph type="title"/>
          </p:nvPr>
        </p:nvSpPr>
        <p:spPr/>
        <p:txBody>
          <a:bodyPr/>
          <a:lstStyle/>
          <a:p>
            <a:r>
              <a:rPr lang="en-US" dirty="0">
                <a:solidFill>
                  <a:srgbClr val="0070C0"/>
                </a:solidFill>
              </a:rPr>
              <a:t>Need a More General Technique</a:t>
            </a:r>
          </a:p>
        </p:txBody>
      </p:sp>
      <p:sp>
        <p:nvSpPr>
          <p:cNvPr id="27651" name="Content Placeholder 6"/>
          <p:cNvSpPr>
            <a:spLocks noGrp="1"/>
          </p:cNvSpPr>
          <p:nvPr>
            <p:ph idx="1"/>
          </p:nvPr>
        </p:nvSpPr>
        <p:spPr/>
        <p:txBody>
          <a:bodyPr/>
          <a:lstStyle/>
          <a:p>
            <a:r>
              <a:rPr lang="en-US" dirty="0"/>
              <a:t>To efficiently handle most graph types</a:t>
            </a:r>
          </a:p>
          <a:p>
            <a:endParaRPr lang="en-US" dirty="0"/>
          </a:p>
          <a:p>
            <a:r>
              <a:rPr lang="en-US" dirty="0"/>
              <a:t>Use more specialized formulation when appropriate as an optimization</a:t>
            </a:r>
          </a:p>
          <a:p>
            <a:endParaRPr lang="en-US" dirty="0"/>
          </a:p>
          <a:p>
            <a:r>
              <a:rPr lang="en-US" dirty="0"/>
              <a:t>Efficient </a:t>
            </a:r>
            <a:r>
              <a:rPr lang="en-US" dirty="0">
                <a:solidFill>
                  <a:srgbClr val="00B050"/>
                </a:solidFill>
              </a:rPr>
              <a:t>queue-based parallel algorithms</a:t>
            </a:r>
          </a:p>
          <a:p>
            <a:pPr lvl="1"/>
            <a:r>
              <a:rPr lang="en-US" dirty="0"/>
              <a:t>Hierarchical scalable queue implementation</a:t>
            </a:r>
          </a:p>
          <a:p>
            <a:pPr lvl="1"/>
            <a:r>
              <a:rPr lang="en-US" dirty="0"/>
              <a:t>Hierarchical kernel arrangements</a:t>
            </a:r>
          </a:p>
        </p:txBody>
      </p:sp>
      <p:sp>
        <p:nvSpPr>
          <p:cNvPr id="5" name="Slide Number Placeholder 4">
            <a:extLst>
              <a:ext uri="{FF2B5EF4-FFF2-40B4-BE49-F238E27FC236}">
                <a16:creationId xmlns:a16="http://schemas.microsoft.com/office/drawing/2014/main" id="{B1223193-3A87-5342-9641-D58BC3B27EAE}"/>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125</a:t>
            </a:fld>
            <a:endParaRPr lang="en-US" dirty="0"/>
          </a:p>
        </p:txBody>
      </p:sp>
      <p:sp>
        <p:nvSpPr>
          <p:cNvPr id="6" name="CuadroTexto 26">
            <a:extLst>
              <a:ext uri="{FF2B5EF4-FFF2-40B4-BE49-F238E27FC236}">
                <a16:creationId xmlns:a16="http://schemas.microsoft.com/office/drawing/2014/main" id="{78D060C3-EA59-9243-8016-FE0B817668C6}"/>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18913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p:txBody>
          <a:bodyPr/>
          <a:lstStyle/>
          <a:p>
            <a:r>
              <a:rPr lang="en-US" altLang="zh-CN" dirty="0">
                <a:solidFill>
                  <a:srgbClr val="0070C0"/>
                </a:solidFill>
                <a:ea typeface="SimSun" pitchFamily="2" charset="-122"/>
              </a:rPr>
              <a:t>An Initial Attempt</a:t>
            </a:r>
          </a:p>
        </p:txBody>
      </p:sp>
      <p:sp>
        <p:nvSpPr>
          <p:cNvPr id="28677" name="Rectangle 5"/>
          <p:cNvSpPr>
            <a:spLocks noGrp="1" noChangeArrowheads="1"/>
          </p:cNvSpPr>
          <p:nvPr>
            <p:ph type="body" idx="1"/>
          </p:nvPr>
        </p:nvSpPr>
        <p:spPr/>
        <p:txBody>
          <a:bodyPr/>
          <a:lstStyle/>
          <a:p>
            <a:r>
              <a:rPr lang="en-US" altLang="zh-CN" dirty="0">
                <a:ea typeface="SimSun" pitchFamily="2" charset="-122"/>
              </a:rPr>
              <a:t>Manage the queue structure</a:t>
            </a:r>
          </a:p>
          <a:p>
            <a:pPr lvl="1"/>
            <a:r>
              <a:rPr lang="en-US" altLang="zh-CN" sz="2000" dirty="0">
                <a:ea typeface="SimSun" pitchFamily="2" charset="-122"/>
              </a:rPr>
              <a:t>Complexity: O(V+E)</a:t>
            </a:r>
          </a:p>
          <a:p>
            <a:pPr lvl="1"/>
            <a:r>
              <a:rPr lang="en-US" altLang="zh-CN" sz="2000" dirty="0" err="1">
                <a:solidFill>
                  <a:srgbClr val="0070C0"/>
                </a:solidFill>
                <a:ea typeface="SimSun" pitchFamily="2" charset="-122"/>
              </a:rPr>
              <a:t>Dequeue</a:t>
            </a:r>
            <a:r>
              <a:rPr lang="en-US" altLang="zh-CN" sz="2000" dirty="0">
                <a:solidFill>
                  <a:srgbClr val="0070C0"/>
                </a:solidFill>
                <a:ea typeface="SimSun" pitchFamily="2" charset="-122"/>
              </a:rPr>
              <a:t> in parallel</a:t>
            </a:r>
          </a:p>
          <a:p>
            <a:pPr lvl="1"/>
            <a:r>
              <a:rPr lang="en-US" altLang="zh-CN" sz="2000" dirty="0">
                <a:ea typeface="SimSun" pitchFamily="2" charset="-122"/>
              </a:rPr>
              <a:t>Each frontier node is a thread</a:t>
            </a:r>
          </a:p>
          <a:p>
            <a:pPr lvl="1"/>
            <a:r>
              <a:rPr lang="en-US" altLang="zh-CN" sz="2000" dirty="0">
                <a:ea typeface="SimSun" pitchFamily="2" charset="-122"/>
              </a:rPr>
              <a:t>Enqueue in sequence using </a:t>
            </a:r>
            <a:r>
              <a:rPr lang="en-US" altLang="zh-CN" sz="2000" dirty="0">
                <a:solidFill>
                  <a:srgbClr val="C00000"/>
                </a:solidFill>
                <a:ea typeface="SimSun" pitchFamily="2" charset="-122"/>
              </a:rPr>
              <a:t>atomic operations</a:t>
            </a:r>
          </a:p>
          <a:p>
            <a:pPr lvl="2"/>
            <a:r>
              <a:rPr lang="en-US" altLang="zh-CN" sz="1800" dirty="0">
                <a:ea typeface="SimSun" pitchFamily="2" charset="-122"/>
              </a:rPr>
              <a:t>Poor coalescing	</a:t>
            </a:r>
          </a:p>
          <a:p>
            <a:pPr lvl="2"/>
            <a:r>
              <a:rPr lang="en-US" altLang="zh-CN" sz="1800" dirty="0">
                <a:ea typeface="SimSun" pitchFamily="2" charset="-122"/>
              </a:rPr>
              <a:t>Poor scalability</a:t>
            </a:r>
          </a:p>
          <a:p>
            <a:pPr lvl="1"/>
            <a:r>
              <a:rPr lang="en-US" altLang="zh-CN" sz="2000" dirty="0">
                <a:ea typeface="SimSun" pitchFamily="2" charset="-122"/>
              </a:rPr>
              <a:t>No speedup</a:t>
            </a:r>
          </a:p>
          <a:p>
            <a:pPr lvl="1"/>
            <a:endParaRPr lang="en-US" altLang="zh-CN" dirty="0">
              <a:ea typeface="SimSun" pitchFamily="2" charset="-122"/>
            </a:endParaRPr>
          </a:p>
          <a:p>
            <a:pPr lvl="1">
              <a:buFontTx/>
              <a:buNone/>
            </a:pPr>
            <a:endParaRPr lang="en-US" altLang="zh-CN" dirty="0">
              <a:ea typeface="SimSun" pitchFamily="2" charset="-122"/>
            </a:endParaRPr>
          </a:p>
        </p:txBody>
      </p:sp>
      <p:sp>
        <p:nvSpPr>
          <p:cNvPr id="28725" name="Text Box 53"/>
          <p:cNvSpPr txBox="1">
            <a:spLocks noChangeArrowheads="1"/>
          </p:cNvSpPr>
          <p:nvPr/>
        </p:nvSpPr>
        <p:spPr bwMode="auto">
          <a:xfrm>
            <a:off x="6084168" y="3808385"/>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altLang="zh-CN" sz="2000" dirty="0">
                <a:solidFill>
                  <a:srgbClr val="080808"/>
                </a:solidFill>
                <a:latin typeface="Times New Roman" pitchFamily="18" charset="0"/>
                <a:ea typeface="SimSun" pitchFamily="2" charset="-122"/>
              </a:rPr>
              <a:t>Parallel dequeue</a:t>
            </a:r>
          </a:p>
        </p:txBody>
      </p:sp>
      <p:sp>
        <p:nvSpPr>
          <p:cNvPr id="58" name="Slide Number Placeholder 4">
            <a:extLst>
              <a:ext uri="{FF2B5EF4-FFF2-40B4-BE49-F238E27FC236}">
                <a16:creationId xmlns:a16="http://schemas.microsoft.com/office/drawing/2014/main" id="{88631485-963C-DC40-9451-6FFDBEA74DD1}"/>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126</a:t>
            </a:fld>
            <a:endParaRPr lang="en-US" dirty="0"/>
          </a:p>
        </p:txBody>
      </p:sp>
      <p:sp>
        <p:nvSpPr>
          <p:cNvPr id="59" name="CuadroTexto 26">
            <a:extLst>
              <a:ext uri="{FF2B5EF4-FFF2-40B4-BE49-F238E27FC236}">
                <a16:creationId xmlns:a16="http://schemas.microsoft.com/office/drawing/2014/main" id="{1FAE3200-211B-344F-B5C5-E049F8A66E1D}"/>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60" name="Oval 12">
            <a:extLst>
              <a:ext uri="{FF2B5EF4-FFF2-40B4-BE49-F238E27FC236}">
                <a16:creationId xmlns:a16="http://schemas.microsoft.com/office/drawing/2014/main" id="{28A71034-64CD-E54B-8319-2BFD26B7F5DD}"/>
              </a:ext>
            </a:extLst>
          </p:cNvPr>
          <p:cNvSpPr>
            <a:spLocks noChangeAspect="1" noChangeArrowheads="1"/>
          </p:cNvSpPr>
          <p:nvPr/>
        </p:nvSpPr>
        <p:spPr bwMode="auto">
          <a:xfrm>
            <a:off x="6951587" y="2091307"/>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5</a:t>
            </a:r>
          </a:p>
        </p:txBody>
      </p:sp>
      <p:sp>
        <p:nvSpPr>
          <p:cNvPr id="61" name="Oval 14">
            <a:extLst>
              <a:ext uri="{FF2B5EF4-FFF2-40B4-BE49-F238E27FC236}">
                <a16:creationId xmlns:a16="http://schemas.microsoft.com/office/drawing/2014/main" id="{12FAEA64-189F-084C-9358-09EA27A6F61F}"/>
              </a:ext>
            </a:extLst>
          </p:cNvPr>
          <p:cNvSpPr>
            <a:spLocks noChangeAspect="1" noChangeArrowheads="1"/>
          </p:cNvSpPr>
          <p:nvPr/>
        </p:nvSpPr>
        <p:spPr bwMode="auto">
          <a:xfrm>
            <a:off x="7405612" y="2094482"/>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6</a:t>
            </a:r>
          </a:p>
        </p:txBody>
      </p:sp>
      <p:sp>
        <p:nvSpPr>
          <p:cNvPr id="62" name="Oval 15">
            <a:extLst>
              <a:ext uri="{FF2B5EF4-FFF2-40B4-BE49-F238E27FC236}">
                <a16:creationId xmlns:a16="http://schemas.microsoft.com/office/drawing/2014/main" id="{4FD0F26E-DD32-A54E-BD10-AA34DA467E57}"/>
              </a:ext>
            </a:extLst>
          </p:cNvPr>
          <p:cNvSpPr>
            <a:spLocks noChangeAspect="1" noChangeArrowheads="1"/>
          </p:cNvSpPr>
          <p:nvPr/>
        </p:nvSpPr>
        <p:spPr bwMode="auto">
          <a:xfrm>
            <a:off x="7851700" y="2097657"/>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7</a:t>
            </a:r>
          </a:p>
        </p:txBody>
      </p:sp>
      <p:grpSp>
        <p:nvGrpSpPr>
          <p:cNvPr id="63" name="Group 62">
            <a:extLst>
              <a:ext uri="{FF2B5EF4-FFF2-40B4-BE49-F238E27FC236}">
                <a16:creationId xmlns:a16="http://schemas.microsoft.com/office/drawing/2014/main" id="{2B28062E-21FB-6049-98E1-F044A105521D}"/>
              </a:ext>
            </a:extLst>
          </p:cNvPr>
          <p:cNvGrpSpPr/>
          <p:nvPr/>
        </p:nvGrpSpPr>
        <p:grpSpPr>
          <a:xfrm>
            <a:off x="7200825" y="2405533"/>
            <a:ext cx="1143150" cy="970211"/>
            <a:chOff x="688083" y="2901430"/>
            <a:chExt cx="1143150" cy="970211"/>
          </a:xfrm>
        </p:grpSpPr>
        <p:sp>
          <p:nvSpPr>
            <p:cNvPr id="64" name="Oval 18">
              <a:extLst>
                <a:ext uri="{FF2B5EF4-FFF2-40B4-BE49-F238E27FC236}">
                  <a16:creationId xmlns:a16="http://schemas.microsoft.com/office/drawing/2014/main" id="{3E69671A-1D0A-4D4B-8D30-F99650FEB51F}"/>
                </a:ext>
              </a:extLst>
            </p:cNvPr>
            <p:cNvSpPr>
              <a:spLocks noChangeAspect="1" noChangeArrowheads="1"/>
            </p:cNvSpPr>
            <p:nvPr/>
          </p:nvSpPr>
          <p:spPr bwMode="auto">
            <a:xfrm>
              <a:off x="688083" y="3542879"/>
              <a:ext cx="324000" cy="324000"/>
            </a:xfrm>
            <a:prstGeom prst="ellipse">
              <a:avLst/>
            </a:prstGeom>
            <a:solidFill>
              <a:srgbClr val="92D050"/>
            </a:solidFill>
            <a:ln w="9525">
              <a:solidFill>
                <a:schemeClr val="accent6">
                  <a:lumMod val="50000"/>
                </a:schemeClr>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8</a:t>
              </a:r>
            </a:p>
          </p:txBody>
        </p:sp>
        <p:sp>
          <p:nvSpPr>
            <p:cNvPr id="65" name="Oval 19">
              <a:extLst>
                <a:ext uri="{FF2B5EF4-FFF2-40B4-BE49-F238E27FC236}">
                  <a16:creationId xmlns:a16="http://schemas.microsoft.com/office/drawing/2014/main" id="{86E25A21-46CF-E44F-B43B-41477B6A6219}"/>
                </a:ext>
              </a:extLst>
            </p:cNvPr>
            <p:cNvSpPr>
              <a:spLocks noChangeAspect="1" noChangeArrowheads="1"/>
            </p:cNvSpPr>
            <p:nvPr/>
          </p:nvSpPr>
          <p:spPr bwMode="auto">
            <a:xfrm>
              <a:off x="1507233" y="3547641"/>
              <a:ext cx="324000" cy="324000"/>
            </a:xfrm>
            <a:prstGeom prst="ellipse">
              <a:avLst/>
            </a:prstGeom>
            <a:solidFill>
              <a:srgbClr val="92D050"/>
            </a:solidFill>
            <a:ln w="9525">
              <a:solidFill>
                <a:schemeClr val="accent6">
                  <a:lumMod val="50000"/>
                </a:schemeClr>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0</a:t>
              </a:r>
            </a:p>
          </p:txBody>
        </p:sp>
        <p:sp>
          <p:nvSpPr>
            <p:cNvPr id="66" name="Line 27">
              <a:extLst>
                <a:ext uri="{FF2B5EF4-FFF2-40B4-BE49-F238E27FC236}">
                  <a16:creationId xmlns:a16="http://schemas.microsoft.com/office/drawing/2014/main" id="{963538BF-3369-6A45-B705-6B86E095AD96}"/>
                </a:ext>
              </a:extLst>
            </p:cNvPr>
            <p:cNvSpPr>
              <a:spLocks noChangeShapeType="1"/>
            </p:cNvSpPr>
            <p:nvPr/>
          </p:nvSpPr>
          <p:spPr bwMode="auto">
            <a:xfrm flipH="1">
              <a:off x="859680" y="2901430"/>
              <a:ext cx="152402" cy="641450"/>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67" name="Line 28">
              <a:extLst>
                <a:ext uri="{FF2B5EF4-FFF2-40B4-BE49-F238E27FC236}">
                  <a16:creationId xmlns:a16="http://schemas.microsoft.com/office/drawing/2014/main" id="{D29A1267-3D28-504A-B06E-92449F3AB4C7}"/>
                </a:ext>
              </a:extLst>
            </p:cNvPr>
            <p:cNvSpPr>
              <a:spLocks noChangeShapeType="1"/>
            </p:cNvSpPr>
            <p:nvPr/>
          </p:nvSpPr>
          <p:spPr bwMode="auto">
            <a:xfrm>
              <a:off x="1537028" y="2917554"/>
              <a:ext cx="82971" cy="641450"/>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grpSp>
        <p:nvGrpSpPr>
          <p:cNvPr id="68" name="Group 67">
            <a:extLst>
              <a:ext uri="{FF2B5EF4-FFF2-40B4-BE49-F238E27FC236}">
                <a16:creationId xmlns:a16="http://schemas.microsoft.com/office/drawing/2014/main" id="{3CCB3061-AEF1-214F-AF33-7C0D81F760B1}"/>
              </a:ext>
            </a:extLst>
          </p:cNvPr>
          <p:cNvGrpSpPr/>
          <p:nvPr/>
        </p:nvGrpSpPr>
        <p:grpSpPr>
          <a:xfrm>
            <a:off x="4716140" y="4278781"/>
            <a:ext cx="3585542" cy="393700"/>
            <a:chOff x="3995936" y="5013176"/>
            <a:chExt cx="3585542" cy="393700"/>
          </a:xfrm>
        </p:grpSpPr>
        <p:sp>
          <p:nvSpPr>
            <p:cNvPr id="70" name="Rectangle 38">
              <a:extLst>
                <a:ext uri="{FF2B5EF4-FFF2-40B4-BE49-F238E27FC236}">
                  <a16:creationId xmlns:a16="http://schemas.microsoft.com/office/drawing/2014/main" id="{C316CBFD-D8A3-8046-AAF7-F49AC6B8832A}"/>
                </a:ext>
              </a:extLst>
            </p:cNvPr>
            <p:cNvSpPr>
              <a:spLocks noChangeArrowheads="1"/>
            </p:cNvSpPr>
            <p:nvPr/>
          </p:nvSpPr>
          <p:spPr bwMode="auto">
            <a:xfrm>
              <a:off x="399593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71" name="Rectangle 38">
              <a:extLst>
                <a:ext uri="{FF2B5EF4-FFF2-40B4-BE49-F238E27FC236}">
                  <a16:creationId xmlns:a16="http://schemas.microsoft.com/office/drawing/2014/main" id="{AE4B399F-117D-7B46-9A99-4032724A26C4}"/>
                </a:ext>
              </a:extLst>
            </p:cNvPr>
            <p:cNvSpPr>
              <a:spLocks noChangeArrowheads="1"/>
            </p:cNvSpPr>
            <p:nvPr/>
          </p:nvSpPr>
          <p:spPr bwMode="auto">
            <a:xfrm>
              <a:off x="444284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72" name="Rectangle 38">
              <a:extLst>
                <a:ext uri="{FF2B5EF4-FFF2-40B4-BE49-F238E27FC236}">
                  <a16:creationId xmlns:a16="http://schemas.microsoft.com/office/drawing/2014/main" id="{250CC3F9-E03A-2C42-9CEA-ADB5852F7E4A}"/>
                </a:ext>
              </a:extLst>
            </p:cNvPr>
            <p:cNvSpPr>
              <a:spLocks noChangeArrowheads="1"/>
            </p:cNvSpPr>
            <p:nvPr/>
          </p:nvSpPr>
          <p:spPr bwMode="auto">
            <a:xfrm>
              <a:off x="488974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73" name="Rectangle 38">
              <a:extLst>
                <a:ext uri="{FF2B5EF4-FFF2-40B4-BE49-F238E27FC236}">
                  <a16:creationId xmlns:a16="http://schemas.microsoft.com/office/drawing/2014/main" id="{7796F81E-472A-1347-A8DF-9172032B6F83}"/>
                </a:ext>
              </a:extLst>
            </p:cNvPr>
            <p:cNvSpPr>
              <a:spLocks noChangeArrowheads="1"/>
            </p:cNvSpPr>
            <p:nvPr/>
          </p:nvSpPr>
          <p:spPr bwMode="auto">
            <a:xfrm>
              <a:off x="5336654"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74" name="Rectangle 38">
              <a:extLst>
                <a:ext uri="{FF2B5EF4-FFF2-40B4-BE49-F238E27FC236}">
                  <a16:creationId xmlns:a16="http://schemas.microsoft.com/office/drawing/2014/main" id="{745C1B2C-0932-D14F-8748-6E8BDEBBCD4F}"/>
                </a:ext>
              </a:extLst>
            </p:cNvPr>
            <p:cNvSpPr>
              <a:spLocks noChangeArrowheads="1"/>
            </p:cNvSpPr>
            <p:nvPr/>
          </p:nvSpPr>
          <p:spPr bwMode="auto">
            <a:xfrm>
              <a:off x="5783560"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75" name="Rectangle 38">
              <a:extLst>
                <a:ext uri="{FF2B5EF4-FFF2-40B4-BE49-F238E27FC236}">
                  <a16:creationId xmlns:a16="http://schemas.microsoft.com/office/drawing/2014/main" id="{0E5212F9-DBE9-BB48-BB48-405B8BD3596F}"/>
                </a:ext>
              </a:extLst>
            </p:cNvPr>
            <p:cNvSpPr>
              <a:spLocks noChangeArrowheads="1"/>
            </p:cNvSpPr>
            <p:nvPr/>
          </p:nvSpPr>
          <p:spPr bwMode="auto">
            <a:xfrm>
              <a:off x="623046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76" name="Rectangle 38">
              <a:extLst>
                <a:ext uri="{FF2B5EF4-FFF2-40B4-BE49-F238E27FC236}">
                  <a16:creationId xmlns:a16="http://schemas.microsoft.com/office/drawing/2014/main" id="{5093B23D-DF9C-B045-91B1-7B08CE3606DE}"/>
                </a:ext>
              </a:extLst>
            </p:cNvPr>
            <p:cNvSpPr>
              <a:spLocks noChangeArrowheads="1"/>
            </p:cNvSpPr>
            <p:nvPr/>
          </p:nvSpPr>
          <p:spPr bwMode="auto">
            <a:xfrm>
              <a:off x="667737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77" name="Rectangle 38">
              <a:extLst>
                <a:ext uri="{FF2B5EF4-FFF2-40B4-BE49-F238E27FC236}">
                  <a16:creationId xmlns:a16="http://schemas.microsoft.com/office/drawing/2014/main" id="{97761303-3324-3C4B-BFD1-BA429FE76086}"/>
                </a:ext>
              </a:extLst>
            </p:cNvPr>
            <p:cNvSpPr>
              <a:spLocks noChangeArrowheads="1"/>
            </p:cNvSpPr>
            <p:nvPr/>
          </p:nvSpPr>
          <p:spPr bwMode="auto">
            <a:xfrm>
              <a:off x="712427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grpSp>
      <p:grpSp>
        <p:nvGrpSpPr>
          <p:cNvPr id="78" name="Group 77">
            <a:extLst>
              <a:ext uri="{FF2B5EF4-FFF2-40B4-BE49-F238E27FC236}">
                <a16:creationId xmlns:a16="http://schemas.microsoft.com/office/drawing/2014/main" id="{EAF692D6-7F62-C944-B8E7-273B16084A76}"/>
              </a:ext>
            </a:extLst>
          </p:cNvPr>
          <p:cNvGrpSpPr/>
          <p:nvPr/>
        </p:nvGrpSpPr>
        <p:grpSpPr>
          <a:xfrm>
            <a:off x="4716016" y="5646933"/>
            <a:ext cx="3585542" cy="393700"/>
            <a:chOff x="3995936" y="5013176"/>
            <a:chExt cx="3585542" cy="393700"/>
          </a:xfrm>
        </p:grpSpPr>
        <p:sp>
          <p:nvSpPr>
            <p:cNvPr id="80" name="Rectangle 38">
              <a:extLst>
                <a:ext uri="{FF2B5EF4-FFF2-40B4-BE49-F238E27FC236}">
                  <a16:creationId xmlns:a16="http://schemas.microsoft.com/office/drawing/2014/main" id="{A67FD673-B32D-3444-AF85-28BE86C12DB4}"/>
                </a:ext>
              </a:extLst>
            </p:cNvPr>
            <p:cNvSpPr>
              <a:spLocks noChangeArrowheads="1"/>
            </p:cNvSpPr>
            <p:nvPr/>
          </p:nvSpPr>
          <p:spPr bwMode="auto">
            <a:xfrm>
              <a:off x="399593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1"/>
                </a:solidFill>
              </a:endParaRPr>
            </a:p>
          </p:txBody>
        </p:sp>
        <p:sp>
          <p:nvSpPr>
            <p:cNvPr id="81" name="Rectangle 38">
              <a:extLst>
                <a:ext uri="{FF2B5EF4-FFF2-40B4-BE49-F238E27FC236}">
                  <a16:creationId xmlns:a16="http://schemas.microsoft.com/office/drawing/2014/main" id="{1B06C158-05F1-AA4A-AE9D-3CC70337165D}"/>
                </a:ext>
              </a:extLst>
            </p:cNvPr>
            <p:cNvSpPr>
              <a:spLocks noChangeArrowheads="1"/>
            </p:cNvSpPr>
            <p:nvPr/>
          </p:nvSpPr>
          <p:spPr bwMode="auto">
            <a:xfrm>
              <a:off x="444284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1"/>
                </a:solidFill>
              </a:endParaRPr>
            </a:p>
          </p:txBody>
        </p:sp>
        <p:sp>
          <p:nvSpPr>
            <p:cNvPr id="82" name="Rectangle 38">
              <a:extLst>
                <a:ext uri="{FF2B5EF4-FFF2-40B4-BE49-F238E27FC236}">
                  <a16:creationId xmlns:a16="http://schemas.microsoft.com/office/drawing/2014/main" id="{717AF8CA-6967-E041-BEC8-9970962D64BD}"/>
                </a:ext>
              </a:extLst>
            </p:cNvPr>
            <p:cNvSpPr>
              <a:spLocks noChangeArrowheads="1"/>
            </p:cNvSpPr>
            <p:nvPr/>
          </p:nvSpPr>
          <p:spPr bwMode="auto">
            <a:xfrm>
              <a:off x="488974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83" name="Rectangle 38">
              <a:extLst>
                <a:ext uri="{FF2B5EF4-FFF2-40B4-BE49-F238E27FC236}">
                  <a16:creationId xmlns:a16="http://schemas.microsoft.com/office/drawing/2014/main" id="{56075197-C5FC-5B41-9FA0-EBC12A00E342}"/>
                </a:ext>
              </a:extLst>
            </p:cNvPr>
            <p:cNvSpPr>
              <a:spLocks noChangeArrowheads="1"/>
            </p:cNvSpPr>
            <p:nvPr/>
          </p:nvSpPr>
          <p:spPr bwMode="auto">
            <a:xfrm>
              <a:off x="5336654"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84" name="Rectangle 38">
              <a:extLst>
                <a:ext uri="{FF2B5EF4-FFF2-40B4-BE49-F238E27FC236}">
                  <a16:creationId xmlns:a16="http://schemas.microsoft.com/office/drawing/2014/main" id="{9628411C-AE0A-CD4E-92DE-F7F35BFE519C}"/>
                </a:ext>
              </a:extLst>
            </p:cNvPr>
            <p:cNvSpPr>
              <a:spLocks noChangeArrowheads="1"/>
            </p:cNvSpPr>
            <p:nvPr/>
          </p:nvSpPr>
          <p:spPr bwMode="auto">
            <a:xfrm>
              <a:off x="5783560"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85" name="Rectangle 38">
              <a:extLst>
                <a:ext uri="{FF2B5EF4-FFF2-40B4-BE49-F238E27FC236}">
                  <a16:creationId xmlns:a16="http://schemas.microsoft.com/office/drawing/2014/main" id="{4ECAC0A3-6BB8-4245-96A1-A096559CA6B8}"/>
                </a:ext>
              </a:extLst>
            </p:cNvPr>
            <p:cNvSpPr>
              <a:spLocks noChangeArrowheads="1"/>
            </p:cNvSpPr>
            <p:nvPr/>
          </p:nvSpPr>
          <p:spPr bwMode="auto">
            <a:xfrm>
              <a:off x="623046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86" name="Rectangle 38">
              <a:extLst>
                <a:ext uri="{FF2B5EF4-FFF2-40B4-BE49-F238E27FC236}">
                  <a16:creationId xmlns:a16="http://schemas.microsoft.com/office/drawing/2014/main" id="{D63D2A2A-8456-7444-99AF-DAB652CA6A5C}"/>
                </a:ext>
              </a:extLst>
            </p:cNvPr>
            <p:cNvSpPr>
              <a:spLocks noChangeArrowheads="1"/>
            </p:cNvSpPr>
            <p:nvPr/>
          </p:nvSpPr>
          <p:spPr bwMode="auto">
            <a:xfrm>
              <a:off x="667737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87" name="Rectangle 38">
              <a:extLst>
                <a:ext uri="{FF2B5EF4-FFF2-40B4-BE49-F238E27FC236}">
                  <a16:creationId xmlns:a16="http://schemas.microsoft.com/office/drawing/2014/main" id="{AD0DE125-6488-BD4E-9E95-53BB17CEB50E}"/>
                </a:ext>
              </a:extLst>
            </p:cNvPr>
            <p:cNvSpPr>
              <a:spLocks noChangeArrowheads="1"/>
            </p:cNvSpPr>
            <p:nvPr/>
          </p:nvSpPr>
          <p:spPr bwMode="auto">
            <a:xfrm>
              <a:off x="712427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grpSp>
      <p:grpSp>
        <p:nvGrpSpPr>
          <p:cNvPr id="88" name="Group 87">
            <a:extLst>
              <a:ext uri="{FF2B5EF4-FFF2-40B4-BE49-F238E27FC236}">
                <a16:creationId xmlns:a16="http://schemas.microsoft.com/office/drawing/2014/main" id="{2A9117CA-DC43-4F47-84D7-5F3DD7D41816}"/>
              </a:ext>
            </a:extLst>
          </p:cNvPr>
          <p:cNvGrpSpPr/>
          <p:nvPr/>
        </p:nvGrpSpPr>
        <p:grpSpPr>
          <a:xfrm>
            <a:off x="4716016" y="4278781"/>
            <a:ext cx="1351012" cy="393700"/>
            <a:chOff x="6228184" y="4619476"/>
            <a:chExt cx="1351012" cy="393700"/>
          </a:xfrm>
        </p:grpSpPr>
        <p:sp>
          <p:nvSpPr>
            <p:cNvPr id="89" name="Rectangle 38">
              <a:extLst>
                <a:ext uri="{FF2B5EF4-FFF2-40B4-BE49-F238E27FC236}">
                  <a16:creationId xmlns:a16="http://schemas.microsoft.com/office/drawing/2014/main" id="{B8DEB41C-5C69-BE4E-8D1B-BCA66E83D35F}"/>
                </a:ext>
              </a:extLst>
            </p:cNvPr>
            <p:cNvSpPr>
              <a:spLocks noChangeArrowheads="1"/>
            </p:cNvSpPr>
            <p:nvPr/>
          </p:nvSpPr>
          <p:spPr bwMode="auto">
            <a:xfrm>
              <a:off x="6228184" y="4619476"/>
              <a:ext cx="457200" cy="393700"/>
            </a:xfrm>
            <a:prstGeom prst="rect">
              <a:avLst/>
            </a:prstGeom>
            <a:solidFill>
              <a:srgbClr val="7A81FF"/>
            </a:solidFill>
            <a:ln w="9525">
              <a:solidFill>
                <a:srgbClr val="7030A0"/>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5</a:t>
              </a:r>
            </a:p>
          </p:txBody>
        </p:sp>
        <p:sp>
          <p:nvSpPr>
            <p:cNvPr id="90" name="Rectangle 38">
              <a:extLst>
                <a:ext uri="{FF2B5EF4-FFF2-40B4-BE49-F238E27FC236}">
                  <a16:creationId xmlns:a16="http://schemas.microsoft.com/office/drawing/2014/main" id="{782818FF-AD2C-EA4D-ABB9-FD6C2A2B0F17}"/>
                </a:ext>
              </a:extLst>
            </p:cNvPr>
            <p:cNvSpPr>
              <a:spLocks noChangeArrowheads="1"/>
            </p:cNvSpPr>
            <p:nvPr/>
          </p:nvSpPr>
          <p:spPr bwMode="auto">
            <a:xfrm>
              <a:off x="6675090" y="4619476"/>
              <a:ext cx="457200" cy="393700"/>
            </a:xfrm>
            <a:prstGeom prst="rect">
              <a:avLst/>
            </a:prstGeom>
            <a:solidFill>
              <a:srgbClr val="7A81FF"/>
            </a:solidFill>
            <a:ln w="9525">
              <a:solidFill>
                <a:srgbClr val="7030A0"/>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6</a:t>
              </a:r>
            </a:p>
          </p:txBody>
        </p:sp>
        <p:sp>
          <p:nvSpPr>
            <p:cNvPr id="91" name="Rectangle 38">
              <a:extLst>
                <a:ext uri="{FF2B5EF4-FFF2-40B4-BE49-F238E27FC236}">
                  <a16:creationId xmlns:a16="http://schemas.microsoft.com/office/drawing/2014/main" id="{1A5AB250-32BF-AC4D-A027-2BB1FED08147}"/>
                </a:ext>
              </a:extLst>
            </p:cNvPr>
            <p:cNvSpPr>
              <a:spLocks noChangeArrowheads="1"/>
            </p:cNvSpPr>
            <p:nvPr/>
          </p:nvSpPr>
          <p:spPr bwMode="auto">
            <a:xfrm>
              <a:off x="7121996" y="4619476"/>
              <a:ext cx="457200" cy="393700"/>
            </a:xfrm>
            <a:prstGeom prst="rect">
              <a:avLst/>
            </a:prstGeom>
            <a:solidFill>
              <a:srgbClr val="7A81FF"/>
            </a:solidFill>
            <a:ln w="9525">
              <a:solidFill>
                <a:srgbClr val="7030A0"/>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7</a:t>
              </a:r>
            </a:p>
          </p:txBody>
        </p:sp>
      </p:grpSp>
      <p:grpSp>
        <p:nvGrpSpPr>
          <p:cNvPr id="94" name="Group 93">
            <a:extLst>
              <a:ext uri="{FF2B5EF4-FFF2-40B4-BE49-F238E27FC236}">
                <a16:creationId xmlns:a16="http://schemas.microsoft.com/office/drawing/2014/main" id="{8C27FFBE-E3A6-8643-A349-5CE62105712F}"/>
              </a:ext>
            </a:extLst>
          </p:cNvPr>
          <p:cNvGrpSpPr/>
          <p:nvPr/>
        </p:nvGrpSpPr>
        <p:grpSpPr>
          <a:xfrm>
            <a:off x="4716016" y="4998861"/>
            <a:ext cx="3585542" cy="393700"/>
            <a:chOff x="3995936" y="5013176"/>
            <a:chExt cx="3585542" cy="393700"/>
          </a:xfrm>
        </p:grpSpPr>
        <p:sp>
          <p:nvSpPr>
            <p:cNvPr id="96" name="Rectangle 38">
              <a:extLst>
                <a:ext uri="{FF2B5EF4-FFF2-40B4-BE49-F238E27FC236}">
                  <a16:creationId xmlns:a16="http://schemas.microsoft.com/office/drawing/2014/main" id="{5EAE10FD-DBAF-7543-B418-13D3ABC056EB}"/>
                </a:ext>
              </a:extLst>
            </p:cNvPr>
            <p:cNvSpPr>
              <a:spLocks noChangeArrowheads="1"/>
            </p:cNvSpPr>
            <p:nvPr/>
          </p:nvSpPr>
          <p:spPr bwMode="auto">
            <a:xfrm>
              <a:off x="399593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1"/>
                </a:solidFill>
              </a:endParaRPr>
            </a:p>
          </p:txBody>
        </p:sp>
        <p:sp>
          <p:nvSpPr>
            <p:cNvPr id="97" name="Rectangle 38">
              <a:extLst>
                <a:ext uri="{FF2B5EF4-FFF2-40B4-BE49-F238E27FC236}">
                  <a16:creationId xmlns:a16="http://schemas.microsoft.com/office/drawing/2014/main" id="{E9D76F44-69F0-4744-926A-F2D18B3F28FE}"/>
                </a:ext>
              </a:extLst>
            </p:cNvPr>
            <p:cNvSpPr>
              <a:spLocks noChangeArrowheads="1"/>
            </p:cNvSpPr>
            <p:nvPr/>
          </p:nvSpPr>
          <p:spPr bwMode="auto">
            <a:xfrm>
              <a:off x="444284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1"/>
                </a:solidFill>
              </a:endParaRPr>
            </a:p>
          </p:txBody>
        </p:sp>
        <p:sp>
          <p:nvSpPr>
            <p:cNvPr id="98" name="Rectangle 38">
              <a:extLst>
                <a:ext uri="{FF2B5EF4-FFF2-40B4-BE49-F238E27FC236}">
                  <a16:creationId xmlns:a16="http://schemas.microsoft.com/office/drawing/2014/main" id="{E77711A5-DDA5-2A45-AE3C-6D867248766D}"/>
                </a:ext>
              </a:extLst>
            </p:cNvPr>
            <p:cNvSpPr>
              <a:spLocks noChangeArrowheads="1"/>
            </p:cNvSpPr>
            <p:nvPr/>
          </p:nvSpPr>
          <p:spPr bwMode="auto">
            <a:xfrm>
              <a:off x="488974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99" name="Rectangle 38">
              <a:extLst>
                <a:ext uri="{FF2B5EF4-FFF2-40B4-BE49-F238E27FC236}">
                  <a16:creationId xmlns:a16="http://schemas.microsoft.com/office/drawing/2014/main" id="{75BE3BCC-DD2B-AE42-92F5-B49AC28C2A6E}"/>
                </a:ext>
              </a:extLst>
            </p:cNvPr>
            <p:cNvSpPr>
              <a:spLocks noChangeArrowheads="1"/>
            </p:cNvSpPr>
            <p:nvPr/>
          </p:nvSpPr>
          <p:spPr bwMode="auto">
            <a:xfrm>
              <a:off x="5336654"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100" name="Rectangle 38">
              <a:extLst>
                <a:ext uri="{FF2B5EF4-FFF2-40B4-BE49-F238E27FC236}">
                  <a16:creationId xmlns:a16="http://schemas.microsoft.com/office/drawing/2014/main" id="{97544E0E-EBB9-714F-822F-13771AD2F3AF}"/>
                </a:ext>
              </a:extLst>
            </p:cNvPr>
            <p:cNvSpPr>
              <a:spLocks noChangeArrowheads="1"/>
            </p:cNvSpPr>
            <p:nvPr/>
          </p:nvSpPr>
          <p:spPr bwMode="auto">
            <a:xfrm>
              <a:off x="5783560"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101" name="Rectangle 38">
              <a:extLst>
                <a:ext uri="{FF2B5EF4-FFF2-40B4-BE49-F238E27FC236}">
                  <a16:creationId xmlns:a16="http://schemas.microsoft.com/office/drawing/2014/main" id="{6D9E923B-BA77-DA4D-BFA1-3FBE577C6838}"/>
                </a:ext>
              </a:extLst>
            </p:cNvPr>
            <p:cNvSpPr>
              <a:spLocks noChangeArrowheads="1"/>
            </p:cNvSpPr>
            <p:nvPr/>
          </p:nvSpPr>
          <p:spPr bwMode="auto">
            <a:xfrm>
              <a:off x="6230466"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102" name="Rectangle 38">
              <a:extLst>
                <a:ext uri="{FF2B5EF4-FFF2-40B4-BE49-F238E27FC236}">
                  <a16:creationId xmlns:a16="http://schemas.microsoft.com/office/drawing/2014/main" id="{3F8AC8CA-7CF6-1343-B032-274C625D603E}"/>
                </a:ext>
              </a:extLst>
            </p:cNvPr>
            <p:cNvSpPr>
              <a:spLocks noChangeArrowheads="1"/>
            </p:cNvSpPr>
            <p:nvPr/>
          </p:nvSpPr>
          <p:spPr bwMode="auto">
            <a:xfrm>
              <a:off x="6677372"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sp>
          <p:nvSpPr>
            <p:cNvPr id="103" name="Rectangle 38">
              <a:extLst>
                <a:ext uri="{FF2B5EF4-FFF2-40B4-BE49-F238E27FC236}">
                  <a16:creationId xmlns:a16="http://schemas.microsoft.com/office/drawing/2014/main" id="{EBF926EF-A70E-3349-B0EC-6B2F22B1A2F0}"/>
                </a:ext>
              </a:extLst>
            </p:cNvPr>
            <p:cNvSpPr>
              <a:spLocks noChangeArrowheads="1"/>
            </p:cNvSpPr>
            <p:nvPr/>
          </p:nvSpPr>
          <p:spPr bwMode="auto">
            <a:xfrm>
              <a:off x="7124278" y="5013176"/>
              <a:ext cx="457200" cy="393700"/>
            </a:xfrm>
            <a:prstGeom prst="rect">
              <a:avLst/>
            </a:prstGeom>
            <a:solidFill>
              <a:schemeClr val="accent6">
                <a:lumMod val="20000"/>
                <a:lumOff val="80000"/>
              </a:schemeClr>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endParaRPr lang="en-US" sz="2000" dirty="0">
                <a:solidFill>
                  <a:schemeClr val="bg2">
                    <a:lumMod val="10000"/>
                  </a:schemeClr>
                </a:solidFill>
              </a:endParaRPr>
            </a:p>
          </p:txBody>
        </p:sp>
      </p:grpSp>
      <p:sp>
        <p:nvSpPr>
          <p:cNvPr id="104" name="Freeform 124">
            <a:extLst>
              <a:ext uri="{FF2B5EF4-FFF2-40B4-BE49-F238E27FC236}">
                <a16:creationId xmlns:a16="http://schemas.microsoft.com/office/drawing/2014/main" id="{6A6048F5-DBDD-9A48-A5C2-5C633129D3E3}"/>
              </a:ext>
            </a:extLst>
          </p:cNvPr>
          <p:cNvSpPr>
            <a:spLocks/>
          </p:cNvSpPr>
          <p:nvPr/>
        </p:nvSpPr>
        <p:spPr bwMode="auto">
          <a:xfrm>
            <a:off x="4930899" y="3789040"/>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5" name="Freeform 124">
            <a:extLst>
              <a:ext uri="{FF2B5EF4-FFF2-40B4-BE49-F238E27FC236}">
                <a16:creationId xmlns:a16="http://schemas.microsoft.com/office/drawing/2014/main" id="{138AF275-272E-6648-BCB1-314E5979B22E}"/>
              </a:ext>
            </a:extLst>
          </p:cNvPr>
          <p:cNvSpPr>
            <a:spLocks/>
          </p:cNvSpPr>
          <p:nvPr/>
        </p:nvSpPr>
        <p:spPr bwMode="auto">
          <a:xfrm>
            <a:off x="5362947" y="3789040"/>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6" name="Freeform 124">
            <a:extLst>
              <a:ext uri="{FF2B5EF4-FFF2-40B4-BE49-F238E27FC236}">
                <a16:creationId xmlns:a16="http://schemas.microsoft.com/office/drawing/2014/main" id="{C175923B-7A5C-474B-BAF7-F0033F138CF4}"/>
              </a:ext>
            </a:extLst>
          </p:cNvPr>
          <p:cNvSpPr>
            <a:spLocks/>
          </p:cNvSpPr>
          <p:nvPr/>
        </p:nvSpPr>
        <p:spPr bwMode="auto">
          <a:xfrm>
            <a:off x="5794995" y="3789040"/>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cxnSp>
        <p:nvCxnSpPr>
          <p:cNvPr id="4" name="Straight Arrow Connector 3">
            <a:extLst>
              <a:ext uri="{FF2B5EF4-FFF2-40B4-BE49-F238E27FC236}">
                <a16:creationId xmlns:a16="http://schemas.microsoft.com/office/drawing/2014/main" id="{8E0C73DE-B521-9B4D-B703-D2A466665E54}"/>
              </a:ext>
            </a:extLst>
          </p:cNvPr>
          <p:cNvCxnSpPr>
            <a:cxnSpLocks/>
            <a:stCxn id="90" idx="2"/>
            <a:endCxn id="96" idx="0"/>
          </p:cNvCxnSpPr>
          <p:nvPr/>
        </p:nvCxnSpPr>
        <p:spPr>
          <a:xfrm flipH="1">
            <a:off x="4944616" y="4672481"/>
            <a:ext cx="446906" cy="326380"/>
          </a:xfrm>
          <a:prstGeom prst="straightConnector1">
            <a:avLst/>
          </a:prstGeom>
          <a:ln w="1905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F725D16-3B49-C947-B149-19AC81E3212B}"/>
              </a:ext>
            </a:extLst>
          </p:cNvPr>
          <p:cNvCxnSpPr>
            <a:cxnSpLocks/>
            <a:stCxn id="91" idx="2"/>
            <a:endCxn id="96" idx="0"/>
          </p:cNvCxnSpPr>
          <p:nvPr/>
        </p:nvCxnSpPr>
        <p:spPr>
          <a:xfrm flipH="1">
            <a:off x="4944616" y="4672481"/>
            <a:ext cx="893812" cy="326380"/>
          </a:xfrm>
          <a:prstGeom prst="straightConnector1">
            <a:avLst/>
          </a:prstGeom>
          <a:ln w="1905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sp>
        <p:nvSpPr>
          <p:cNvPr id="113" name="Rectangle 38">
            <a:extLst>
              <a:ext uri="{FF2B5EF4-FFF2-40B4-BE49-F238E27FC236}">
                <a16:creationId xmlns:a16="http://schemas.microsoft.com/office/drawing/2014/main" id="{2C0768EA-7EEF-C142-8C31-371E79DEC006}"/>
              </a:ext>
            </a:extLst>
          </p:cNvPr>
          <p:cNvSpPr>
            <a:spLocks noChangeArrowheads="1"/>
          </p:cNvSpPr>
          <p:nvPr/>
        </p:nvSpPr>
        <p:spPr bwMode="auto">
          <a:xfrm>
            <a:off x="5647928" y="4370937"/>
            <a:ext cx="457200" cy="393700"/>
          </a:xfrm>
          <a:prstGeom prst="rect">
            <a:avLst/>
          </a:prstGeom>
          <a:solidFill>
            <a:srgbClr val="C00000"/>
          </a:solidFill>
          <a:ln w="9525">
            <a:no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0</a:t>
            </a:r>
          </a:p>
        </p:txBody>
      </p:sp>
      <p:sp>
        <p:nvSpPr>
          <p:cNvPr id="114" name="Rectangle 38">
            <a:extLst>
              <a:ext uri="{FF2B5EF4-FFF2-40B4-BE49-F238E27FC236}">
                <a16:creationId xmlns:a16="http://schemas.microsoft.com/office/drawing/2014/main" id="{03203F90-63DA-624C-A7B7-32EF2ADB4FBD}"/>
              </a:ext>
            </a:extLst>
          </p:cNvPr>
          <p:cNvSpPr>
            <a:spLocks noChangeArrowheads="1"/>
          </p:cNvSpPr>
          <p:nvPr/>
        </p:nvSpPr>
        <p:spPr bwMode="auto">
          <a:xfrm>
            <a:off x="5127893" y="4361734"/>
            <a:ext cx="457200" cy="393700"/>
          </a:xfrm>
          <a:prstGeom prst="rect">
            <a:avLst/>
          </a:prstGeom>
          <a:solidFill>
            <a:srgbClr val="C00000"/>
          </a:solidFill>
          <a:ln w="9525">
            <a:no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8</a:t>
            </a:r>
          </a:p>
        </p:txBody>
      </p:sp>
      <p:sp>
        <p:nvSpPr>
          <p:cNvPr id="113700" name="Line 36"/>
          <p:cNvSpPr>
            <a:spLocks noChangeShapeType="1"/>
          </p:cNvSpPr>
          <p:nvPr/>
        </p:nvSpPr>
        <p:spPr bwMode="auto">
          <a:xfrm flipH="1">
            <a:off x="7452320" y="5981077"/>
            <a:ext cx="914400" cy="0"/>
          </a:xfrm>
          <a:prstGeom prst="line">
            <a:avLst/>
          </a:prstGeom>
          <a:noFill/>
          <a:ln w="2857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3720" name="Text Box 56"/>
          <p:cNvSpPr txBox="1">
            <a:spLocks noChangeArrowheads="1"/>
          </p:cNvSpPr>
          <p:nvPr/>
        </p:nvSpPr>
        <p:spPr bwMode="auto">
          <a:xfrm>
            <a:off x="6948264" y="5536577"/>
            <a:ext cx="213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altLang="zh-CN" sz="2000" dirty="0">
                <a:solidFill>
                  <a:srgbClr val="080808"/>
                </a:solidFill>
                <a:latin typeface="Times New Roman" pitchFamily="18" charset="0"/>
                <a:ea typeface="SimSun" pitchFamily="2" charset="-122"/>
              </a:rPr>
              <a:t>Atomic operations</a:t>
            </a:r>
          </a:p>
        </p:txBody>
      </p:sp>
      <p:grpSp>
        <p:nvGrpSpPr>
          <p:cNvPr id="8" name="Group 7">
            <a:extLst>
              <a:ext uri="{FF2B5EF4-FFF2-40B4-BE49-F238E27FC236}">
                <a16:creationId xmlns:a16="http://schemas.microsoft.com/office/drawing/2014/main" id="{BFEF2565-3F7D-BE45-8EA0-E6EF112AE181}"/>
              </a:ext>
            </a:extLst>
          </p:cNvPr>
          <p:cNvGrpSpPr/>
          <p:nvPr/>
        </p:nvGrpSpPr>
        <p:grpSpPr>
          <a:xfrm>
            <a:off x="4716016" y="5646933"/>
            <a:ext cx="904106" cy="393700"/>
            <a:chOff x="4716016" y="5661248"/>
            <a:chExt cx="904106" cy="393700"/>
          </a:xfrm>
        </p:grpSpPr>
        <p:sp>
          <p:nvSpPr>
            <p:cNvPr id="115" name="Rectangle 38">
              <a:extLst>
                <a:ext uri="{FF2B5EF4-FFF2-40B4-BE49-F238E27FC236}">
                  <a16:creationId xmlns:a16="http://schemas.microsoft.com/office/drawing/2014/main" id="{0988BEE1-D69B-484C-A68F-268F09C5B092}"/>
                </a:ext>
              </a:extLst>
            </p:cNvPr>
            <p:cNvSpPr>
              <a:spLocks noChangeArrowheads="1"/>
            </p:cNvSpPr>
            <p:nvPr/>
          </p:nvSpPr>
          <p:spPr bwMode="auto">
            <a:xfrm>
              <a:off x="4716016" y="5661248"/>
              <a:ext cx="457200" cy="393700"/>
            </a:xfrm>
            <a:prstGeom prst="rect">
              <a:avLst/>
            </a:prstGeom>
            <a:solidFill>
              <a:srgbClr val="92D050"/>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0</a:t>
              </a:r>
            </a:p>
          </p:txBody>
        </p:sp>
        <p:sp>
          <p:nvSpPr>
            <p:cNvPr id="116" name="Rectangle 38">
              <a:extLst>
                <a:ext uri="{FF2B5EF4-FFF2-40B4-BE49-F238E27FC236}">
                  <a16:creationId xmlns:a16="http://schemas.microsoft.com/office/drawing/2014/main" id="{7E7D8F09-F19B-474A-BF97-9DD0FA99B2D6}"/>
                </a:ext>
              </a:extLst>
            </p:cNvPr>
            <p:cNvSpPr>
              <a:spLocks noChangeArrowheads="1"/>
            </p:cNvSpPr>
            <p:nvPr/>
          </p:nvSpPr>
          <p:spPr bwMode="auto">
            <a:xfrm>
              <a:off x="5162922" y="5661248"/>
              <a:ext cx="457200" cy="393700"/>
            </a:xfrm>
            <a:prstGeom prst="rect">
              <a:avLst/>
            </a:prstGeom>
            <a:solidFill>
              <a:srgbClr val="92D050"/>
            </a:solidFill>
            <a:ln w="9525">
              <a:solidFill>
                <a:schemeClr val="accent6">
                  <a:lumMod val="50000"/>
                </a:schemeClr>
              </a:solidFill>
              <a:miter lim="800000"/>
              <a:headEnd/>
              <a:tailEnd/>
            </a:ln>
          </p:spPr>
          <p:txBody>
            <a:bodyPr wrap="none" anchor="ctr"/>
            <a:lstStyle/>
            <a:p>
              <a:pPr algn="ctr" eaLnBrk="1" hangingPunct="1">
                <a:buClr>
                  <a:srgbClr val="000000"/>
                </a:buClr>
                <a:buSzPct val="100000"/>
                <a:buFont typeface="Times New Roman" pitchFamily="18" charset="0"/>
                <a:buNone/>
              </a:pPr>
              <a:r>
                <a:rPr lang="en-US" sz="2000" dirty="0">
                  <a:solidFill>
                    <a:schemeClr val="bg1"/>
                  </a:solidFill>
                </a:rPr>
                <a:t>8</a:t>
              </a:r>
            </a:p>
          </p:txBody>
        </p:sp>
      </p:grpSp>
    </p:spTree>
    <p:extLst>
      <p:ext uri="{BB962C8B-B14F-4D97-AF65-F5344CB8AC3E}">
        <p14:creationId xmlns:p14="http://schemas.microsoft.com/office/powerpoint/2010/main" val="179929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7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wipe(up)">
                                      <p:cBhvr>
                                        <p:cTn id="31" dur="500"/>
                                        <p:tgtEl>
                                          <p:spTgt spid="110"/>
                                        </p:tgtEl>
                                      </p:cBhvr>
                                    </p:animEffect>
                                  </p:childTnLst>
                                </p:cTn>
                              </p:par>
                              <p:par>
                                <p:cTn id="32" presetID="22" presetClass="entr" presetSubtype="1"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0" presetClass="path" presetSubtype="0" accel="50000" decel="50000" fill="hold" grpId="1" nodeType="withEffect">
                                  <p:stCondLst>
                                    <p:cond delay="0"/>
                                  </p:stCondLst>
                                  <p:childTnLst>
                                    <p:animMotion origin="layout" path="M -3.88889E-6 -4.81481E-6 L -0.04809 0.08843 " pathEditMode="relative" rAng="0" ptsTypes="AA">
                                      <p:cBhvr>
                                        <p:cTn id="42" dur="1000" fill="hold"/>
                                        <p:tgtEl>
                                          <p:spTgt spid="114"/>
                                        </p:tgtEl>
                                        <p:attrNameLst>
                                          <p:attrName>ppt_x</p:attrName>
                                          <p:attrName>ppt_y</p:attrName>
                                        </p:attrNameLst>
                                      </p:cBhvr>
                                      <p:rCtr x="-2413" y="4421"/>
                                    </p:animMotion>
                                  </p:childTnLst>
                                </p:cTn>
                              </p:par>
                              <p:par>
                                <p:cTn id="43" presetID="0" presetClass="path" presetSubtype="0" accel="50000" decel="50000" fill="hold" grpId="1" nodeType="withEffect">
                                  <p:stCondLst>
                                    <p:cond delay="0"/>
                                  </p:stCondLst>
                                  <p:childTnLst>
                                    <p:animMotion origin="layout" path="M 1.66667E-6 -2.22222E-6 L -0.10191 0.08704 " pathEditMode="relative" rAng="0" ptsTypes="AA">
                                      <p:cBhvr>
                                        <p:cTn id="44" dur="1000" fill="hold"/>
                                        <p:tgtEl>
                                          <p:spTgt spid="113"/>
                                        </p:tgtEl>
                                        <p:attrNameLst>
                                          <p:attrName>ppt_x</p:attrName>
                                          <p:attrName>ppt_y</p:attrName>
                                        </p:attrNameLst>
                                      </p:cBhvr>
                                      <p:rCtr x="-5104" y="4352"/>
                                    </p:animMotion>
                                  </p:childTnLst>
                                </p:cTn>
                              </p:par>
                              <p:par>
                                <p:cTn id="45" presetID="24" presetClass="emph" presetSubtype="0" fill="hold" grpId="2" nodeType="withEffect">
                                  <p:stCondLst>
                                    <p:cond delay="1000"/>
                                  </p:stCondLst>
                                  <p:childTnLst>
                                    <p:animClr clrSpc="hsl" dir="cw">
                                      <p:cBhvr override="childStyle">
                                        <p:cTn id="46" dur="500" fill="hold"/>
                                        <p:tgtEl>
                                          <p:spTgt spid="114"/>
                                        </p:tgtEl>
                                        <p:attrNameLst>
                                          <p:attrName>style.color</p:attrName>
                                        </p:attrNameLst>
                                      </p:cBhvr>
                                      <p:by>
                                        <p:hsl h="0" s="-12549" l="-25098"/>
                                      </p:by>
                                    </p:animClr>
                                    <p:animClr clrSpc="hsl" dir="cw">
                                      <p:cBhvr>
                                        <p:cTn id="47" dur="500" fill="hold"/>
                                        <p:tgtEl>
                                          <p:spTgt spid="114"/>
                                        </p:tgtEl>
                                        <p:attrNameLst>
                                          <p:attrName>fillcolor</p:attrName>
                                        </p:attrNameLst>
                                      </p:cBhvr>
                                      <p:by>
                                        <p:hsl h="0" s="-12549" l="-25098"/>
                                      </p:by>
                                    </p:animClr>
                                    <p:animClr clrSpc="hsl" dir="cw">
                                      <p:cBhvr>
                                        <p:cTn id="48" dur="500" fill="hold"/>
                                        <p:tgtEl>
                                          <p:spTgt spid="114"/>
                                        </p:tgtEl>
                                        <p:attrNameLst>
                                          <p:attrName>stroke.color</p:attrName>
                                        </p:attrNameLst>
                                      </p:cBhvr>
                                      <p:by>
                                        <p:hsl h="0" s="-12549" l="-25098"/>
                                      </p:by>
                                    </p:animClr>
                                    <p:set>
                                      <p:cBhvr>
                                        <p:cTn id="49" dur="500" fill="hold"/>
                                        <p:tgtEl>
                                          <p:spTgt spid="114"/>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113700"/>
                                        </p:tgtEl>
                                        <p:attrNameLst>
                                          <p:attrName>style.visibility</p:attrName>
                                        </p:attrNameLst>
                                      </p:cBhvr>
                                      <p:to>
                                        <p:strVal val="visible"/>
                                      </p:to>
                                    </p:set>
                                    <p:anim calcmode="lin" valueType="num">
                                      <p:cBhvr additive="base">
                                        <p:cTn id="58" dur="500" fill="hold"/>
                                        <p:tgtEl>
                                          <p:spTgt spid="113700"/>
                                        </p:tgtEl>
                                        <p:attrNameLst>
                                          <p:attrName>ppt_x</p:attrName>
                                        </p:attrNameLst>
                                      </p:cBhvr>
                                      <p:tavLst>
                                        <p:tav tm="0">
                                          <p:val>
                                            <p:strVal val="1+#ppt_w/2"/>
                                          </p:val>
                                        </p:tav>
                                        <p:tav tm="100000">
                                          <p:val>
                                            <p:strVal val="#ppt_x"/>
                                          </p:val>
                                        </p:tav>
                                      </p:tavLst>
                                    </p:anim>
                                    <p:anim calcmode="lin" valueType="num">
                                      <p:cBhvr additive="base">
                                        <p:cTn id="59" dur="500" fill="hold"/>
                                        <p:tgtEl>
                                          <p:spTgt spid="113700"/>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113720"/>
                                        </p:tgtEl>
                                        <p:attrNameLst>
                                          <p:attrName>style.visibility</p:attrName>
                                        </p:attrNameLst>
                                      </p:cBhvr>
                                      <p:to>
                                        <p:strVal val="visible"/>
                                      </p:to>
                                    </p:set>
                                    <p:anim calcmode="lin" valueType="num">
                                      <p:cBhvr additive="base">
                                        <p:cTn id="62" dur="500" fill="hold"/>
                                        <p:tgtEl>
                                          <p:spTgt spid="113720"/>
                                        </p:tgtEl>
                                        <p:attrNameLst>
                                          <p:attrName>ppt_x</p:attrName>
                                        </p:attrNameLst>
                                      </p:cBhvr>
                                      <p:tavLst>
                                        <p:tav tm="0">
                                          <p:val>
                                            <p:strVal val="1+#ppt_w/2"/>
                                          </p:val>
                                        </p:tav>
                                        <p:tav tm="100000">
                                          <p:val>
                                            <p:strVal val="#ppt_x"/>
                                          </p:val>
                                        </p:tav>
                                      </p:tavLst>
                                    </p:anim>
                                    <p:anim calcmode="lin" valueType="num">
                                      <p:cBhvr additive="base">
                                        <p:cTn id="63" dur="500" fill="hold"/>
                                        <p:tgtEl>
                                          <p:spTgt spid="11372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8677">
                                            <p:txEl>
                                              <p:pRg st="4" end="4"/>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8677">
                                            <p:txEl>
                                              <p:pRg st="5" end="5"/>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8677">
                                            <p:txEl>
                                              <p:pRg st="6" end="6"/>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86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25" grpId="0"/>
      <p:bldP spid="104" grpId="0" animBg="1"/>
      <p:bldP spid="105" grpId="0" animBg="1"/>
      <p:bldP spid="106" grpId="0" animBg="1"/>
      <p:bldP spid="113" grpId="0" animBg="1"/>
      <p:bldP spid="113" grpId="1" animBg="1"/>
      <p:bldP spid="114" grpId="0" animBg="1"/>
      <p:bldP spid="114" grpId="1" animBg="1"/>
      <p:bldP spid="114" grpId="2" animBg="1"/>
      <p:bldP spid="113700" grpId="0" animBg="1"/>
      <p:bldP spid="11372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dirty="0">
                <a:solidFill>
                  <a:srgbClr val="0070C0"/>
                </a:solidFill>
                <a:ea typeface="SimSun" pitchFamily="2" charset="-122"/>
              </a:rPr>
              <a:t>Parallel Insert-Compact Queues</a:t>
            </a:r>
          </a:p>
        </p:txBody>
      </p:sp>
      <p:sp>
        <p:nvSpPr>
          <p:cNvPr id="30723" name="Rectangle 3"/>
          <p:cNvSpPr>
            <a:spLocks noGrp="1" noChangeArrowheads="1"/>
          </p:cNvSpPr>
          <p:nvPr>
            <p:ph idx="1"/>
          </p:nvPr>
        </p:nvSpPr>
        <p:spPr/>
        <p:txBody>
          <a:bodyPr/>
          <a:lstStyle/>
          <a:p>
            <a:pPr eaLnBrk="1" hangingPunct="1"/>
            <a:r>
              <a:rPr lang="en-US" altLang="zh-CN" dirty="0">
                <a:ea typeface="PMingLiU" pitchFamily="18" charset="-120"/>
              </a:rPr>
              <a:t>Parallel enqueue with </a:t>
            </a:r>
            <a:r>
              <a:rPr lang="en-US" altLang="zh-CN" dirty="0">
                <a:solidFill>
                  <a:srgbClr val="C00000"/>
                </a:solidFill>
                <a:ea typeface="PMingLiU" pitchFamily="18" charset="-120"/>
              </a:rPr>
              <a:t>compaction</a:t>
            </a:r>
            <a:r>
              <a:rPr lang="en-US" altLang="zh-CN" dirty="0">
                <a:ea typeface="PMingLiU" pitchFamily="18" charset="-120"/>
              </a:rPr>
              <a:t> cost</a:t>
            </a:r>
          </a:p>
          <a:p>
            <a:pPr eaLnBrk="1" hangingPunct="1"/>
            <a:r>
              <a:rPr lang="en-US" altLang="zh-CN" dirty="0">
                <a:ea typeface="PMingLiU" pitchFamily="18" charset="-120"/>
              </a:rPr>
              <a:t>Not suitable for light-node problems</a:t>
            </a:r>
          </a:p>
        </p:txBody>
      </p:sp>
      <p:sp>
        <p:nvSpPr>
          <p:cNvPr id="30724" name="Rectangle 4"/>
          <p:cNvSpPr>
            <a:spLocks noChangeArrowheads="1"/>
          </p:cNvSpPr>
          <p:nvPr/>
        </p:nvSpPr>
        <p:spPr bwMode="auto">
          <a:xfrm>
            <a:off x="2937619" y="3068960"/>
            <a:ext cx="3200400" cy="466725"/>
          </a:xfrm>
          <a:prstGeom prst="rect">
            <a:avLst/>
          </a:prstGeom>
          <a:solidFill>
            <a:srgbClr val="7A81FF"/>
          </a:solidFill>
          <a:ln w="9525">
            <a:solidFill>
              <a:schemeClr val="tx1"/>
            </a:solidFill>
            <a:miter lim="800000"/>
            <a:headEnd/>
            <a:tailEnd/>
          </a:ln>
        </p:spPr>
        <p:txBody>
          <a:bodyPr wrap="none" anchor="ctr"/>
          <a:lstStyle/>
          <a:p>
            <a:pPr algn="ctr">
              <a:buClr>
                <a:srgbClr val="000000"/>
              </a:buClr>
              <a:buSzPct val="100000"/>
              <a:buFont typeface="Times New Roman" pitchFamily="18" charset="0"/>
              <a:buNone/>
            </a:pPr>
            <a:endParaRPr lang="zh-CN" altLang="en-US">
              <a:ea typeface="SimSun" pitchFamily="2" charset="-122"/>
            </a:endParaRPr>
          </a:p>
        </p:txBody>
      </p:sp>
      <p:sp>
        <p:nvSpPr>
          <p:cNvPr id="30725" name="Line 5"/>
          <p:cNvSpPr>
            <a:spLocks noChangeShapeType="1"/>
          </p:cNvSpPr>
          <p:nvPr/>
        </p:nvSpPr>
        <p:spPr bwMode="auto">
          <a:xfrm>
            <a:off x="3394819" y="3068960"/>
            <a:ext cx="1588"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6" name="Line 6"/>
          <p:cNvSpPr>
            <a:spLocks noChangeShapeType="1"/>
          </p:cNvSpPr>
          <p:nvPr/>
        </p:nvSpPr>
        <p:spPr bwMode="auto">
          <a:xfrm>
            <a:off x="3852019" y="3068960"/>
            <a:ext cx="1588"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7" name="Line 7"/>
          <p:cNvSpPr>
            <a:spLocks noChangeShapeType="1"/>
          </p:cNvSpPr>
          <p:nvPr/>
        </p:nvSpPr>
        <p:spPr bwMode="auto">
          <a:xfrm>
            <a:off x="4309219" y="3068960"/>
            <a:ext cx="1588"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8" name="Line 8"/>
          <p:cNvSpPr>
            <a:spLocks noChangeShapeType="1"/>
          </p:cNvSpPr>
          <p:nvPr/>
        </p:nvSpPr>
        <p:spPr bwMode="auto">
          <a:xfrm>
            <a:off x="4766419" y="3068960"/>
            <a:ext cx="1588"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9" name="Line 9"/>
          <p:cNvSpPr>
            <a:spLocks noChangeShapeType="1"/>
          </p:cNvSpPr>
          <p:nvPr/>
        </p:nvSpPr>
        <p:spPr bwMode="auto">
          <a:xfrm>
            <a:off x="5223619" y="3068960"/>
            <a:ext cx="1588"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0" name="Line 10"/>
          <p:cNvSpPr>
            <a:spLocks noChangeShapeType="1"/>
          </p:cNvSpPr>
          <p:nvPr/>
        </p:nvSpPr>
        <p:spPr bwMode="auto">
          <a:xfrm>
            <a:off x="5680819" y="3068960"/>
            <a:ext cx="1588"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1" name="Text Box 12"/>
          <p:cNvSpPr txBox="1">
            <a:spLocks noChangeArrowheads="1"/>
          </p:cNvSpPr>
          <p:nvPr/>
        </p:nvSpPr>
        <p:spPr bwMode="auto">
          <a:xfrm>
            <a:off x="3032869" y="309436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v</a:t>
            </a:r>
          </a:p>
        </p:txBody>
      </p:sp>
      <p:sp>
        <p:nvSpPr>
          <p:cNvPr id="30732" name="Text Box 13"/>
          <p:cNvSpPr txBox="1">
            <a:spLocks noChangeArrowheads="1"/>
          </p:cNvSpPr>
          <p:nvPr/>
        </p:nvSpPr>
        <p:spPr bwMode="auto">
          <a:xfrm>
            <a:off x="3507532" y="309436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t</a:t>
            </a:r>
          </a:p>
        </p:txBody>
      </p:sp>
      <p:sp>
        <p:nvSpPr>
          <p:cNvPr id="30742" name="Text Box 23"/>
          <p:cNvSpPr txBox="1">
            <a:spLocks noChangeArrowheads="1"/>
          </p:cNvSpPr>
          <p:nvPr/>
        </p:nvSpPr>
        <p:spPr bwMode="auto">
          <a:xfrm>
            <a:off x="3939332" y="308166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x</a:t>
            </a:r>
          </a:p>
        </p:txBody>
      </p:sp>
      <p:grpSp>
        <p:nvGrpSpPr>
          <p:cNvPr id="4" name="Group 3">
            <a:extLst>
              <a:ext uri="{FF2B5EF4-FFF2-40B4-BE49-F238E27FC236}">
                <a16:creationId xmlns:a16="http://schemas.microsoft.com/office/drawing/2014/main" id="{B75ABA46-60E9-0C42-9228-D90DFF2AFDBA}"/>
              </a:ext>
            </a:extLst>
          </p:cNvPr>
          <p:cNvGrpSpPr/>
          <p:nvPr/>
        </p:nvGrpSpPr>
        <p:grpSpPr>
          <a:xfrm>
            <a:off x="2937619" y="4059560"/>
            <a:ext cx="5052392" cy="842963"/>
            <a:chOff x="3048000" y="4419600"/>
            <a:chExt cx="5052392" cy="842963"/>
          </a:xfrm>
        </p:grpSpPr>
        <p:sp>
          <p:nvSpPr>
            <p:cNvPr id="30748" name="Rectangle 29"/>
            <p:cNvSpPr>
              <a:spLocks noChangeArrowheads="1"/>
            </p:cNvSpPr>
            <p:nvPr/>
          </p:nvSpPr>
          <p:spPr bwMode="auto">
            <a:xfrm>
              <a:off x="3048000" y="4787900"/>
              <a:ext cx="3200400" cy="474663"/>
            </a:xfrm>
            <a:prstGeom prst="rect">
              <a:avLst/>
            </a:prstGeom>
            <a:solidFill>
              <a:srgbClr val="92D050"/>
            </a:solidFill>
            <a:ln w="9525">
              <a:solidFill>
                <a:schemeClr val="tx1"/>
              </a:solidFill>
              <a:miter lim="800000"/>
              <a:headEnd/>
              <a:tailEnd/>
            </a:ln>
          </p:spPr>
          <p:txBody>
            <a:bodyPr wrap="none" anchor="ctr"/>
            <a:lstStyle/>
            <a:p>
              <a:pPr algn="ctr">
                <a:buClr>
                  <a:srgbClr val="000000"/>
                </a:buClr>
                <a:buSzPct val="100000"/>
                <a:buFont typeface="Times New Roman" pitchFamily="18" charset="0"/>
                <a:buNone/>
              </a:pPr>
              <a:endParaRPr lang="zh-CN" altLang="en-US">
                <a:ea typeface="SimSun" pitchFamily="2" charset="-122"/>
              </a:endParaRPr>
            </a:p>
          </p:txBody>
        </p:sp>
        <p:sp>
          <p:nvSpPr>
            <p:cNvPr id="30749" name="Line 30"/>
            <p:cNvSpPr>
              <a:spLocks noChangeShapeType="1"/>
            </p:cNvSpPr>
            <p:nvPr/>
          </p:nvSpPr>
          <p:spPr bwMode="auto">
            <a:xfrm>
              <a:off x="3505200" y="4800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0" name="Line 31"/>
            <p:cNvSpPr>
              <a:spLocks noChangeShapeType="1"/>
            </p:cNvSpPr>
            <p:nvPr/>
          </p:nvSpPr>
          <p:spPr bwMode="auto">
            <a:xfrm>
              <a:off x="3962400" y="4800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1" name="Line 32"/>
            <p:cNvSpPr>
              <a:spLocks noChangeShapeType="1"/>
            </p:cNvSpPr>
            <p:nvPr/>
          </p:nvSpPr>
          <p:spPr bwMode="auto">
            <a:xfrm>
              <a:off x="4419600" y="4800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2" name="Line 33"/>
            <p:cNvSpPr>
              <a:spLocks noChangeShapeType="1"/>
            </p:cNvSpPr>
            <p:nvPr/>
          </p:nvSpPr>
          <p:spPr bwMode="auto">
            <a:xfrm>
              <a:off x="4876800" y="4800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3" name="Line 34"/>
            <p:cNvSpPr>
              <a:spLocks noChangeShapeType="1"/>
            </p:cNvSpPr>
            <p:nvPr/>
          </p:nvSpPr>
          <p:spPr bwMode="auto">
            <a:xfrm>
              <a:off x="5334000" y="4800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4" name="Line 35"/>
            <p:cNvSpPr>
              <a:spLocks noChangeShapeType="1"/>
            </p:cNvSpPr>
            <p:nvPr/>
          </p:nvSpPr>
          <p:spPr bwMode="auto">
            <a:xfrm>
              <a:off x="5791200" y="4800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5" name="Line 36"/>
            <p:cNvSpPr>
              <a:spLocks noChangeShapeType="1"/>
            </p:cNvSpPr>
            <p:nvPr/>
          </p:nvSpPr>
          <p:spPr bwMode="auto">
            <a:xfrm>
              <a:off x="6248400" y="4800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6" name="Text Box 37"/>
            <p:cNvSpPr txBox="1">
              <a:spLocks noChangeArrowheads="1"/>
            </p:cNvSpPr>
            <p:nvPr/>
          </p:nvSpPr>
          <p:spPr bwMode="auto">
            <a:xfrm>
              <a:off x="3143250" y="48006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chemeClr val="bg1"/>
                  </a:solidFill>
                  <a:latin typeface="Times New Roman" pitchFamily="18" charset="0"/>
                  <a:ea typeface="SimSun" pitchFamily="2" charset="-122"/>
                </a:rPr>
                <a:t>u</a:t>
              </a:r>
            </a:p>
          </p:txBody>
        </p:sp>
        <p:sp>
          <p:nvSpPr>
            <p:cNvPr id="30757" name="Text Box 38"/>
            <p:cNvSpPr txBox="1">
              <a:spLocks noChangeArrowheads="1"/>
            </p:cNvSpPr>
            <p:nvPr/>
          </p:nvSpPr>
          <p:spPr bwMode="auto">
            <a:xfrm>
              <a:off x="3575050" y="4800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y</a:t>
              </a:r>
            </a:p>
          </p:txBody>
        </p:sp>
        <p:sp>
          <p:nvSpPr>
            <p:cNvPr id="30764" name="Text Box 45"/>
            <p:cNvSpPr txBox="1">
              <a:spLocks noChangeArrowheads="1"/>
            </p:cNvSpPr>
            <p:nvPr/>
          </p:nvSpPr>
          <p:spPr bwMode="auto">
            <a:xfrm>
              <a:off x="6695455" y="4572000"/>
              <a:ext cx="1404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Compact</a:t>
              </a:r>
            </a:p>
          </p:txBody>
        </p:sp>
        <p:sp>
          <p:nvSpPr>
            <p:cNvPr id="30765" name="AutoShape 46"/>
            <p:cNvSpPr>
              <a:spLocks noChangeArrowheads="1"/>
            </p:cNvSpPr>
            <p:nvPr/>
          </p:nvSpPr>
          <p:spPr bwMode="auto">
            <a:xfrm>
              <a:off x="6248400" y="4419600"/>
              <a:ext cx="381000" cy="762000"/>
            </a:xfrm>
            <a:prstGeom prst="curvedLeftArrow">
              <a:avLst>
                <a:gd name="adj1" fmla="val 40000"/>
                <a:gd name="adj2" fmla="val 80000"/>
                <a:gd name="adj3" fmla="val 33333"/>
              </a:avLst>
            </a:prstGeom>
            <a:solidFill>
              <a:schemeClr val="accent1">
                <a:lumMod val="60000"/>
                <a:lumOff val="40000"/>
              </a:schemeClr>
            </a:solidFill>
            <a:ln w="9525">
              <a:solidFill>
                <a:schemeClr val="tx1"/>
              </a:solidFill>
              <a:miter lim="800000"/>
              <a:headEnd/>
              <a:tailEnd/>
            </a:ln>
          </p:spPr>
          <p:txBody>
            <a:bodyPr wrap="none" anchor="ctr"/>
            <a:lstStyle/>
            <a:p>
              <a:pPr eaLnBrk="1" hangingPunct="1">
                <a:buClr>
                  <a:srgbClr val="000000"/>
                </a:buClr>
                <a:buSzPct val="100000"/>
                <a:buFont typeface="Times New Roman" pitchFamily="18" charset="0"/>
                <a:buNone/>
              </a:pPr>
              <a:endParaRPr lang="en-US"/>
            </a:p>
          </p:txBody>
        </p:sp>
      </p:grpSp>
      <p:grpSp>
        <p:nvGrpSpPr>
          <p:cNvPr id="3" name="Group 2">
            <a:extLst>
              <a:ext uri="{FF2B5EF4-FFF2-40B4-BE49-F238E27FC236}">
                <a16:creationId xmlns:a16="http://schemas.microsoft.com/office/drawing/2014/main" id="{10FBCB9B-2B47-B642-867C-0F5C9A0284AD}"/>
              </a:ext>
            </a:extLst>
          </p:cNvPr>
          <p:cNvGrpSpPr/>
          <p:nvPr/>
        </p:nvGrpSpPr>
        <p:grpSpPr>
          <a:xfrm>
            <a:off x="2937619" y="3221360"/>
            <a:ext cx="5162773" cy="1012825"/>
            <a:chOff x="3048000" y="3581400"/>
            <a:chExt cx="5162773" cy="1012825"/>
          </a:xfrm>
        </p:grpSpPr>
        <p:sp>
          <p:nvSpPr>
            <p:cNvPr id="30733" name="Rectangle 14"/>
            <p:cNvSpPr>
              <a:spLocks noChangeArrowheads="1"/>
            </p:cNvSpPr>
            <p:nvPr/>
          </p:nvSpPr>
          <p:spPr bwMode="auto">
            <a:xfrm>
              <a:off x="3048000" y="4127500"/>
              <a:ext cx="3200400" cy="466725"/>
            </a:xfrm>
            <a:prstGeom prst="rect">
              <a:avLst/>
            </a:prstGeom>
            <a:solidFill>
              <a:srgbClr val="92D050"/>
            </a:solidFill>
            <a:ln w="9525">
              <a:solidFill>
                <a:schemeClr val="tx1"/>
              </a:solidFill>
              <a:miter lim="800000"/>
              <a:headEnd/>
              <a:tailEnd/>
            </a:ln>
          </p:spPr>
          <p:txBody>
            <a:bodyPr wrap="none" anchor="ctr"/>
            <a:lstStyle/>
            <a:p>
              <a:pPr algn="ctr">
                <a:buClr>
                  <a:srgbClr val="000000"/>
                </a:buClr>
                <a:buSzPct val="100000"/>
                <a:buFont typeface="Times New Roman" pitchFamily="18" charset="0"/>
                <a:buNone/>
              </a:pPr>
              <a:endParaRPr lang="zh-CN" altLang="en-US">
                <a:ea typeface="SimSun" pitchFamily="2" charset="-122"/>
              </a:endParaRPr>
            </a:p>
          </p:txBody>
        </p:sp>
        <p:sp>
          <p:nvSpPr>
            <p:cNvPr id="30734" name="Line 15"/>
            <p:cNvSpPr>
              <a:spLocks noChangeShapeType="1"/>
            </p:cNvSpPr>
            <p:nvPr/>
          </p:nvSpPr>
          <p:spPr bwMode="auto">
            <a:xfrm>
              <a:off x="3505200" y="41322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5" name="Line 16"/>
            <p:cNvSpPr>
              <a:spLocks noChangeShapeType="1"/>
            </p:cNvSpPr>
            <p:nvPr/>
          </p:nvSpPr>
          <p:spPr bwMode="auto">
            <a:xfrm>
              <a:off x="3962400" y="41322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6" name="Line 17"/>
            <p:cNvSpPr>
              <a:spLocks noChangeShapeType="1"/>
            </p:cNvSpPr>
            <p:nvPr/>
          </p:nvSpPr>
          <p:spPr bwMode="auto">
            <a:xfrm>
              <a:off x="4419600" y="41322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7" name="Line 18"/>
            <p:cNvSpPr>
              <a:spLocks noChangeShapeType="1"/>
            </p:cNvSpPr>
            <p:nvPr/>
          </p:nvSpPr>
          <p:spPr bwMode="auto">
            <a:xfrm>
              <a:off x="4876800" y="41322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8" name="Line 19"/>
            <p:cNvSpPr>
              <a:spLocks noChangeShapeType="1"/>
            </p:cNvSpPr>
            <p:nvPr/>
          </p:nvSpPr>
          <p:spPr bwMode="auto">
            <a:xfrm>
              <a:off x="5334000" y="41322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9" name="Line 20"/>
            <p:cNvSpPr>
              <a:spLocks noChangeShapeType="1"/>
            </p:cNvSpPr>
            <p:nvPr/>
          </p:nvSpPr>
          <p:spPr bwMode="auto">
            <a:xfrm>
              <a:off x="5791200" y="41322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0" name="Line 21"/>
            <p:cNvSpPr>
              <a:spLocks noChangeShapeType="1"/>
            </p:cNvSpPr>
            <p:nvPr/>
          </p:nvSpPr>
          <p:spPr bwMode="auto">
            <a:xfrm>
              <a:off x="6248400" y="41322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1" name="Text Box 22"/>
            <p:cNvSpPr txBox="1">
              <a:spLocks noChangeArrowheads="1"/>
            </p:cNvSpPr>
            <p:nvPr/>
          </p:nvSpPr>
          <p:spPr bwMode="auto">
            <a:xfrm>
              <a:off x="4921250" y="41322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y</a:t>
              </a:r>
            </a:p>
          </p:txBody>
        </p:sp>
        <p:sp>
          <p:nvSpPr>
            <p:cNvPr id="30743" name="Text Box 24"/>
            <p:cNvSpPr txBox="1">
              <a:spLocks noChangeArrowheads="1"/>
            </p:cNvSpPr>
            <p:nvPr/>
          </p:nvSpPr>
          <p:spPr bwMode="auto">
            <a:xfrm>
              <a:off x="4017963" y="4132263"/>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u</a:t>
              </a:r>
            </a:p>
          </p:txBody>
        </p:sp>
        <p:sp>
          <p:nvSpPr>
            <p:cNvPr id="30744" name="Text Box 25"/>
            <p:cNvSpPr txBox="1">
              <a:spLocks noChangeArrowheads="1"/>
            </p:cNvSpPr>
            <p:nvPr/>
          </p:nvSpPr>
          <p:spPr bwMode="auto">
            <a:xfrm>
              <a:off x="3057525" y="4114800"/>
              <a:ext cx="287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chemeClr val="bg1"/>
                  </a:solidFill>
                  <a:latin typeface="Times New Roman" pitchFamily="18" charset="0"/>
                  <a:cs typeface="Arial" pitchFamily="34" charset="0"/>
                </a:rPr>
                <a:t>-</a:t>
              </a:r>
              <a:endParaRPr lang="el-GR" altLang="zh-CN" sz="2400" dirty="0">
                <a:solidFill>
                  <a:schemeClr val="bg1"/>
                </a:solidFill>
                <a:latin typeface="Times New Roman" pitchFamily="18" charset="0"/>
                <a:cs typeface="Arial" pitchFamily="34" charset="0"/>
              </a:endParaRPr>
            </a:p>
          </p:txBody>
        </p:sp>
        <p:sp>
          <p:nvSpPr>
            <p:cNvPr id="30745" name="Text Box 26"/>
            <p:cNvSpPr txBox="1">
              <a:spLocks noChangeArrowheads="1"/>
            </p:cNvSpPr>
            <p:nvPr/>
          </p:nvSpPr>
          <p:spPr bwMode="auto">
            <a:xfrm>
              <a:off x="3486150" y="4119563"/>
              <a:ext cx="287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chemeClr val="bg1"/>
                  </a:solidFill>
                  <a:latin typeface="Times New Roman" pitchFamily="18" charset="0"/>
                  <a:cs typeface="Arial" pitchFamily="34" charset="0"/>
                </a:rPr>
                <a:t>-</a:t>
              </a:r>
              <a:endParaRPr lang="el-GR" altLang="zh-CN" sz="2400" dirty="0">
                <a:solidFill>
                  <a:schemeClr val="bg1"/>
                </a:solidFill>
                <a:latin typeface="Times New Roman" pitchFamily="18" charset="0"/>
                <a:cs typeface="Arial" pitchFamily="34" charset="0"/>
              </a:endParaRPr>
            </a:p>
          </p:txBody>
        </p:sp>
        <p:sp>
          <p:nvSpPr>
            <p:cNvPr id="30746" name="Text Box 27"/>
            <p:cNvSpPr txBox="1">
              <a:spLocks noChangeArrowheads="1"/>
            </p:cNvSpPr>
            <p:nvPr/>
          </p:nvSpPr>
          <p:spPr bwMode="auto">
            <a:xfrm>
              <a:off x="4413250" y="4119563"/>
              <a:ext cx="287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chemeClr val="bg1"/>
                  </a:solidFill>
                  <a:latin typeface="Times New Roman" pitchFamily="18" charset="0"/>
                  <a:cs typeface="Arial" pitchFamily="34" charset="0"/>
                </a:rPr>
                <a:t>-</a:t>
              </a:r>
              <a:endParaRPr lang="el-GR" altLang="zh-CN" sz="2400" dirty="0">
                <a:solidFill>
                  <a:schemeClr val="bg1"/>
                </a:solidFill>
                <a:latin typeface="Times New Roman" pitchFamily="18" charset="0"/>
                <a:cs typeface="Arial" pitchFamily="34" charset="0"/>
              </a:endParaRPr>
            </a:p>
          </p:txBody>
        </p:sp>
        <p:sp>
          <p:nvSpPr>
            <p:cNvPr id="30747" name="Text Box 28"/>
            <p:cNvSpPr txBox="1">
              <a:spLocks noChangeArrowheads="1"/>
            </p:cNvSpPr>
            <p:nvPr/>
          </p:nvSpPr>
          <p:spPr bwMode="auto">
            <a:xfrm>
              <a:off x="5314950" y="4119563"/>
              <a:ext cx="287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chemeClr val="bg1"/>
                  </a:solidFill>
                  <a:latin typeface="Times New Roman" pitchFamily="18" charset="0"/>
                  <a:cs typeface="Arial" pitchFamily="34" charset="0"/>
                </a:rPr>
                <a:t>-</a:t>
              </a:r>
              <a:endParaRPr lang="el-GR" altLang="zh-CN" sz="2400" dirty="0">
                <a:solidFill>
                  <a:schemeClr val="bg1"/>
                </a:solidFill>
                <a:latin typeface="Times New Roman" pitchFamily="18" charset="0"/>
                <a:cs typeface="Arial" pitchFamily="34" charset="0"/>
              </a:endParaRPr>
            </a:p>
          </p:txBody>
        </p:sp>
        <p:sp>
          <p:nvSpPr>
            <p:cNvPr id="30758" name="Line 39"/>
            <p:cNvSpPr>
              <a:spLocks noChangeShapeType="1"/>
            </p:cNvSpPr>
            <p:nvPr/>
          </p:nvSpPr>
          <p:spPr bwMode="auto">
            <a:xfrm>
              <a:off x="3276600" y="3886200"/>
              <a:ext cx="0" cy="304800"/>
            </a:xfrm>
            <a:prstGeom prst="line">
              <a:avLst/>
            </a:prstGeom>
            <a:noFill/>
            <a:ln w="19050">
              <a:solidFill>
                <a:srgbClr val="080808"/>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30759" name="Line 40"/>
            <p:cNvSpPr>
              <a:spLocks noChangeShapeType="1"/>
            </p:cNvSpPr>
            <p:nvPr/>
          </p:nvSpPr>
          <p:spPr bwMode="auto">
            <a:xfrm>
              <a:off x="3352800" y="3886200"/>
              <a:ext cx="381000" cy="304800"/>
            </a:xfrm>
            <a:prstGeom prst="line">
              <a:avLst/>
            </a:prstGeom>
            <a:noFill/>
            <a:ln w="19050">
              <a:solidFill>
                <a:srgbClr val="080808"/>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30760" name="Line 41"/>
            <p:cNvSpPr>
              <a:spLocks noChangeShapeType="1"/>
            </p:cNvSpPr>
            <p:nvPr/>
          </p:nvSpPr>
          <p:spPr bwMode="auto">
            <a:xfrm>
              <a:off x="3665619" y="3898900"/>
              <a:ext cx="449182" cy="292099"/>
            </a:xfrm>
            <a:prstGeom prst="line">
              <a:avLst/>
            </a:prstGeom>
            <a:noFill/>
            <a:ln w="19050">
              <a:solidFill>
                <a:srgbClr val="080808"/>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30761" name="Line 42"/>
            <p:cNvSpPr>
              <a:spLocks noChangeShapeType="1"/>
            </p:cNvSpPr>
            <p:nvPr/>
          </p:nvSpPr>
          <p:spPr bwMode="auto">
            <a:xfrm>
              <a:off x="3851920" y="3891136"/>
              <a:ext cx="806450" cy="329952"/>
            </a:xfrm>
            <a:prstGeom prst="line">
              <a:avLst/>
            </a:prstGeom>
            <a:noFill/>
            <a:ln w="19050">
              <a:solidFill>
                <a:srgbClr val="080808"/>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30762" name="Line 43"/>
            <p:cNvSpPr>
              <a:spLocks noChangeShapeType="1"/>
            </p:cNvSpPr>
            <p:nvPr/>
          </p:nvSpPr>
          <p:spPr bwMode="auto">
            <a:xfrm>
              <a:off x="4191000" y="3886200"/>
              <a:ext cx="838200" cy="304800"/>
            </a:xfrm>
            <a:prstGeom prst="line">
              <a:avLst/>
            </a:prstGeom>
            <a:noFill/>
            <a:ln w="19050">
              <a:solidFill>
                <a:srgbClr val="080808"/>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30763" name="Line 44"/>
            <p:cNvSpPr>
              <a:spLocks noChangeShapeType="1"/>
            </p:cNvSpPr>
            <p:nvPr/>
          </p:nvSpPr>
          <p:spPr bwMode="auto">
            <a:xfrm>
              <a:off x="4343400" y="3886200"/>
              <a:ext cx="1219200" cy="304800"/>
            </a:xfrm>
            <a:prstGeom prst="line">
              <a:avLst/>
            </a:prstGeom>
            <a:noFill/>
            <a:ln w="19050">
              <a:solidFill>
                <a:srgbClr val="080808"/>
              </a:solidFill>
              <a:round/>
              <a:headEnd/>
              <a:tailEnd type="triangle"/>
            </a:ln>
            <a:extLst>
              <a:ext uri="{909E8E84-426E-40DD-AFC4-6F175D3DCCD1}">
                <a14:hiddenFill xmlns:a14="http://schemas.microsoft.com/office/drawing/2010/main">
                  <a:noFill/>
                </a14:hiddenFill>
              </a:ext>
            </a:extLst>
          </p:spPr>
          <p:txBody>
            <a:bodyPr/>
            <a:lstStyle/>
            <a:p>
              <a:endParaRPr lang="en-US"/>
            </a:p>
          </p:txBody>
        </p:sp>
        <p:sp>
          <p:nvSpPr>
            <p:cNvPr id="30766" name="AutoShape 47"/>
            <p:cNvSpPr>
              <a:spLocks noChangeArrowheads="1"/>
            </p:cNvSpPr>
            <p:nvPr/>
          </p:nvSpPr>
          <p:spPr bwMode="auto">
            <a:xfrm>
              <a:off x="6248400" y="3581400"/>
              <a:ext cx="381000" cy="762000"/>
            </a:xfrm>
            <a:prstGeom prst="curvedLeftArrow">
              <a:avLst>
                <a:gd name="adj1" fmla="val 40000"/>
                <a:gd name="adj2" fmla="val 80000"/>
                <a:gd name="adj3" fmla="val 33333"/>
              </a:avLst>
            </a:prstGeom>
            <a:solidFill>
              <a:schemeClr val="accent1">
                <a:lumMod val="60000"/>
                <a:lumOff val="40000"/>
              </a:schemeClr>
            </a:solidFill>
            <a:ln w="9525">
              <a:solidFill>
                <a:schemeClr val="tx1"/>
              </a:solidFill>
              <a:miter lim="800000"/>
              <a:headEnd/>
              <a:tailEnd/>
            </a:ln>
          </p:spPr>
          <p:txBody>
            <a:bodyPr wrap="none" anchor="ctr"/>
            <a:lstStyle/>
            <a:p>
              <a:pPr eaLnBrk="1" hangingPunct="1">
                <a:buClr>
                  <a:srgbClr val="000000"/>
                </a:buClr>
                <a:buSzPct val="100000"/>
                <a:buFont typeface="Times New Roman" pitchFamily="18" charset="0"/>
                <a:buNone/>
              </a:pPr>
              <a:endParaRPr lang="en-US"/>
            </a:p>
          </p:txBody>
        </p:sp>
        <p:sp>
          <p:nvSpPr>
            <p:cNvPr id="30767" name="Text Box 48"/>
            <p:cNvSpPr txBox="1">
              <a:spLocks noChangeArrowheads="1"/>
            </p:cNvSpPr>
            <p:nvPr/>
          </p:nvSpPr>
          <p:spPr bwMode="auto">
            <a:xfrm>
              <a:off x="6693123" y="3619500"/>
              <a:ext cx="151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Propagate</a:t>
              </a:r>
            </a:p>
          </p:txBody>
        </p:sp>
      </p:grpSp>
      <p:sp>
        <p:nvSpPr>
          <p:cNvPr id="61" name="Slide Number Placeholder 4">
            <a:extLst>
              <a:ext uri="{FF2B5EF4-FFF2-40B4-BE49-F238E27FC236}">
                <a16:creationId xmlns:a16="http://schemas.microsoft.com/office/drawing/2014/main" id="{F1618DDB-AC52-4D42-B26D-6D462477235B}"/>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127</a:t>
            </a:fld>
            <a:endParaRPr lang="en-US" dirty="0"/>
          </a:p>
        </p:txBody>
      </p:sp>
      <p:sp>
        <p:nvSpPr>
          <p:cNvPr id="62" name="CuadroTexto 26">
            <a:extLst>
              <a:ext uri="{FF2B5EF4-FFF2-40B4-BE49-F238E27FC236}">
                <a16:creationId xmlns:a16="http://schemas.microsoft.com/office/drawing/2014/main" id="{1D200FC4-CBAD-F84C-991B-BB5C18547063}"/>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71" name="Oval 12">
            <a:extLst>
              <a:ext uri="{FF2B5EF4-FFF2-40B4-BE49-F238E27FC236}">
                <a16:creationId xmlns:a16="http://schemas.microsoft.com/office/drawing/2014/main" id="{4E19B4E0-8B3F-DA41-9AD2-5EB0B376E156}"/>
              </a:ext>
            </a:extLst>
          </p:cNvPr>
          <p:cNvSpPr>
            <a:spLocks noChangeAspect="1" noChangeArrowheads="1"/>
          </p:cNvSpPr>
          <p:nvPr/>
        </p:nvSpPr>
        <p:spPr bwMode="auto">
          <a:xfrm>
            <a:off x="861219" y="3141935"/>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v</a:t>
            </a:r>
          </a:p>
        </p:txBody>
      </p:sp>
      <p:sp>
        <p:nvSpPr>
          <p:cNvPr id="72" name="Oval 14">
            <a:extLst>
              <a:ext uri="{FF2B5EF4-FFF2-40B4-BE49-F238E27FC236}">
                <a16:creationId xmlns:a16="http://schemas.microsoft.com/office/drawing/2014/main" id="{DBC6211D-C0AB-0A4A-A871-8A42DE95FEBA}"/>
              </a:ext>
            </a:extLst>
          </p:cNvPr>
          <p:cNvSpPr>
            <a:spLocks noChangeAspect="1" noChangeArrowheads="1"/>
          </p:cNvSpPr>
          <p:nvPr/>
        </p:nvSpPr>
        <p:spPr bwMode="auto">
          <a:xfrm>
            <a:off x="1315244" y="3145110"/>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t</a:t>
            </a:r>
          </a:p>
        </p:txBody>
      </p:sp>
      <p:sp>
        <p:nvSpPr>
          <p:cNvPr id="73" name="Oval 15">
            <a:extLst>
              <a:ext uri="{FF2B5EF4-FFF2-40B4-BE49-F238E27FC236}">
                <a16:creationId xmlns:a16="http://schemas.microsoft.com/office/drawing/2014/main" id="{222819A1-DA80-9047-BEC6-5442FF6BE194}"/>
              </a:ext>
            </a:extLst>
          </p:cNvPr>
          <p:cNvSpPr>
            <a:spLocks noChangeAspect="1" noChangeArrowheads="1"/>
          </p:cNvSpPr>
          <p:nvPr/>
        </p:nvSpPr>
        <p:spPr bwMode="auto">
          <a:xfrm>
            <a:off x="1761332" y="3148285"/>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x</a:t>
            </a:r>
          </a:p>
        </p:txBody>
      </p:sp>
      <p:grpSp>
        <p:nvGrpSpPr>
          <p:cNvPr id="74" name="Group 73">
            <a:extLst>
              <a:ext uri="{FF2B5EF4-FFF2-40B4-BE49-F238E27FC236}">
                <a16:creationId xmlns:a16="http://schemas.microsoft.com/office/drawing/2014/main" id="{A2487AF8-8E2B-EA48-847F-538FB669E88E}"/>
              </a:ext>
            </a:extLst>
          </p:cNvPr>
          <p:cNvGrpSpPr/>
          <p:nvPr/>
        </p:nvGrpSpPr>
        <p:grpSpPr>
          <a:xfrm>
            <a:off x="1110457" y="3456161"/>
            <a:ext cx="1143150" cy="970211"/>
            <a:chOff x="688083" y="2901430"/>
            <a:chExt cx="1143150" cy="970211"/>
          </a:xfrm>
        </p:grpSpPr>
        <p:sp>
          <p:nvSpPr>
            <p:cNvPr id="75" name="Oval 18">
              <a:extLst>
                <a:ext uri="{FF2B5EF4-FFF2-40B4-BE49-F238E27FC236}">
                  <a16:creationId xmlns:a16="http://schemas.microsoft.com/office/drawing/2014/main" id="{39A80D9C-E54B-E74E-8FE0-AEBA7C3F6DF6}"/>
                </a:ext>
              </a:extLst>
            </p:cNvPr>
            <p:cNvSpPr>
              <a:spLocks noChangeAspect="1" noChangeArrowheads="1"/>
            </p:cNvSpPr>
            <p:nvPr/>
          </p:nvSpPr>
          <p:spPr bwMode="auto">
            <a:xfrm>
              <a:off x="688083" y="3542879"/>
              <a:ext cx="324000" cy="324000"/>
            </a:xfrm>
            <a:prstGeom prst="ellipse">
              <a:avLst/>
            </a:prstGeom>
            <a:solidFill>
              <a:srgbClr val="92D050"/>
            </a:solidFill>
            <a:ln w="9525">
              <a:solidFill>
                <a:schemeClr val="accent6">
                  <a:lumMod val="50000"/>
                </a:schemeClr>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u</a:t>
              </a:r>
            </a:p>
          </p:txBody>
        </p:sp>
        <p:sp>
          <p:nvSpPr>
            <p:cNvPr id="76" name="Oval 19">
              <a:extLst>
                <a:ext uri="{FF2B5EF4-FFF2-40B4-BE49-F238E27FC236}">
                  <a16:creationId xmlns:a16="http://schemas.microsoft.com/office/drawing/2014/main" id="{3D72666A-7101-EA4D-ABCD-6F44BCC035C0}"/>
                </a:ext>
              </a:extLst>
            </p:cNvPr>
            <p:cNvSpPr>
              <a:spLocks noChangeAspect="1" noChangeArrowheads="1"/>
            </p:cNvSpPr>
            <p:nvPr/>
          </p:nvSpPr>
          <p:spPr bwMode="auto">
            <a:xfrm>
              <a:off x="1507233" y="3547641"/>
              <a:ext cx="324000" cy="324000"/>
            </a:xfrm>
            <a:prstGeom prst="ellipse">
              <a:avLst/>
            </a:prstGeom>
            <a:solidFill>
              <a:srgbClr val="92D050"/>
            </a:solidFill>
            <a:ln w="9525">
              <a:solidFill>
                <a:schemeClr val="accent6">
                  <a:lumMod val="50000"/>
                </a:schemeClr>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y</a:t>
              </a:r>
            </a:p>
          </p:txBody>
        </p:sp>
        <p:sp>
          <p:nvSpPr>
            <p:cNvPr id="77" name="Line 27">
              <a:extLst>
                <a:ext uri="{FF2B5EF4-FFF2-40B4-BE49-F238E27FC236}">
                  <a16:creationId xmlns:a16="http://schemas.microsoft.com/office/drawing/2014/main" id="{6335C4A9-9F5E-9C40-86C4-4A38B21AD4F1}"/>
                </a:ext>
              </a:extLst>
            </p:cNvPr>
            <p:cNvSpPr>
              <a:spLocks noChangeShapeType="1"/>
            </p:cNvSpPr>
            <p:nvPr/>
          </p:nvSpPr>
          <p:spPr bwMode="auto">
            <a:xfrm flipH="1">
              <a:off x="859680" y="2901430"/>
              <a:ext cx="152402" cy="641450"/>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78" name="Line 28">
              <a:extLst>
                <a:ext uri="{FF2B5EF4-FFF2-40B4-BE49-F238E27FC236}">
                  <a16:creationId xmlns:a16="http://schemas.microsoft.com/office/drawing/2014/main" id="{3A11DA97-C4F5-154A-8194-CB2AD2B47143}"/>
                </a:ext>
              </a:extLst>
            </p:cNvPr>
            <p:cNvSpPr>
              <a:spLocks noChangeShapeType="1"/>
            </p:cNvSpPr>
            <p:nvPr/>
          </p:nvSpPr>
          <p:spPr bwMode="auto">
            <a:xfrm>
              <a:off x="1537028" y="2917554"/>
              <a:ext cx="82971" cy="641450"/>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sp>
        <p:nvSpPr>
          <p:cNvPr id="81" name="TextBox 80">
            <a:extLst>
              <a:ext uri="{FF2B5EF4-FFF2-40B4-BE49-F238E27FC236}">
                <a16:creationId xmlns:a16="http://schemas.microsoft.com/office/drawing/2014/main" id="{FAEB8D0E-6E6C-CC47-85D2-4B33F339B3A1}"/>
              </a:ext>
            </a:extLst>
          </p:cNvPr>
          <p:cNvSpPr txBox="1"/>
          <p:nvPr/>
        </p:nvSpPr>
        <p:spPr>
          <a:xfrm>
            <a:off x="179512" y="6135107"/>
            <a:ext cx="4987263" cy="246221"/>
          </a:xfrm>
          <a:prstGeom prst="rect">
            <a:avLst/>
          </a:prstGeom>
          <a:noFill/>
        </p:spPr>
        <p:txBody>
          <a:bodyPr wrap="none" rtlCol="0">
            <a:spAutoFit/>
          </a:bodyPr>
          <a:lstStyle/>
          <a:p>
            <a:r>
              <a:rPr lang="en-US" altLang="zh-CN" sz="1000" dirty="0">
                <a:ea typeface="PMingLiU" pitchFamily="18" charset="-120"/>
              </a:rPr>
              <a:t>Lauterbach et al., “Fast BVH Construction on GPUs,</a:t>
            </a:r>
            <a:r>
              <a:rPr lang="en-US" altLang="ja-JP" sz="1000" dirty="0">
                <a:ea typeface="ＭＳ Ｐゴシック" panose="020B0600070205080204" pitchFamily="34" charset="-128"/>
              </a:rPr>
              <a:t>” Computer Graphics Forum 2009</a:t>
            </a:r>
          </a:p>
        </p:txBody>
      </p:sp>
    </p:spTree>
    <p:extLst>
      <p:ext uri="{BB962C8B-B14F-4D97-AF65-F5344CB8AC3E}">
        <p14:creationId xmlns:p14="http://schemas.microsoft.com/office/powerpoint/2010/main" val="174038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dirty="0">
                <a:solidFill>
                  <a:srgbClr val="0070C0"/>
                </a:solidFill>
                <a:ea typeface="SimSun" pitchFamily="2" charset="-122"/>
              </a:rPr>
              <a:t>(Output) Privatization</a:t>
            </a:r>
          </a:p>
        </p:txBody>
      </p:sp>
      <p:sp>
        <p:nvSpPr>
          <p:cNvPr id="32771" name="Content Placeholder 3"/>
          <p:cNvSpPr>
            <a:spLocks noGrp="1"/>
          </p:cNvSpPr>
          <p:nvPr>
            <p:ph idx="1"/>
          </p:nvPr>
        </p:nvSpPr>
        <p:spPr>
          <a:xfrm>
            <a:off x="5139952" y="1052736"/>
            <a:ext cx="3752528" cy="4525963"/>
          </a:xfrm>
        </p:spPr>
        <p:txBody>
          <a:bodyPr/>
          <a:lstStyle/>
          <a:p>
            <a:r>
              <a:rPr lang="en-US" dirty="0"/>
              <a:t>Avoid contention by aggregating updates locally</a:t>
            </a:r>
          </a:p>
          <a:p>
            <a:r>
              <a:rPr lang="en-US" dirty="0"/>
              <a:t>Requires storage resources to keep copies of data structures</a:t>
            </a:r>
          </a:p>
        </p:txBody>
      </p:sp>
      <p:grpSp>
        <p:nvGrpSpPr>
          <p:cNvPr id="32772" name="Group 2"/>
          <p:cNvGrpSpPr>
            <a:grpSpLocks/>
          </p:cNvGrpSpPr>
          <p:nvPr/>
        </p:nvGrpSpPr>
        <p:grpSpPr bwMode="auto">
          <a:xfrm>
            <a:off x="-108520" y="1124744"/>
            <a:ext cx="5334000" cy="5133975"/>
            <a:chOff x="2286000" y="838200"/>
            <a:chExt cx="5974107" cy="5841335"/>
          </a:xfrm>
        </p:grpSpPr>
        <p:sp>
          <p:nvSpPr>
            <p:cNvPr id="177" name="Rectangle 176"/>
            <p:cNvSpPr/>
            <p:nvPr/>
          </p:nvSpPr>
          <p:spPr>
            <a:xfrm>
              <a:off x="4272036" y="838200"/>
              <a:ext cx="3200414" cy="3809331"/>
            </a:xfrm>
            <a:prstGeom prst="rect">
              <a:avLst/>
            </a:prstGeom>
            <a:solidFill>
              <a:schemeClr val="accent6">
                <a:lumMod val="20000"/>
                <a:lumOff val="80000"/>
              </a:schemeClr>
            </a:solidFill>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a:p>
          </p:txBody>
        </p:sp>
        <p:grpSp>
          <p:nvGrpSpPr>
            <p:cNvPr id="32775" name="Group 177"/>
            <p:cNvGrpSpPr>
              <a:grpSpLocks/>
            </p:cNvGrpSpPr>
            <p:nvPr/>
          </p:nvGrpSpPr>
          <p:grpSpPr bwMode="auto">
            <a:xfrm>
              <a:off x="6861398" y="3979382"/>
              <a:ext cx="573073" cy="560455"/>
              <a:chOff x="2832842" y="1843522"/>
              <a:chExt cx="1364974" cy="1336813"/>
            </a:xfrm>
          </p:grpSpPr>
          <p:sp>
            <p:nvSpPr>
              <p:cNvPr id="32838"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180" name="Freeform 179"/>
              <p:cNvSpPr/>
              <p:nvPr/>
            </p:nvSpPr>
            <p:spPr>
              <a:xfrm>
                <a:off x="3339649" y="1976708"/>
                <a:ext cx="351499" cy="1038293"/>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181" name="Straight Arrow Connector 180"/>
            <p:cNvCxnSpPr>
              <a:stCxn id="32838" idx="5"/>
              <a:endCxn id="32812" idx="0"/>
            </p:cNvCxnSpPr>
            <p:nvPr/>
          </p:nvCxnSpPr>
          <p:spPr>
            <a:xfrm>
              <a:off x="7349767" y="4457877"/>
              <a:ext cx="298705" cy="960912"/>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4008890" y="1054947"/>
              <a:ext cx="3200414" cy="3811137"/>
            </a:xfrm>
            <a:prstGeom prst="rect">
              <a:avLst/>
            </a:prstGeom>
            <a:solidFill>
              <a:schemeClr val="accent6">
                <a:lumMod val="20000"/>
                <a:lumOff val="80000"/>
              </a:schemeClr>
            </a:solidFill>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a:p>
          </p:txBody>
        </p:sp>
        <p:grpSp>
          <p:nvGrpSpPr>
            <p:cNvPr id="32778" name="Group 172"/>
            <p:cNvGrpSpPr>
              <a:grpSpLocks/>
            </p:cNvGrpSpPr>
            <p:nvPr/>
          </p:nvGrpSpPr>
          <p:grpSpPr bwMode="auto">
            <a:xfrm>
              <a:off x="6597823" y="4196968"/>
              <a:ext cx="573073" cy="560455"/>
              <a:chOff x="2832842" y="1843522"/>
              <a:chExt cx="1364974" cy="1336813"/>
            </a:xfrm>
          </p:grpSpPr>
          <p:sp>
            <p:nvSpPr>
              <p:cNvPr id="32836"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dirty="0"/>
              </a:p>
            </p:txBody>
          </p:sp>
          <p:sp>
            <p:nvSpPr>
              <p:cNvPr id="175" name="Freeform 174"/>
              <p:cNvSpPr/>
              <p:nvPr/>
            </p:nvSpPr>
            <p:spPr>
              <a:xfrm>
                <a:off x="3336434" y="1979017"/>
                <a:ext cx="355736" cy="1038290"/>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176" name="Straight Arrow Connector 175"/>
            <p:cNvCxnSpPr>
              <a:stCxn id="32836" idx="5"/>
            </p:cNvCxnSpPr>
            <p:nvPr/>
          </p:nvCxnSpPr>
          <p:spPr>
            <a:xfrm>
              <a:off x="7086622" y="4674624"/>
              <a:ext cx="263145" cy="744165"/>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3733299" y="1336718"/>
              <a:ext cx="3200414" cy="3811137"/>
            </a:xfrm>
            <a:prstGeom prst="rect">
              <a:avLst/>
            </a:prstGeom>
            <a:solidFill>
              <a:schemeClr val="accent6">
                <a:lumMod val="20000"/>
                <a:lumOff val="80000"/>
              </a:schemeClr>
            </a:solidFill>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a:p>
          </p:txBody>
        </p:sp>
        <p:grpSp>
          <p:nvGrpSpPr>
            <p:cNvPr id="32781" name="Group 167"/>
            <p:cNvGrpSpPr>
              <a:grpSpLocks/>
            </p:cNvGrpSpPr>
            <p:nvPr/>
          </p:nvGrpSpPr>
          <p:grpSpPr bwMode="auto">
            <a:xfrm>
              <a:off x="6323026" y="4478185"/>
              <a:ext cx="573073" cy="560455"/>
              <a:chOff x="2832842" y="1843522"/>
              <a:chExt cx="1364974" cy="1336813"/>
            </a:xfrm>
          </p:grpSpPr>
          <p:sp>
            <p:nvSpPr>
              <p:cNvPr id="32834"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170" name="Freeform 169"/>
              <p:cNvSpPr/>
              <p:nvPr/>
            </p:nvSpPr>
            <p:spPr>
              <a:xfrm>
                <a:off x="3338779" y="1976029"/>
                <a:ext cx="355736" cy="1042600"/>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171" name="Straight Arrow Connector 170"/>
            <p:cNvCxnSpPr>
              <a:stCxn id="32834" idx="5"/>
            </p:cNvCxnSpPr>
            <p:nvPr/>
          </p:nvCxnSpPr>
          <p:spPr>
            <a:xfrm>
              <a:off x="6812808" y="4956395"/>
              <a:ext cx="282704" cy="462394"/>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468376" y="1566110"/>
              <a:ext cx="3200414" cy="3809330"/>
            </a:xfrm>
            <a:prstGeom prst="rect">
              <a:avLst/>
            </a:prstGeom>
            <a:solidFill>
              <a:schemeClr val="accent6">
                <a:lumMod val="20000"/>
                <a:lumOff val="80000"/>
              </a:schemeClr>
            </a:solidFill>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a:p>
          </p:txBody>
        </p:sp>
        <p:sp>
          <p:nvSpPr>
            <p:cNvPr id="32784" name="Rectangle 6"/>
            <p:cNvSpPr>
              <a:spLocks noChangeArrowheads="1"/>
            </p:cNvSpPr>
            <p:nvPr/>
          </p:nvSpPr>
          <p:spPr bwMode="auto">
            <a:xfrm>
              <a:off x="3753636" y="2708603"/>
              <a:ext cx="533400" cy="533400"/>
            </a:xfrm>
            <a:prstGeom prst="rect">
              <a:avLst/>
            </a:prstGeom>
            <a:solidFill>
              <a:srgbClr val="00B0F0"/>
            </a:solidFill>
            <a:ln w="9525" algn="ctr">
              <a:solidFill>
                <a:schemeClr val="tx1"/>
              </a:solidFill>
              <a:round/>
              <a:headEnd/>
              <a:tailEnd/>
            </a:ln>
          </p:spPr>
          <p:txBody>
            <a:bodyPr anchor="ctr"/>
            <a:lstStyle/>
            <a:p>
              <a:pPr algn="ctr"/>
              <a:endParaRPr lang="en-US"/>
            </a:p>
          </p:txBody>
        </p:sp>
        <p:grpSp>
          <p:nvGrpSpPr>
            <p:cNvPr id="32785" name="Group 87"/>
            <p:cNvGrpSpPr>
              <a:grpSpLocks/>
            </p:cNvGrpSpPr>
            <p:nvPr/>
          </p:nvGrpSpPr>
          <p:grpSpPr bwMode="auto">
            <a:xfrm>
              <a:off x="3733800" y="1718003"/>
              <a:ext cx="573073" cy="560455"/>
              <a:chOff x="2832842" y="1843522"/>
              <a:chExt cx="1364974" cy="1336813"/>
            </a:xfrm>
          </p:grpSpPr>
          <p:sp>
            <p:nvSpPr>
              <p:cNvPr id="32832"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90" name="Freeform 89"/>
              <p:cNvSpPr/>
              <p:nvPr/>
            </p:nvSpPr>
            <p:spPr>
              <a:xfrm>
                <a:off x="3339841" y="1976670"/>
                <a:ext cx="351502" cy="1038293"/>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2786" name="Rectangle 6"/>
            <p:cNvSpPr>
              <a:spLocks noChangeArrowheads="1"/>
            </p:cNvSpPr>
            <p:nvPr/>
          </p:nvSpPr>
          <p:spPr bwMode="auto">
            <a:xfrm>
              <a:off x="4439436" y="2708603"/>
              <a:ext cx="533400" cy="533400"/>
            </a:xfrm>
            <a:prstGeom prst="rect">
              <a:avLst/>
            </a:prstGeom>
            <a:solidFill>
              <a:srgbClr val="00B0F0"/>
            </a:solidFill>
            <a:ln w="9525" algn="ctr">
              <a:solidFill>
                <a:schemeClr val="tx1"/>
              </a:solidFill>
              <a:round/>
              <a:headEnd/>
              <a:tailEnd/>
            </a:ln>
          </p:spPr>
          <p:txBody>
            <a:bodyPr anchor="ctr"/>
            <a:lstStyle/>
            <a:p>
              <a:pPr algn="ctr"/>
              <a:endParaRPr lang="en-US"/>
            </a:p>
          </p:txBody>
        </p:sp>
        <p:grpSp>
          <p:nvGrpSpPr>
            <p:cNvPr id="32787" name="Group 91"/>
            <p:cNvGrpSpPr>
              <a:grpSpLocks/>
            </p:cNvGrpSpPr>
            <p:nvPr/>
          </p:nvGrpSpPr>
          <p:grpSpPr bwMode="auto">
            <a:xfrm>
              <a:off x="4419600" y="1718003"/>
              <a:ext cx="573073" cy="560455"/>
              <a:chOff x="2832842" y="1843522"/>
              <a:chExt cx="1364974" cy="1336813"/>
            </a:xfrm>
          </p:grpSpPr>
          <p:sp>
            <p:nvSpPr>
              <p:cNvPr id="32830"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94" name="Freeform 93"/>
              <p:cNvSpPr/>
              <p:nvPr/>
            </p:nvSpPr>
            <p:spPr>
              <a:xfrm>
                <a:off x="3336826" y="1976670"/>
                <a:ext cx="355736" cy="1038293"/>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2788" name="Rectangle 6"/>
            <p:cNvSpPr>
              <a:spLocks noChangeArrowheads="1"/>
            </p:cNvSpPr>
            <p:nvPr/>
          </p:nvSpPr>
          <p:spPr bwMode="auto">
            <a:xfrm>
              <a:off x="5125236" y="2708603"/>
              <a:ext cx="533400" cy="533400"/>
            </a:xfrm>
            <a:prstGeom prst="rect">
              <a:avLst/>
            </a:prstGeom>
            <a:solidFill>
              <a:srgbClr val="00B0F0"/>
            </a:solidFill>
            <a:ln w="9525" algn="ctr">
              <a:solidFill>
                <a:schemeClr val="tx1"/>
              </a:solidFill>
              <a:round/>
              <a:headEnd/>
              <a:tailEnd/>
            </a:ln>
          </p:spPr>
          <p:txBody>
            <a:bodyPr anchor="ctr"/>
            <a:lstStyle/>
            <a:p>
              <a:pPr algn="ctr"/>
              <a:endParaRPr lang="en-US"/>
            </a:p>
          </p:txBody>
        </p:sp>
        <p:grpSp>
          <p:nvGrpSpPr>
            <p:cNvPr id="32789" name="Group 96"/>
            <p:cNvGrpSpPr>
              <a:grpSpLocks/>
            </p:cNvGrpSpPr>
            <p:nvPr/>
          </p:nvGrpSpPr>
          <p:grpSpPr bwMode="auto">
            <a:xfrm>
              <a:off x="5105400" y="1718003"/>
              <a:ext cx="573073" cy="560455"/>
              <a:chOff x="2832842" y="1843522"/>
              <a:chExt cx="1364974" cy="1336813"/>
            </a:xfrm>
          </p:grpSpPr>
          <p:sp>
            <p:nvSpPr>
              <p:cNvPr id="32828"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99" name="Freeform 98"/>
              <p:cNvSpPr/>
              <p:nvPr/>
            </p:nvSpPr>
            <p:spPr>
              <a:xfrm>
                <a:off x="3338043" y="1976670"/>
                <a:ext cx="355736" cy="1038293"/>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2790" name="Rectangle 6"/>
            <p:cNvSpPr>
              <a:spLocks noChangeArrowheads="1"/>
            </p:cNvSpPr>
            <p:nvPr/>
          </p:nvSpPr>
          <p:spPr bwMode="auto">
            <a:xfrm>
              <a:off x="5811036" y="2708603"/>
              <a:ext cx="533400" cy="533400"/>
            </a:xfrm>
            <a:prstGeom prst="rect">
              <a:avLst/>
            </a:prstGeom>
            <a:solidFill>
              <a:srgbClr val="00B0F0"/>
            </a:solidFill>
            <a:ln w="9525" algn="ctr">
              <a:solidFill>
                <a:schemeClr val="tx1"/>
              </a:solidFill>
              <a:round/>
              <a:headEnd/>
              <a:tailEnd/>
            </a:ln>
          </p:spPr>
          <p:txBody>
            <a:bodyPr anchor="ctr"/>
            <a:lstStyle/>
            <a:p>
              <a:pPr algn="ctr"/>
              <a:endParaRPr lang="en-US"/>
            </a:p>
          </p:txBody>
        </p:sp>
        <p:grpSp>
          <p:nvGrpSpPr>
            <p:cNvPr id="32791" name="Group 101"/>
            <p:cNvGrpSpPr>
              <a:grpSpLocks/>
            </p:cNvGrpSpPr>
            <p:nvPr/>
          </p:nvGrpSpPr>
          <p:grpSpPr bwMode="auto">
            <a:xfrm>
              <a:off x="5791200" y="1718003"/>
              <a:ext cx="573073" cy="560455"/>
              <a:chOff x="2832842" y="1843522"/>
              <a:chExt cx="1364974" cy="1336813"/>
            </a:xfrm>
          </p:grpSpPr>
          <p:sp>
            <p:nvSpPr>
              <p:cNvPr id="32826"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104" name="Freeform 103"/>
              <p:cNvSpPr/>
              <p:nvPr/>
            </p:nvSpPr>
            <p:spPr>
              <a:xfrm>
                <a:off x="3339259" y="1976670"/>
                <a:ext cx="351499" cy="1038293"/>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5" name="Straight Arrow Connector 4"/>
            <p:cNvCxnSpPr>
              <a:stCxn id="32832" idx="4"/>
              <a:endCxn id="32784" idx="0"/>
            </p:cNvCxnSpPr>
            <p:nvPr/>
          </p:nvCxnSpPr>
          <p:spPr>
            <a:xfrm flipH="1">
              <a:off x="4019558" y="2277763"/>
              <a:ext cx="0" cy="431687"/>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32830" idx="4"/>
              <a:endCxn id="32786" idx="0"/>
            </p:cNvCxnSpPr>
            <p:nvPr/>
          </p:nvCxnSpPr>
          <p:spPr>
            <a:xfrm flipH="1">
              <a:off x="4705869" y="2277763"/>
              <a:ext cx="0" cy="431687"/>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32828" idx="4"/>
              <a:endCxn id="32788" idx="0"/>
            </p:cNvCxnSpPr>
            <p:nvPr/>
          </p:nvCxnSpPr>
          <p:spPr>
            <a:xfrm flipH="1">
              <a:off x="5392181" y="2277763"/>
              <a:ext cx="0" cy="431687"/>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32826" idx="4"/>
              <a:endCxn id="32790" idx="0"/>
            </p:cNvCxnSpPr>
            <p:nvPr/>
          </p:nvCxnSpPr>
          <p:spPr>
            <a:xfrm flipH="1">
              <a:off x="6078492" y="2277763"/>
              <a:ext cx="0" cy="431687"/>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32796" name="Group 117"/>
            <p:cNvGrpSpPr>
              <a:grpSpLocks/>
            </p:cNvGrpSpPr>
            <p:nvPr/>
          </p:nvGrpSpPr>
          <p:grpSpPr bwMode="auto">
            <a:xfrm>
              <a:off x="3849673" y="3519748"/>
              <a:ext cx="573073" cy="560455"/>
              <a:chOff x="2832842" y="1843522"/>
              <a:chExt cx="1364974" cy="1336813"/>
            </a:xfrm>
          </p:grpSpPr>
          <p:sp>
            <p:nvSpPr>
              <p:cNvPr id="32824"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120" name="Freeform 119"/>
              <p:cNvSpPr/>
              <p:nvPr/>
            </p:nvSpPr>
            <p:spPr>
              <a:xfrm>
                <a:off x="3339123" y="1978743"/>
                <a:ext cx="351499" cy="1038293"/>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797" name="Group 120"/>
            <p:cNvGrpSpPr>
              <a:grpSpLocks/>
            </p:cNvGrpSpPr>
            <p:nvPr/>
          </p:nvGrpSpPr>
          <p:grpSpPr bwMode="auto">
            <a:xfrm>
              <a:off x="4459273" y="3519748"/>
              <a:ext cx="573073" cy="560455"/>
              <a:chOff x="2832842" y="1843522"/>
              <a:chExt cx="1364974" cy="1336813"/>
            </a:xfrm>
          </p:grpSpPr>
          <p:sp>
            <p:nvSpPr>
              <p:cNvPr id="32822"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123" name="Freeform 122"/>
              <p:cNvSpPr/>
              <p:nvPr/>
            </p:nvSpPr>
            <p:spPr>
              <a:xfrm>
                <a:off x="3339731" y="1978743"/>
                <a:ext cx="351502" cy="1038293"/>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798" name="Group 123"/>
            <p:cNvGrpSpPr>
              <a:grpSpLocks/>
            </p:cNvGrpSpPr>
            <p:nvPr/>
          </p:nvGrpSpPr>
          <p:grpSpPr bwMode="auto">
            <a:xfrm>
              <a:off x="5088709" y="3519748"/>
              <a:ext cx="573073" cy="560455"/>
              <a:chOff x="2832842" y="1843522"/>
              <a:chExt cx="1364974" cy="1336813"/>
            </a:xfrm>
          </p:grpSpPr>
          <p:sp>
            <p:nvSpPr>
              <p:cNvPr id="32820"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126" name="Freeform 125"/>
              <p:cNvSpPr/>
              <p:nvPr/>
            </p:nvSpPr>
            <p:spPr>
              <a:xfrm>
                <a:off x="3339683" y="1978743"/>
                <a:ext cx="351502" cy="1038293"/>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799" name="Group 126"/>
            <p:cNvGrpSpPr>
              <a:grpSpLocks/>
            </p:cNvGrpSpPr>
            <p:nvPr/>
          </p:nvGrpSpPr>
          <p:grpSpPr bwMode="auto">
            <a:xfrm>
              <a:off x="5718146" y="3519748"/>
              <a:ext cx="573073" cy="560455"/>
              <a:chOff x="2832842" y="1843522"/>
              <a:chExt cx="1364974" cy="1336813"/>
            </a:xfrm>
          </p:grpSpPr>
          <p:sp>
            <p:nvSpPr>
              <p:cNvPr id="32818"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129" name="Freeform 128"/>
              <p:cNvSpPr/>
              <p:nvPr/>
            </p:nvSpPr>
            <p:spPr>
              <a:xfrm>
                <a:off x="3339630" y="1978743"/>
                <a:ext cx="351502" cy="1038293"/>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2800" name="Rectangle 6"/>
            <p:cNvSpPr>
              <a:spLocks noChangeArrowheads="1"/>
            </p:cNvSpPr>
            <p:nvPr/>
          </p:nvSpPr>
          <p:spPr bwMode="auto">
            <a:xfrm>
              <a:off x="4706137" y="4385003"/>
              <a:ext cx="743613" cy="762000"/>
            </a:xfrm>
            <a:prstGeom prst="rect">
              <a:avLst/>
            </a:prstGeom>
            <a:solidFill>
              <a:srgbClr val="0070C0"/>
            </a:solidFill>
            <a:ln w="9525" algn="ctr">
              <a:solidFill>
                <a:srgbClr val="002060"/>
              </a:solidFill>
              <a:round/>
              <a:headEnd/>
              <a:tailEnd/>
            </a:ln>
          </p:spPr>
          <p:txBody>
            <a:bodyPr anchor="ctr"/>
            <a:lstStyle/>
            <a:p>
              <a:pPr algn="ctr"/>
              <a:endParaRPr lang="en-US"/>
            </a:p>
          </p:txBody>
        </p:sp>
        <p:cxnSp>
          <p:nvCxnSpPr>
            <p:cNvPr id="15" name="Straight Arrow Connector 14"/>
            <p:cNvCxnSpPr>
              <a:stCxn id="32784" idx="2"/>
              <a:endCxn id="32824" idx="0"/>
            </p:cNvCxnSpPr>
            <p:nvPr/>
          </p:nvCxnSpPr>
          <p:spPr>
            <a:xfrm>
              <a:off x="4019558" y="3242287"/>
              <a:ext cx="117349" cy="278159"/>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32786" idx="2"/>
              <a:endCxn id="32822" idx="0"/>
            </p:cNvCxnSpPr>
            <p:nvPr/>
          </p:nvCxnSpPr>
          <p:spPr>
            <a:xfrm>
              <a:off x="4705869" y="3242287"/>
              <a:ext cx="39116" cy="278159"/>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32788" idx="2"/>
              <a:endCxn id="32820" idx="0"/>
            </p:cNvCxnSpPr>
            <p:nvPr/>
          </p:nvCxnSpPr>
          <p:spPr>
            <a:xfrm flipH="1">
              <a:off x="5374401" y="3242287"/>
              <a:ext cx="17780" cy="278159"/>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32790" idx="2"/>
              <a:endCxn id="32818" idx="0"/>
            </p:cNvCxnSpPr>
            <p:nvPr/>
          </p:nvCxnSpPr>
          <p:spPr>
            <a:xfrm flipH="1">
              <a:off x="6003815" y="3242287"/>
              <a:ext cx="74676" cy="278159"/>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32818" idx="3"/>
              <a:endCxn id="32800" idx="0"/>
            </p:cNvCxnSpPr>
            <p:nvPr/>
          </p:nvCxnSpPr>
          <p:spPr>
            <a:xfrm flipH="1">
              <a:off x="5077473" y="3997290"/>
              <a:ext cx="725427" cy="388338"/>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32820" idx="4"/>
              <a:endCxn id="32800" idx="0"/>
            </p:cNvCxnSpPr>
            <p:nvPr/>
          </p:nvCxnSpPr>
          <p:spPr>
            <a:xfrm flipH="1">
              <a:off x="5077473" y="4080376"/>
              <a:ext cx="296928" cy="305252"/>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32822" idx="4"/>
              <a:endCxn id="32800" idx="0"/>
            </p:cNvCxnSpPr>
            <p:nvPr/>
          </p:nvCxnSpPr>
          <p:spPr>
            <a:xfrm>
              <a:off x="4744986" y="4080376"/>
              <a:ext cx="332487" cy="305252"/>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32824" idx="5"/>
              <a:endCxn id="32800" idx="0"/>
            </p:cNvCxnSpPr>
            <p:nvPr/>
          </p:nvCxnSpPr>
          <p:spPr>
            <a:xfrm>
              <a:off x="4339600" y="3997290"/>
              <a:ext cx="737873" cy="388338"/>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32809" name="Group 157"/>
            <p:cNvGrpSpPr>
              <a:grpSpLocks/>
            </p:cNvGrpSpPr>
            <p:nvPr/>
          </p:nvGrpSpPr>
          <p:grpSpPr bwMode="auto">
            <a:xfrm>
              <a:off x="6057899" y="4706785"/>
              <a:ext cx="573073" cy="560455"/>
              <a:chOff x="2832842" y="1843522"/>
              <a:chExt cx="1364974" cy="1336813"/>
            </a:xfrm>
          </p:grpSpPr>
          <p:sp>
            <p:nvSpPr>
              <p:cNvPr id="32816" name="Oval 22"/>
              <p:cNvSpPr>
                <a:spLocks noChangeArrowheads="1"/>
              </p:cNvSpPr>
              <p:nvPr/>
            </p:nvSpPr>
            <p:spPr bwMode="auto">
              <a:xfrm>
                <a:off x="2832842" y="1843522"/>
                <a:ext cx="1364974" cy="1336813"/>
              </a:xfrm>
              <a:prstGeom prst="ellipse">
                <a:avLst/>
              </a:prstGeom>
              <a:solidFill>
                <a:srgbClr val="00B050">
                  <a:alpha val="25098"/>
                </a:srgbClr>
              </a:solidFill>
              <a:ln w="9525" algn="ctr">
                <a:solidFill>
                  <a:schemeClr val="accent6">
                    <a:lumMod val="50000"/>
                  </a:schemeClr>
                </a:solidFill>
                <a:round/>
                <a:headEnd/>
                <a:tailEnd/>
              </a:ln>
            </p:spPr>
            <p:txBody>
              <a:bodyPr/>
              <a:lstStyle/>
              <a:p>
                <a:endParaRPr lang="en-US" sz="1800"/>
              </a:p>
            </p:txBody>
          </p:sp>
          <p:sp>
            <p:nvSpPr>
              <p:cNvPr id="160" name="Freeform 159"/>
              <p:cNvSpPr/>
              <p:nvPr/>
            </p:nvSpPr>
            <p:spPr>
              <a:xfrm>
                <a:off x="3339265" y="1977918"/>
                <a:ext cx="351499" cy="1038290"/>
              </a:xfrm>
              <a:custGeom>
                <a:avLst/>
                <a:gdLst>
                  <a:gd name="connsiteX0" fmla="*/ 222106 w 864968"/>
                  <a:gd name="connsiteY0" fmla="*/ 0 h 2429691"/>
                  <a:gd name="connsiteX1" fmla="*/ 862186 w 864968"/>
                  <a:gd name="connsiteY1" fmla="*/ 352697 h 2429691"/>
                  <a:gd name="connsiteX2" fmla="*/ 38 w 864968"/>
                  <a:gd name="connsiteY2" fmla="*/ 718457 h 2429691"/>
                  <a:gd name="connsiteX3" fmla="*/ 822998 w 864968"/>
                  <a:gd name="connsiteY3" fmla="*/ 1071154 h 2429691"/>
                  <a:gd name="connsiteX4" fmla="*/ 39226 w 864968"/>
                  <a:gd name="connsiteY4" fmla="*/ 1358537 h 2429691"/>
                  <a:gd name="connsiteX5" fmla="*/ 836061 w 864968"/>
                  <a:gd name="connsiteY5" fmla="*/ 1658983 h 2429691"/>
                  <a:gd name="connsiteX6" fmla="*/ 91478 w 864968"/>
                  <a:gd name="connsiteY6" fmla="*/ 1998617 h 2429691"/>
                  <a:gd name="connsiteX7" fmla="*/ 483363 w 864968"/>
                  <a:gd name="connsiteY7" fmla="*/ 2194560 h 2429691"/>
                  <a:gd name="connsiteX8" fmla="*/ 535615 w 864968"/>
                  <a:gd name="connsiteY8" fmla="*/ 2429691 h 2429691"/>
                  <a:gd name="connsiteX9" fmla="*/ 535615 w 864968"/>
                  <a:gd name="connsiteY9" fmla="*/ 2429691 h 242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968" h="2429691">
                    <a:moveTo>
                      <a:pt x="222106" y="0"/>
                    </a:moveTo>
                    <a:cubicBezTo>
                      <a:pt x="560651" y="116477"/>
                      <a:pt x="899197" y="232954"/>
                      <a:pt x="862186" y="352697"/>
                    </a:cubicBezTo>
                    <a:cubicBezTo>
                      <a:pt x="825175" y="472440"/>
                      <a:pt x="6569" y="598714"/>
                      <a:pt x="38" y="718457"/>
                    </a:cubicBezTo>
                    <a:cubicBezTo>
                      <a:pt x="-6493" y="838200"/>
                      <a:pt x="816467" y="964474"/>
                      <a:pt x="822998" y="1071154"/>
                    </a:cubicBezTo>
                    <a:cubicBezTo>
                      <a:pt x="829529" y="1177834"/>
                      <a:pt x="37049" y="1260566"/>
                      <a:pt x="39226" y="1358537"/>
                    </a:cubicBezTo>
                    <a:cubicBezTo>
                      <a:pt x="41403" y="1456508"/>
                      <a:pt x="827352" y="1552303"/>
                      <a:pt x="836061" y="1658983"/>
                    </a:cubicBezTo>
                    <a:cubicBezTo>
                      <a:pt x="844770" y="1765663"/>
                      <a:pt x="150261" y="1909354"/>
                      <a:pt x="91478" y="1998617"/>
                    </a:cubicBezTo>
                    <a:cubicBezTo>
                      <a:pt x="32695" y="2087880"/>
                      <a:pt x="409340" y="2122714"/>
                      <a:pt x="483363" y="2194560"/>
                    </a:cubicBezTo>
                    <a:cubicBezTo>
                      <a:pt x="557386" y="2266406"/>
                      <a:pt x="535615" y="2429691"/>
                      <a:pt x="535615" y="2429691"/>
                    </a:cubicBezTo>
                    <a:lnTo>
                      <a:pt x="535615" y="242969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34" name="Straight Arrow Connector 33"/>
            <p:cNvCxnSpPr>
              <a:stCxn id="32800" idx="3"/>
              <a:endCxn id="32816" idx="2"/>
            </p:cNvCxnSpPr>
            <p:nvPr/>
          </p:nvCxnSpPr>
          <p:spPr>
            <a:xfrm>
              <a:off x="5449077" y="4766742"/>
              <a:ext cx="608079" cy="220360"/>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816" idx="5"/>
            </p:cNvCxnSpPr>
            <p:nvPr/>
          </p:nvCxnSpPr>
          <p:spPr>
            <a:xfrm>
              <a:off x="6547886" y="5185787"/>
              <a:ext cx="488952" cy="431687"/>
            </a:xfrm>
            <a:prstGeom prst="straightConnector1">
              <a:avLst/>
            </a:prstGeom>
            <a:ln w="1905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32812" name="Rectangle 6"/>
            <p:cNvSpPr>
              <a:spLocks noChangeArrowheads="1"/>
            </p:cNvSpPr>
            <p:nvPr/>
          </p:nvSpPr>
          <p:spPr bwMode="auto">
            <a:xfrm>
              <a:off x="7037167" y="5418732"/>
              <a:ext cx="1222940" cy="1260803"/>
            </a:xfrm>
            <a:prstGeom prst="rect">
              <a:avLst/>
            </a:prstGeom>
            <a:solidFill>
              <a:srgbClr val="002060">
                <a:alpha val="74902"/>
              </a:srgbClr>
            </a:solidFill>
            <a:ln w="9525" algn="ctr">
              <a:solidFill>
                <a:srgbClr val="002060"/>
              </a:solidFill>
              <a:round/>
              <a:headEnd/>
              <a:tailEnd/>
            </a:ln>
          </p:spPr>
          <p:txBody>
            <a:bodyPr anchor="ctr"/>
            <a:lstStyle/>
            <a:p>
              <a:pPr algn="ctr"/>
              <a:endParaRPr lang="en-US"/>
            </a:p>
          </p:txBody>
        </p:sp>
        <p:sp>
          <p:nvSpPr>
            <p:cNvPr id="32813" name="TextBox 45"/>
            <p:cNvSpPr txBox="1">
              <a:spLocks noChangeArrowheads="1"/>
            </p:cNvSpPr>
            <p:nvPr/>
          </p:nvSpPr>
          <p:spPr bwMode="auto">
            <a:xfrm>
              <a:off x="2286000" y="2514600"/>
              <a:ext cx="12251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lgn="ctr"/>
              <a:r>
                <a:rPr lang="en-US" sz="2400">
                  <a:solidFill>
                    <a:schemeClr val="bg1"/>
                  </a:solidFill>
                  <a:latin typeface="Times New Roman" pitchFamily="18" charset="0"/>
                </a:rPr>
                <a:t>Private</a:t>
              </a:r>
            </a:p>
            <a:p>
              <a:pPr algn="ctr"/>
              <a:r>
                <a:rPr lang="en-US" sz="2400">
                  <a:solidFill>
                    <a:schemeClr val="bg1"/>
                  </a:solidFill>
                  <a:latin typeface="Times New Roman" pitchFamily="18" charset="0"/>
                </a:rPr>
                <a:t>Results</a:t>
              </a:r>
            </a:p>
          </p:txBody>
        </p:sp>
        <p:sp>
          <p:nvSpPr>
            <p:cNvPr id="32814" name="TextBox 192"/>
            <p:cNvSpPr txBox="1">
              <a:spLocks noChangeArrowheads="1"/>
            </p:cNvSpPr>
            <p:nvPr/>
          </p:nvSpPr>
          <p:spPr bwMode="auto">
            <a:xfrm>
              <a:off x="3499256" y="4343400"/>
              <a:ext cx="12251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lgn="ctr"/>
              <a:r>
                <a:rPr lang="en-US" sz="2400" dirty="0">
                  <a:solidFill>
                    <a:srgbClr val="0070C0"/>
                  </a:solidFill>
                  <a:latin typeface="Times New Roman" pitchFamily="18" charset="0"/>
                </a:rPr>
                <a:t>Local</a:t>
              </a:r>
            </a:p>
            <a:p>
              <a:pPr algn="ctr"/>
              <a:r>
                <a:rPr lang="en-US" sz="2400" dirty="0">
                  <a:solidFill>
                    <a:srgbClr val="0070C0"/>
                  </a:solidFill>
                  <a:latin typeface="Times New Roman" pitchFamily="18" charset="0"/>
                </a:rPr>
                <a:t>Results</a:t>
              </a:r>
            </a:p>
          </p:txBody>
        </p:sp>
        <p:sp>
          <p:nvSpPr>
            <p:cNvPr id="32815" name="TextBox 193"/>
            <p:cNvSpPr txBox="1">
              <a:spLocks noChangeArrowheads="1"/>
            </p:cNvSpPr>
            <p:nvPr/>
          </p:nvSpPr>
          <p:spPr bwMode="auto">
            <a:xfrm>
              <a:off x="5791201" y="5638800"/>
              <a:ext cx="122514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lgn="ctr"/>
              <a:r>
                <a:rPr lang="en-US" sz="2400" dirty="0">
                  <a:solidFill>
                    <a:srgbClr val="002060"/>
                  </a:solidFill>
                  <a:latin typeface="Times New Roman" pitchFamily="18" charset="0"/>
                </a:rPr>
                <a:t>Global</a:t>
              </a:r>
            </a:p>
            <a:p>
              <a:pPr algn="ctr"/>
              <a:r>
                <a:rPr lang="en-US" sz="2400" dirty="0">
                  <a:solidFill>
                    <a:srgbClr val="002060"/>
                  </a:solidFill>
                  <a:latin typeface="Times New Roman" pitchFamily="18" charset="0"/>
                </a:rPr>
                <a:t>Results</a:t>
              </a:r>
            </a:p>
          </p:txBody>
        </p:sp>
      </p:grpSp>
      <p:sp>
        <p:nvSpPr>
          <p:cNvPr id="72" name="Slide Number Placeholder 4">
            <a:extLst>
              <a:ext uri="{FF2B5EF4-FFF2-40B4-BE49-F238E27FC236}">
                <a16:creationId xmlns:a16="http://schemas.microsoft.com/office/drawing/2014/main" id="{7BF13F38-EC9D-8040-97B1-6B0D860CB801}"/>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128</a:t>
            </a:fld>
            <a:endParaRPr lang="en-US" dirty="0"/>
          </a:p>
        </p:txBody>
      </p:sp>
      <p:sp>
        <p:nvSpPr>
          <p:cNvPr id="73" name="CuadroTexto 26">
            <a:extLst>
              <a:ext uri="{FF2B5EF4-FFF2-40B4-BE49-F238E27FC236}">
                <a16:creationId xmlns:a16="http://schemas.microsoft.com/office/drawing/2014/main" id="{B56EF857-41A2-624B-BA56-A58DC3CD4013}"/>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23898040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Recall: Histogram Privatization</a:t>
            </a:r>
          </a:p>
        </p:txBody>
      </p:sp>
      <p:sp>
        <p:nvSpPr>
          <p:cNvPr id="3" name="Marcador de contenido 2"/>
          <p:cNvSpPr>
            <a:spLocks noGrp="1"/>
          </p:cNvSpPr>
          <p:nvPr>
            <p:ph idx="1"/>
          </p:nvPr>
        </p:nvSpPr>
        <p:spPr/>
        <p:txBody>
          <a:bodyPr>
            <a:normAutofit/>
          </a:bodyPr>
          <a:lstStyle/>
          <a:p>
            <a:r>
              <a:rPr lang="en-US" dirty="0">
                <a:solidFill>
                  <a:srgbClr val="00B050"/>
                </a:solidFill>
                <a:ea typeface="ヒラギノ角ゴ Pro W3" pitchFamily="-108" charset="-128"/>
                <a:cs typeface="ヒラギノ角ゴ Pro W3" pitchFamily="-108" charset="-128"/>
              </a:rPr>
              <a:t>Privatization</a:t>
            </a:r>
            <a:r>
              <a:rPr lang="en-US" dirty="0">
                <a:ea typeface="ヒラギノ角ゴ Pro W3" pitchFamily="-108" charset="-128"/>
                <a:cs typeface="ヒラギノ角ゴ Pro W3" pitchFamily="-108" charset="-128"/>
              </a:rPr>
              <a:t>: Per-block sub-histograms in shared memory</a:t>
            </a:r>
          </a:p>
          <a:p>
            <a:pPr lvl="1"/>
            <a:r>
              <a:rPr lang="en-US" dirty="0">
                <a:ea typeface="ヒラギノ角ゴ Pro W3" pitchFamily="-108" charset="-128"/>
                <a:cs typeface="ヒラギノ角ゴ Pro W3" pitchFamily="-108" charset="-128"/>
              </a:rPr>
              <a:t>Threads use atomic operations in shared memory</a:t>
            </a:r>
          </a:p>
        </p:txBody>
      </p:sp>
      <p:pic>
        <p:nvPicPr>
          <p:cNvPr id="23" name="Imagen 22"/>
          <p:cNvPicPr>
            <a:picLocks noChangeAspect="1"/>
          </p:cNvPicPr>
          <p:nvPr/>
        </p:nvPicPr>
        <p:blipFill>
          <a:blip r:embed="rId3"/>
          <a:stretch>
            <a:fillRect/>
          </a:stretch>
        </p:blipFill>
        <p:spPr>
          <a:xfrm>
            <a:off x="3470724" y="1946527"/>
            <a:ext cx="2202553" cy="2202553"/>
          </a:xfrm>
          <a:prstGeom prst="rect">
            <a:avLst/>
          </a:prstGeom>
        </p:spPr>
      </p:pic>
      <p:pic>
        <p:nvPicPr>
          <p:cNvPr id="24" name="Imagen 23"/>
          <p:cNvPicPr>
            <a:picLocks noChangeAspect="1"/>
          </p:cNvPicPr>
          <p:nvPr/>
        </p:nvPicPr>
        <p:blipFill>
          <a:blip r:embed="rId4"/>
          <a:stretch>
            <a:fillRect/>
          </a:stretch>
        </p:blipFill>
        <p:spPr>
          <a:xfrm>
            <a:off x="1880495" y="4567690"/>
            <a:ext cx="5396227" cy="328288"/>
          </a:xfrm>
          <a:prstGeom prst="rect">
            <a:avLst/>
          </a:prstGeom>
        </p:spPr>
      </p:pic>
      <p:pic>
        <p:nvPicPr>
          <p:cNvPr id="25" name="Imagen 24"/>
          <p:cNvPicPr>
            <a:picLocks noChangeAspect="1"/>
          </p:cNvPicPr>
          <p:nvPr/>
        </p:nvPicPr>
        <p:blipFill>
          <a:blip r:embed="rId5"/>
          <a:stretch>
            <a:fillRect/>
          </a:stretch>
        </p:blipFill>
        <p:spPr>
          <a:xfrm>
            <a:off x="3786343" y="5599086"/>
            <a:ext cx="1485900" cy="406400"/>
          </a:xfrm>
          <a:prstGeom prst="rect">
            <a:avLst/>
          </a:prstGeom>
        </p:spPr>
      </p:pic>
      <p:sp>
        <p:nvSpPr>
          <p:cNvPr id="26" name="CuadroTexto 25"/>
          <p:cNvSpPr txBox="1"/>
          <p:nvPr/>
        </p:nvSpPr>
        <p:spPr>
          <a:xfrm>
            <a:off x="1808615" y="4286295"/>
            <a:ext cx="1344088" cy="276999"/>
          </a:xfrm>
          <a:prstGeom prst="rect">
            <a:avLst/>
          </a:prstGeom>
          <a:noFill/>
        </p:spPr>
        <p:txBody>
          <a:bodyPr wrap="none" rtlCol="0">
            <a:spAutoFit/>
          </a:bodyPr>
          <a:lstStyle/>
          <a:p>
            <a:r>
              <a:rPr lang="en-US" sz="1200" dirty="0"/>
              <a:t>Block 0’s sub-</a:t>
            </a:r>
            <a:r>
              <a:rPr lang="en-US" sz="1200" dirty="0" err="1"/>
              <a:t>histo</a:t>
            </a:r>
            <a:endParaRPr lang="en-US" sz="1200" dirty="0"/>
          </a:p>
        </p:txBody>
      </p:sp>
      <p:sp>
        <p:nvSpPr>
          <p:cNvPr id="27" name="CuadroTexto 26"/>
          <p:cNvSpPr txBox="1"/>
          <p:nvPr/>
        </p:nvSpPr>
        <p:spPr>
          <a:xfrm>
            <a:off x="3198159" y="4300195"/>
            <a:ext cx="1344088" cy="276999"/>
          </a:xfrm>
          <a:prstGeom prst="rect">
            <a:avLst/>
          </a:prstGeom>
          <a:noFill/>
        </p:spPr>
        <p:txBody>
          <a:bodyPr wrap="none" rtlCol="0">
            <a:spAutoFit/>
          </a:bodyPr>
          <a:lstStyle/>
          <a:p>
            <a:r>
              <a:rPr lang="en-US" sz="1200" dirty="0"/>
              <a:t>Block 1’s sub-</a:t>
            </a:r>
            <a:r>
              <a:rPr lang="en-US" sz="1200" dirty="0" err="1"/>
              <a:t>histo</a:t>
            </a:r>
            <a:endParaRPr lang="en-US" sz="1200" dirty="0"/>
          </a:p>
        </p:txBody>
      </p:sp>
      <p:sp>
        <p:nvSpPr>
          <p:cNvPr id="28" name="CuadroTexto 27"/>
          <p:cNvSpPr txBox="1"/>
          <p:nvPr/>
        </p:nvSpPr>
        <p:spPr>
          <a:xfrm>
            <a:off x="4604439" y="4300195"/>
            <a:ext cx="1344088" cy="276999"/>
          </a:xfrm>
          <a:prstGeom prst="rect">
            <a:avLst/>
          </a:prstGeom>
          <a:noFill/>
        </p:spPr>
        <p:txBody>
          <a:bodyPr wrap="none" rtlCol="0">
            <a:spAutoFit/>
          </a:bodyPr>
          <a:lstStyle/>
          <a:p>
            <a:r>
              <a:rPr lang="en-US" sz="1200" dirty="0"/>
              <a:t>Block 2’s sub-</a:t>
            </a:r>
            <a:r>
              <a:rPr lang="en-US" sz="1200" dirty="0" err="1"/>
              <a:t>histo</a:t>
            </a:r>
            <a:endParaRPr lang="en-US" sz="1200" dirty="0"/>
          </a:p>
        </p:txBody>
      </p:sp>
      <p:sp>
        <p:nvSpPr>
          <p:cNvPr id="29" name="CuadroTexto 28"/>
          <p:cNvSpPr txBox="1"/>
          <p:nvPr/>
        </p:nvSpPr>
        <p:spPr>
          <a:xfrm>
            <a:off x="6046313" y="4300195"/>
            <a:ext cx="1344088" cy="276999"/>
          </a:xfrm>
          <a:prstGeom prst="rect">
            <a:avLst/>
          </a:prstGeom>
          <a:noFill/>
        </p:spPr>
        <p:txBody>
          <a:bodyPr wrap="none" rtlCol="0">
            <a:spAutoFit/>
          </a:bodyPr>
          <a:lstStyle/>
          <a:p>
            <a:r>
              <a:rPr lang="en-US" sz="1200" dirty="0"/>
              <a:t>Block 3’s sub-</a:t>
            </a:r>
            <a:r>
              <a:rPr lang="en-US" sz="1200" dirty="0" err="1"/>
              <a:t>histo</a:t>
            </a:r>
            <a:endParaRPr lang="en-US" sz="1200" dirty="0"/>
          </a:p>
        </p:txBody>
      </p:sp>
      <p:sp>
        <p:nvSpPr>
          <p:cNvPr id="30" name="CuadroTexto 29"/>
          <p:cNvSpPr txBox="1"/>
          <p:nvPr/>
        </p:nvSpPr>
        <p:spPr>
          <a:xfrm>
            <a:off x="5346415" y="5624144"/>
            <a:ext cx="1310625" cy="307777"/>
          </a:xfrm>
          <a:prstGeom prst="rect">
            <a:avLst/>
          </a:prstGeom>
          <a:noFill/>
        </p:spPr>
        <p:txBody>
          <a:bodyPr wrap="none" rtlCol="0">
            <a:spAutoFit/>
          </a:bodyPr>
          <a:lstStyle/>
          <a:p>
            <a:r>
              <a:rPr lang="en-US" sz="1400" dirty="0"/>
              <a:t>Global memory</a:t>
            </a:r>
          </a:p>
        </p:txBody>
      </p:sp>
      <p:sp>
        <p:nvSpPr>
          <p:cNvPr id="31" name="CuadroTexto 30"/>
          <p:cNvSpPr txBox="1"/>
          <p:nvPr/>
        </p:nvSpPr>
        <p:spPr>
          <a:xfrm>
            <a:off x="3880826" y="6001543"/>
            <a:ext cx="1307557" cy="307777"/>
          </a:xfrm>
          <a:prstGeom prst="rect">
            <a:avLst/>
          </a:prstGeom>
          <a:noFill/>
        </p:spPr>
        <p:txBody>
          <a:bodyPr wrap="none" rtlCol="0">
            <a:spAutoFit/>
          </a:bodyPr>
          <a:lstStyle/>
          <a:p>
            <a:r>
              <a:rPr lang="en-US" sz="1400" dirty="0"/>
              <a:t>Final histogram</a:t>
            </a:r>
          </a:p>
        </p:txBody>
      </p:sp>
      <p:sp>
        <p:nvSpPr>
          <p:cNvPr id="32" name="CuadroTexto 31"/>
          <p:cNvSpPr txBox="1"/>
          <p:nvPr/>
        </p:nvSpPr>
        <p:spPr>
          <a:xfrm>
            <a:off x="531473" y="4563294"/>
            <a:ext cx="1349022" cy="307777"/>
          </a:xfrm>
          <a:prstGeom prst="rect">
            <a:avLst/>
          </a:prstGeom>
          <a:noFill/>
        </p:spPr>
        <p:txBody>
          <a:bodyPr wrap="none" rtlCol="0">
            <a:spAutoFit/>
          </a:bodyPr>
          <a:lstStyle/>
          <a:p>
            <a:r>
              <a:rPr lang="en-US" sz="1400" dirty="0"/>
              <a:t>Shared memory</a:t>
            </a:r>
          </a:p>
        </p:txBody>
      </p:sp>
      <p:cxnSp>
        <p:nvCxnSpPr>
          <p:cNvPr id="33" name="Conector recto de flecha 32"/>
          <p:cNvCxnSpPr/>
          <p:nvPr/>
        </p:nvCxnSpPr>
        <p:spPr>
          <a:xfrm flipH="1">
            <a:off x="5067687" y="4922357"/>
            <a:ext cx="1589354" cy="6767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Conector recto de flecha 34"/>
          <p:cNvCxnSpPr/>
          <p:nvPr/>
        </p:nvCxnSpPr>
        <p:spPr>
          <a:xfrm>
            <a:off x="2484536" y="4895978"/>
            <a:ext cx="1696605" cy="67672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onector recto de flecha 36"/>
          <p:cNvCxnSpPr/>
          <p:nvPr/>
        </p:nvCxnSpPr>
        <p:spPr>
          <a:xfrm flipH="1">
            <a:off x="4780159" y="4895978"/>
            <a:ext cx="556766" cy="7281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onector recto de flecha 38"/>
          <p:cNvCxnSpPr/>
          <p:nvPr/>
        </p:nvCxnSpPr>
        <p:spPr>
          <a:xfrm>
            <a:off x="3880827" y="4871071"/>
            <a:ext cx="527941" cy="72801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Marcador de número de diapositiva 3"/>
          <p:cNvSpPr>
            <a:spLocks noGrp="1"/>
          </p:cNvSpPr>
          <p:nvPr>
            <p:ph type="sldNum" sz="quarter" idx="11"/>
          </p:nvPr>
        </p:nvSpPr>
        <p:spPr/>
        <p:txBody>
          <a:bodyPr/>
          <a:lstStyle/>
          <a:p>
            <a:fld id="{323594FA-E141-4234-AE05-360401972BE7}" type="slidenum">
              <a:rPr lang="en-US" altLang="en-US" smtClean="0"/>
              <a:pPr/>
              <a:t>129</a:t>
            </a:fld>
            <a:endParaRPr lang="en-US" altLang="en-US"/>
          </a:p>
        </p:txBody>
      </p:sp>
      <p:sp>
        <p:nvSpPr>
          <p:cNvPr id="20" name="CuadroTexto 29">
            <a:extLst>
              <a:ext uri="{FF2B5EF4-FFF2-40B4-BE49-F238E27FC236}">
                <a16:creationId xmlns:a16="http://schemas.microsoft.com/office/drawing/2014/main" id="{26191C57-5FA0-0145-983F-9FA0362EDE44}"/>
              </a:ext>
            </a:extLst>
          </p:cNvPr>
          <p:cNvSpPr txBox="1"/>
          <p:nvPr/>
        </p:nvSpPr>
        <p:spPr>
          <a:xfrm>
            <a:off x="6063044" y="5114795"/>
            <a:ext cx="1544462" cy="307777"/>
          </a:xfrm>
          <a:prstGeom prst="rect">
            <a:avLst/>
          </a:prstGeom>
          <a:noFill/>
        </p:spPr>
        <p:txBody>
          <a:bodyPr wrap="none" rtlCol="0">
            <a:spAutoFit/>
          </a:bodyPr>
          <a:lstStyle/>
          <a:p>
            <a:r>
              <a:rPr lang="en-US" sz="1400" dirty="0">
                <a:solidFill>
                  <a:srgbClr val="0070C0"/>
                </a:solidFill>
              </a:rPr>
              <a:t>Parallel reduction</a:t>
            </a:r>
          </a:p>
        </p:txBody>
      </p:sp>
    </p:spTree>
    <p:extLst>
      <p:ext uri="{BB962C8B-B14F-4D97-AF65-F5344CB8AC3E}">
        <p14:creationId xmlns:p14="http://schemas.microsoft.com/office/powerpoint/2010/main" val="327442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110" y="0"/>
            <a:ext cx="8523354" cy="908720"/>
          </a:xfrm>
        </p:spPr>
        <p:txBody>
          <a:bodyPr/>
          <a:lstStyle/>
          <a:p>
            <a:r>
              <a:rPr lang="en-US" dirty="0">
                <a:solidFill>
                  <a:srgbClr val="0070C0"/>
                </a:solidFill>
              </a:rPr>
              <a:t>Search Space of Parallel Reduction</a:t>
            </a:r>
          </a:p>
        </p:txBody>
      </p:sp>
      <p:pic>
        <p:nvPicPr>
          <p:cNvPr id="3" name="Picture 2"/>
          <p:cNvPicPr>
            <a:picLocks noChangeAspect="1"/>
          </p:cNvPicPr>
          <p:nvPr/>
        </p:nvPicPr>
        <p:blipFill>
          <a:blip r:embed="rId3"/>
          <a:stretch>
            <a:fillRect/>
          </a:stretch>
        </p:blipFill>
        <p:spPr>
          <a:xfrm>
            <a:off x="939276" y="1123319"/>
            <a:ext cx="7265448" cy="4249897"/>
          </a:xfrm>
          <a:prstGeom prst="rect">
            <a:avLst/>
          </a:prstGeom>
        </p:spPr>
      </p:pic>
      <p:sp>
        <p:nvSpPr>
          <p:cNvPr id="4" name="TextBox 3"/>
          <p:cNvSpPr txBox="1"/>
          <p:nvPr/>
        </p:nvSpPr>
        <p:spPr>
          <a:xfrm>
            <a:off x="2441930" y="5549170"/>
            <a:ext cx="4260141" cy="400110"/>
          </a:xfrm>
          <a:prstGeom prst="rect">
            <a:avLst/>
          </a:prstGeom>
          <a:noFill/>
        </p:spPr>
        <p:txBody>
          <a:bodyPr wrap="none" rtlCol="0">
            <a:spAutoFit/>
          </a:bodyPr>
          <a:lstStyle/>
          <a:p>
            <a:r>
              <a:rPr lang="en-US" sz="2000" dirty="0"/>
              <a:t>Over 85 different versions possible!</a:t>
            </a:r>
          </a:p>
        </p:txBody>
      </p:sp>
      <p:sp>
        <p:nvSpPr>
          <p:cNvPr id="6" name="TextBox 5">
            <a:extLst>
              <a:ext uri="{FF2B5EF4-FFF2-40B4-BE49-F238E27FC236}">
                <a16:creationId xmlns:a16="http://schemas.microsoft.com/office/drawing/2014/main" id="{29118CEA-B190-7F4D-8028-483F3A074082}"/>
              </a:ext>
            </a:extLst>
          </p:cNvPr>
          <p:cNvSpPr txBox="1"/>
          <p:nvPr/>
        </p:nvSpPr>
        <p:spPr>
          <a:xfrm>
            <a:off x="192954" y="6381328"/>
            <a:ext cx="8627518" cy="430887"/>
          </a:xfrm>
          <a:prstGeom prst="rect">
            <a:avLst/>
          </a:prstGeom>
          <a:noFill/>
        </p:spPr>
        <p:txBody>
          <a:bodyPr wrap="square" rtlCol="0">
            <a:spAutoFit/>
          </a:bodyPr>
          <a:lstStyle/>
          <a:p>
            <a:r>
              <a:rPr lang="en-US" sz="1100" dirty="0"/>
              <a:t>Garcia de Gonzalo et al., “Automatic Generation of Warp-Level Primitives and Atomic Instructions for Fast and Portable Parallel Reduction on GPUs,” CGO 2019</a:t>
            </a:r>
          </a:p>
        </p:txBody>
      </p:sp>
      <p:sp>
        <p:nvSpPr>
          <p:cNvPr id="7" name="Slide Number Placeholder 3">
            <a:extLst>
              <a:ext uri="{FF2B5EF4-FFF2-40B4-BE49-F238E27FC236}">
                <a16:creationId xmlns:a16="http://schemas.microsoft.com/office/drawing/2014/main" id="{6DC4BC23-38B9-7947-8F02-74DA498FEB89}"/>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5788891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dirty="0">
                <a:solidFill>
                  <a:srgbClr val="0070C0"/>
                </a:solidFill>
                <a:ea typeface="SimSun" pitchFamily="2" charset="-122"/>
              </a:rPr>
              <a:t>Basic Ideas</a:t>
            </a:r>
          </a:p>
        </p:txBody>
      </p:sp>
      <p:sp>
        <p:nvSpPr>
          <p:cNvPr id="34819" name="Rectangle 3"/>
          <p:cNvSpPr>
            <a:spLocks noGrp="1" noChangeArrowheads="1"/>
          </p:cNvSpPr>
          <p:nvPr>
            <p:ph idx="1"/>
          </p:nvPr>
        </p:nvSpPr>
        <p:spPr/>
        <p:txBody>
          <a:bodyPr/>
          <a:lstStyle/>
          <a:p>
            <a:pPr eaLnBrk="1" hangingPunct="1"/>
            <a:r>
              <a:rPr lang="en-US" altLang="zh-CN" dirty="0">
                <a:ea typeface="SimSun" pitchFamily="2" charset="-122"/>
              </a:rPr>
              <a:t>Each thread processes one or more frontier nodes and </a:t>
            </a:r>
            <a:r>
              <a:rPr lang="en-US" altLang="zh-CN" dirty="0">
                <a:solidFill>
                  <a:srgbClr val="0070C0"/>
                </a:solidFill>
                <a:ea typeface="SimSun" pitchFamily="2" charset="-122"/>
              </a:rPr>
              <a:t>inserts new frontier nodes into its private queues</a:t>
            </a:r>
          </a:p>
          <a:p>
            <a:pPr eaLnBrk="1" hangingPunct="1"/>
            <a:r>
              <a:rPr lang="en-US" altLang="zh-CN" dirty="0">
                <a:solidFill>
                  <a:srgbClr val="00B050"/>
                </a:solidFill>
                <a:ea typeface="SimSun" pitchFamily="2" charset="-122"/>
              </a:rPr>
              <a:t>Find a location in the global queue </a:t>
            </a:r>
            <a:r>
              <a:rPr lang="en-US" altLang="zh-CN" dirty="0">
                <a:ea typeface="SimSun" pitchFamily="2" charset="-122"/>
              </a:rPr>
              <a:t>for each new frontier node</a:t>
            </a:r>
          </a:p>
          <a:p>
            <a:pPr eaLnBrk="1" hangingPunct="1"/>
            <a:r>
              <a:rPr lang="en-US" altLang="zh-CN" dirty="0">
                <a:ea typeface="SimSun" pitchFamily="2" charset="-122"/>
              </a:rPr>
              <a:t>Build queue of next frontier hierarchically</a:t>
            </a:r>
          </a:p>
        </p:txBody>
      </p:sp>
      <p:sp>
        <p:nvSpPr>
          <p:cNvPr id="34820" name="Rectangle 64"/>
          <p:cNvSpPr>
            <a:spLocks noChangeArrowheads="1"/>
          </p:cNvSpPr>
          <p:nvPr/>
        </p:nvSpPr>
        <p:spPr bwMode="auto">
          <a:xfrm>
            <a:off x="1981200" y="3628677"/>
            <a:ext cx="1511300" cy="396875"/>
          </a:xfrm>
          <a:prstGeom prst="rect">
            <a:avLst/>
          </a:prstGeom>
          <a:solidFill>
            <a:srgbClr val="0070C0"/>
          </a:solidFill>
          <a:ln w="9525">
            <a:solidFill>
              <a:schemeClr val="bg1"/>
            </a:solidFill>
            <a:miter lim="800000"/>
            <a:headEnd/>
            <a:tailEnd/>
          </a:ln>
        </p:spPr>
        <p:txBody>
          <a:bodyPr wrap="none" anchor="ctr"/>
          <a:lstStyle/>
          <a:p>
            <a:pPr algn="ctr">
              <a:buClr>
                <a:srgbClr val="000000"/>
              </a:buClr>
              <a:buSzPct val="100000"/>
              <a:buFont typeface="Times New Roman" pitchFamily="18" charset="0"/>
              <a:buNone/>
            </a:pPr>
            <a:endParaRPr lang="zh-CN" altLang="en-US">
              <a:solidFill>
                <a:schemeClr val="bg1"/>
              </a:solidFill>
              <a:ea typeface="SimSun" pitchFamily="2" charset="-122"/>
            </a:endParaRPr>
          </a:p>
        </p:txBody>
      </p:sp>
      <p:sp>
        <p:nvSpPr>
          <p:cNvPr id="34821" name="Rectangle 65"/>
          <p:cNvSpPr>
            <a:spLocks noChangeArrowheads="1"/>
          </p:cNvSpPr>
          <p:nvPr/>
        </p:nvSpPr>
        <p:spPr bwMode="auto">
          <a:xfrm>
            <a:off x="1981200" y="5139977"/>
            <a:ext cx="5953125" cy="396875"/>
          </a:xfrm>
          <a:prstGeom prst="rect">
            <a:avLst/>
          </a:prstGeom>
          <a:solidFill>
            <a:srgbClr val="002060"/>
          </a:solidFill>
          <a:ln w="9525">
            <a:solidFill>
              <a:schemeClr val="bg1"/>
            </a:solidFill>
            <a:miter lim="800000"/>
            <a:headEnd/>
            <a:tailEnd/>
          </a:ln>
        </p:spPr>
        <p:txBody>
          <a:bodyPr wrap="none" anchor="ctr"/>
          <a:lstStyle/>
          <a:p>
            <a:pPr algn="ctr">
              <a:buClr>
                <a:srgbClr val="000000"/>
              </a:buClr>
              <a:buSzPct val="100000"/>
              <a:buFont typeface="Times New Roman" pitchFamily="18" charset="0"/>
              <a:buNone/>
            </a:pPr>
            <a:endParaRPr lang="zh-CN" altLang="en-US">
              <a:ea typeface="SimSun" pitchFamily="2" charset="-122"/>
            </a:endParaRPr>
          </a:p>
        </p:txBody>
      </p:sp>
      <p:sp>
        <p:nvSpPr>
          <p:cNvPr id="34822" name="Rectangle 71"/>
          <p:cNvSpPr>
            <a:spLocks noChangeArrowheads="1"/>
          </p:cNvSpPr>
          <p:nvPr/>
        </p:nvSpPr>
        <p:spPr bwMode="auto">
          <a:xfrm>
            <a:off x="4279900" y="3628677"/>
            <a:ext cx="1511300" cy="396875"/>
          </a:xfrm>
          <a:prstGeom prst="rect">
            <a:avLst/>
          </a:prstGeom>
          <a:solidFill>
            <a:srgbClr val="0070C0"/>
          </a:solidFill>
          <a:ln w="9525">
            <a:solidFill>
              <a:schemeClr val="bg1"/>
            </a:solidFill>
            <a:miter lim="800000"/>
            <a:headEnd/>
            <a:tailEnd/>
          </a:ln>
        </p:spPr>
        <p:txBody>
          <a:bodyPr wrap="none" anchor="ctr"/>
          <a:lstStyle/>
          <a:p>
            <a:pPr algn="ctr">
              <a:buClr>
                <a:srgbClr val="000000"/>
              </a:buClr>
              <a:buSzPct val="100000"/>
              <a:buFont typeface="Times New Roman" pitchFamily="18" charset="0"/>
              <a:buNone/>
            </a:pPr>
            <a:endParaRPr lang="zh-CN" altLang="en-US">
              <a:solidFill>
                <a:schemeClr val="bg1"/>
              </a:solidFill>
              <a:ea typeface="SimSun" pitchFamily="2" charset="-122"/>
            </a:endParaRPr>
          </a:p>
        </p:txBody>
      </p:sp>
      <p:sp>
        <p:nvSpPr>
          <p:cNvPr id="34823" name="Rectangle 76"/>
          <p:cNvSpPr>
            <a:spLocks noChangeArrowheads="1"/>
          </p:cNvSpPr>
          <p:nvPr/>
        </p:nvSpPr>
        <p:spPr bwMode="auto">
          <a:xfrm>
            <a:off x="6565900" y="3615977"/>
            <a:ext cx="1511300" cy="396875"/>
          </a:xfrm>
          <a:prstGeom prst="rect">
            <a:avLst/>
          </a:prstGeom>
          <a:solidFill>
            <a:srgbClr val="0070C0"/>
          </a:solidFill>
          <a:ln w="9525">
            <a:solidFill>
              <a:schemeClr val="bg1"/>
            </a:solidFill>
            <a:miter lim="800000"/>
            <a:headEnd/>
            <a:tailEnd/>
          </a:ln>
        </p:spPr>
        <p:txBody>
          <a:bodyPr wrap="none" anchor="ctr"/>
          <a:lstStyle/>
          <a:p>
            <a:pPr algn="ctr">
              <a:buClr>
                <a:srgbClr val="000000"/>
              </a:buClr>
              <a:buSzPct val="100000"/>
              <a:buFont typeface="Times New Roman" pitchFamily="18" charset="0"/>
              <a:buNone/>
            </a:pPr>
            <a:endParaRPr lang="zh-CN" altLang="en-US">
              <a:solidFill>
                <a:schemeClr val="bg1"/>
              </a:solidFill>
              <a:ea typeface="SimSun" pitchFamily="2" charset="-122"/>
            </a:endParaRPr>
          </a:p>
        </p:txBody>
      </p:sp>
      <p:sp>
        <p:nvSpPr>
          <p:cNvPr id="34824" name="Line 82"/>
          <p:cNvSpPr>
            <a:spLocks noChangeShapeType="1"/>
          </p:cNvSpPr>
          <p:nvPr/>
        </p:nvSpPr>
        <p:spPr bwMode="auto">
          <a:xfrm>
            <a:off x="2349500" y="3641377"/>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5" name="Text Box 97"/>
          <p:cNvSpPr txBox="1">
            <a:spLocks noChangeArrowheads="1"/>
          </p:cNvSpPr>
          <p:nvPr/>
        </p:nvSpPr>
        <p:spPr bwMode="auto">
          <a:xfrm>
            <a:off x="4679950" y="357787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rgbClr val="FFC000"/>
                </a:solidFill>
                <a:latin typeface="Times New Roman" pitchFamily="18" charset="0"/>
                <a:ea typeface="SimSun" pitchFamily="2" charset="-122"/>
              </a:rPr>
              <a:t>h</a:t>
            </a:r>
          </a:p>
        </p:txBody>
      </p:sp>
      <p:sp>
        <p:nvSpPr>
          <p:cNvPr id="34826" name="Line 98"/>
          <p:cNvSpPr>
            <a:spLocks noChangeShapeType="1"/>
          </p:cNvSpPr>
          <p:nvPr/>
        </p:nvSpPr>
        <p:spPr bwMode="auto">
          <a:xfrm flipH="1">
            <a:off x="3713162" y="4025552"/>
            <a:ext cx="1150938" cy="1101725"/>
          </a:xfrm>
          <a:prstGeom prst="line">
            <a:avLst/>
          </a:prstGeom>
          <a:noFill/>
          <a:ln w="19050">
            <a:solidFill>
              <a:srgbClr val="0070C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7" name="Text Box 99"/>
          <p:cNvSpPr txBox="1">
            <a:spLocks noChangeArrowheads="1"/>
          </p:cNvSpPr>
          <p:nvPr/>
        </p:nvSpPr>
        <p:spPr bwMode="auto">
          <a:xfrm>
            <a:off x="495300" y="3615977"/>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1800">
                <a:solidFill>
                  <a:schemeClr val="bg1"/>
                </a:solidFill>
                <a:latin typeface="Times New Roman" pitchFamily="18" charset="0"/>
                <a:ea typeface="SimSun" pitchFamily="2" charset="-122"/>
              </a:rPr>
              <a:t>Local queues</a:t>
            </a:r>
          </a:p>
        </p:txBody>
      </p:sp>
      <p:sp>
        <p:nvSpPr>
          <p:cNvPr id="34828" name="Text Box 101"/>
          <p:cNvSpPr txBox="1">
            <a:spLocks noChangeArrowheads="1"/>
          </p:cNvSpPr>
          <p:nvPr/>
        </p:nvSpPr>
        <p:spPr bwMode="auto">
          <a:xfrm>
            <a:off x="468313" y="5114577"/>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1800">
                <a:solidFill>
                  <a:schemeClr val="bg1"/>
                </a:solidFill>
                <a:latin typeface="Times New Roman" pitchFamily="18" charset="0"/>
                <a:ea typeface="SimSun" pitchFamily="2" charset="-122"/>
              </a:rPr>
              <a:t>Global queue</a:t>
            </a:r>
          </a:p>
        </p:txBody>
      </p:sp>
      <p:sp>
        <p:nvSpPr>
          <p:cNvPr id="34829" name="Text Box 103"/>
          <p:cNvSpPr txBox="1">
            <a:spLocks noChangeArrowheads="1"/>
          </p:cNvSpPr>
          <p:nvPr/>
        </p:nvSpPr>
        <p:spPr bwMode="auto">
          <a:xfrm>
            <a:off x="1981200" y="3212976"/>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1800" dirty="0">
                <a:solidFill>
                  <a:schemeClr val="tx1"/>
                </a:solidFill>
                <a:latin typeface="Times New Roman" pitchFamily="18" charset="0"/>
                <a:ea typeface="SimSun" pitchFamily="2" charset="-122"/>
              </a:rPr>
              <a:t>q1</a:t>
            </a:r>
          </a:p>
        </p:txBody>
      </p:sp>
      <p:sp>
        <p:nvSpPr>
          <p:cNvPr id="34830" name="Text Box 104"/>
          <p:cNvSpPr txBox="1">
            <a:spLocks noChangeArrowheads="1"/>
          </p:cNvSpPr>
          <p:nvPr/>
        </p:nvSpPr>
        <p:spPr bwMode="auto">
          <a:xfrm>
            <a:off x="4267200" y="3212976"/>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1800">
                <a:solidFill>
                  <a:schemeClr val="tx1"/>
                </a:solidFill>
                <a:latin typeface="Times New Roman" pitchFamily="18" charset="0"/>
                <a:ea typeface="SimSun" pitchFamily="2" charset="-122"/>
              </a:rPr>
              <a:t>q2</a:t>
            </a:r>
          </a:p>
        </p:txBody>
      </p:sp>
      <p:sp>
        <p:nvSpPr>
          <p:cNvPr id="34831" name="Text Box 105"/>
          <p:cNvSpPr txBox="1">
            <a:spLocks noChangeArrowheads="1"/>
          </p:cNvSpPr>
          <p:nvPr/>
        </p:nvSpPr>
        <p:spPr bwMode="auto">
          <a:xfrm>
            <a:off x="6629400" y="3212976"/>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1800">
                <a:solidFill>
                  <a:schemeClr val="tx1"/>
                </a:solidFill>
                <a:latin typeface="Times New Roman" pitchFamily="18" charset="0"/>
                <a:ea typeface="SimSun" pitchFamily="2" charset="-122"/>
              </a:rPr>
              <a:t>q3</a:t>
            </a:r>
          </a:p>
        </p:txBody>
      </p:sp>
      <p:sp>
        <p:nvSpPr>
          <p:cNvPr id="34832" name="Text Box 106"/>
          <p:cNvSpPr txBox="1">
            <a:spLocks noChangeArrowheads="1"/>
          </p:cNvSpPr>
          <p:nvPr/>
        </p:nvSpPr>
        <p:spPr bwMode="auto">
          <a:xfrm>
            <a:off x="2743200" y="4543077"/>
            <a:ext cx="6057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i="1">
                <a:solidFill>
                  <a:schemeClr val="tx1"/>
                </a:solidFill>
                <a:latin typeface="Times New Roman" pitchFamily="18" charset="0"/>
                <a:ea typeface="SimSun" pitchFamily="2" charset="-122"/>
              </a:rPr>
              <a:t>Index = offset of q2 (#node in q1) + index in q2</a:t>
            </a:r>
          </a:p>
        </p:txBody>
      </p:sp>
      <p:sp>
        <p:nvSpPr>
          <p:cNvPr id="34833" name="Text Box 107"/>
          <p:cNvSpPr txBox="1">
            <a:spLocks noChangeArrowheads="1"/>
          </p:cNvSpPr>
          <p:nvPr/>
        </p:nvSpPr>
        <p:spPr bwMode="auto">
          <a:xfrm>
            <a:off x="1993900" y="3577877"/>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chemeClr val="bg1"/>
                </a:solidFill>
                <a:latin typeface="Times New Roman" pitchFamily="18" charset="0"/>
                <a:ea typeface="SimSun" pitchFamily="2" charset="-122"/>
              </a:rPr>
              <a:t>a</a:t>
            </a:r>
          </a:p>
        </p:txBody>
      </p:sp>
      <p:sp>
        <p:nvSpPr>
          <p:cNvPr id="34834" name="Text Box 108"/>
          <p:cNvSpPr txBox="1">
            <a:spLocks noChangeArrowheads="1"/>
          </p:cNvSpPr>
          <p:nvPr/>
        </p:nvSpPr>
        <p:spPr bwMode="auto">
          <a:xfrm>
            <a:off x="2351088" y="359057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b</a:t>
            </a:r>
          </a:p>
        </p:txBody>
      </p:sp>
      <p:sp>
        <p:nvSpPr>
          <p:cNvPr id="34835" name="Text Box 109"/>
          <p:cNvSpPr txBox="1">
            <a:spLocks noChangeArrowheads="1"/>
          </p:cNvSpPr>
          <p:nvPr/>
        </p:nvSpPr>
        <p:spPr bwMode="auto">
          <a:xfrm>
            <a:off x="2744788" y="3590577"/>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c</a:t>
            </a:r>
          </a:p>
        </p:txBody>
      </p:sp>
      <p:sp>
        <p:nvSpPr>
          <p:cNvPr id="34836" name="Text Box 113"/>
          <p:cNvSpPr txBox="1">
            <a:spLocks noChangeArrowheads="1"/>
          </p:cNvSpPr>
          <p:nvPr/>
        </p:nvSpPr>
        <p:spPr bwMode="auto">
          <a:xfrm>
            <a:off x="4306888" y="357787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g</a:t>
            </a:r>
          </a:p>
        </p:txBody>
      </p:sp>
      <p:sp>
        <p:nvSpPr>
          <p:cNvPr id="34837" name="Text Box 114"/>
          <p:cNvSpPr txBox="1">
            <a:spLocks noChangeArrowheads="1"/>
          </p:cNvSpPr>
          <p:nvPr/>
        </p:nvSpPr>
        <p:spPr bwMode="auto">
          <a:xfrm>
            <a:off x="5080000" y="3577877"/>
            <a:ext cx="269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i</a:t>
            </a:r>
          </a:p>
        </p:txBody>
      </p:sp>
      <p:sp>
        <p:nvSpPr>
          <p:cNvPr id="34838" name="Text Box 115"/>
          <p:cNvSpPr txBox="1">
            <a:spLocks noChangeArrowheads="1"/>
          </p:cNvSpPr>
          <p:nvPr/>
        </p:nvSpPr>
        <p:spPr bwMode="auto">
          <a:xfrm>
            <a:off x="6656388" y="3577877"/>
            <a:ext cx="269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j</a:t>
            </a:r>
          </a:p>
        </p:txBody>
      </p:sp>
      <p:sp>
        <p:nvSpPr>
          <p:cNvPr id="34839" name="Line 120"/>
          <p:cNvSpPr>
            <a:spLocks noChangeShapeType="1"/>
          </p:cNvSpPr>
          <p:nvPr/>
        </p:nvSpPr>
        <p:spPr bwMode="auto">
          <a:xfrm>
            <a:off x="2730500" y="3628677"/>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0" name="Line 121"/>
          <p:cNvSpPr>
            <a:spLocks noChangeShapeType="1"/>
          </p:cNvSpPr>
          <p:nvPr/>
        </p:nvSpPr>
        <p:spPr bwMode="auto">
          <a:xfrm>
            <a:off x="3124200" y="3628677"/>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1" name="Line 122"/>
          <p:cNvSpPr>
            <a:spLocks noChangeShapeType="1"/>
          </p:cNvSpPr>
          <p:nvPr/>
        </p:nvSpPr>
        <p:spPr bwMode="auto">
          <a:xfrm>
            <a:off x="4660900" y="3641377"/>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2" name="Line 123"/>
          <p:cNvSpPr>
            <a:spLocks noChangeShapeType="1"/>
          </p:cNvSpPr>
          <p:nvPr/>
        </p:nvSpPr>
        <p:spPr bwMode="auto">
          <a:xfrm>
            <a:off x="5054600" y="3628677"/>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Line 124"/>
          <p:cNvSpPr>
            <a:spLocks noChangeShapeType="1"/>
          </p:cNvSpPr>
          <p:nvPr/>
        </p:nvSpPr>
        <p:spPr bwMode="auto">
          <a:xfrm>
            <a:off x="5435600" y="3628677"/>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4" name="Line 125"/>
          <p:cNvSpPr>
            <a:spLocks noChangeShapeType="1"/>
          </p:cNvSpPr>
          <p:nvPr/>
        </p:nvSpPr>
        <p:spPr bwMode="auto">
          <a:xfrm>
            <a:off x="6946900" y="3615977"/>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5" name="Line 126"/>
          <p:cNvSpPr>
            <a:spLocks noChangeShapeType="1"/>
          </p:cNvSpPr>
          <p:nvPr/>
        </p:nvSpPr>
        <p:spPr bwMode="auto">
          <a:xfrm>
            <a:off x="7340600" y="3628677"/>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6" name="Line 127"/>
          <p:cNvSpPr>
            <a:spLocks noChangeShapeType="1"/>
          </p:cNvSpPr>
          <p:nvPr/>
        </p:nvSpPr>
        <p:spPr bwMode="auto">
          <a:xfrm>
            <a:off x="7721600" y="3615977"/>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7" name="Line 128"/>
          <p:cNvSpPr>
            <a:spLocks noChangeShapeType="1"/>
          </p:cNvSpPr>
          <p:nvPr/>
        </p:nvSpPr>
        <p:spPr bwMode="auto">
          <a:xfrm>
            <a:off x="2349500" y="51399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8" name="Line 129"/>
          <p:cNvSpPr>
            <a:spLocks noChangeShapeType="1"/>
          </p:cNvSpPr>
          <p:nvPr/>
        </p:nvSpPr>
        <p:spPr bwMode="auto">
          <a:xfrm>
            <a:off x="2717800" y="51399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9" name="Line 130"/>
          <p:cNvSpPr>
            <a:spLocks noChangeShapeType="1"/>
          </p:cNvSpPr>
          <p:nvPr/>
        </p:nvSpPr>
        <p:spPr bwMode="auto">
          <a:xfrm>
            <a:off x="3111500" y="51526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0" name="Line 131"/>
          <p:cNvSpPr>
            <a:spLocks noChangeShapeType="1"/>
          </p:cNvSpPr>
          <p:nvPr/>
        </p:nvSpPr>
        <p:spPr bwMode="auto">
          <a:xfrm>
            <a:off x="3505200" y="51399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1" name="Line 132"/>
          <p:cNvSpPr>
            <a:spLocks noChangeShapeType="1"/>
          </p:cNvSpPr>
          <p:nvPr/>
        </p:nvSpPr>
        <p:spPr bwMode="auto">
          <a:xfrm>
            <a:off x="3898900" y="51526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2" name="Line 133"/>
          <p:cNvSpPr>
            <a:spLocks noChangeShapeType="1"/>
          </p:cNvSpPr>
          <p:nvPr/>
        </p:nvSpPr>
        <p:spPr bwMode="auto">
          <a:xfrm>
            <a:off x="4292600" y="51526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3" name="Line 134"/>
          <p:cNvSpPr>
            <a:spLocks noChangeShapeType="1"/>
          </p:cNvSpPr>
          <p:nvPr/>
        </p:nvSpPr>
        <p:spPr bwMode="auto">
          <a:xfrm>
            <a:off x="4673600" y="51526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4" name="Line 135"/>
          <p:cNvSpPr>
            <a:spLocks noChangeShapeType="1"/>
          </p:cNvSpPr>
          <p:nvPr/>
        </p:nvSpPr>
        <p:spPr bwMode="auto">
          <a:xfrm>
            <a:off x="5054600" y="5149502"/>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5" name="Line 136"/>
          <p:cNvSpPr>
            <a:spLocks noChangeShapeType="1"/>
          </p:cNvSpPr>
          <p:nvPr/>
        </p:nvSpPr>
        <p:spPr bwMode="auto">
          <a:xfrm>
            <a:off x="5448300" y="51526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6" name="Line 137"/>
          <p:cNvSpPr>
            <a:spLocks noChangeShapeType="1"/>
          </p:cNvSpPr>
          <p:nvPr/>
        </p:nvSpPr>
        <p:spPr bwMode="auto">
          <a:xfrm>
            <a:off x="5854700" y="51526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7" name="Line 138"/>
          <p:cNvSpPr>
            <a:spLocks noChangeShapeType="1"/>
          </p:cNvSpPr>
          <p:nvPr/>
        </p:nvSpPr>
        <p:spPr bwMode="auto">
          <a:xfrm>
            <a:off x="6273800" y="51526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8" name="Line 139"/>
          <p:cNvSpPr>
            <a:spLocks noChangeShapeType="1"/>
          </p:cNvSpPr>
          <p:nvPr/>
        </p:nvSpPr>
        <p:spPr bwMode="auto">
          <a:xfrm>
            <a:off x="6680200" y="51399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9" name="Line 140"/>
          <p:cNvSpPr>
            <a:spLocks noChangeShapeType="1"/>
          </p:cNvSpPr>
          <p:nvPr/>
        </p:nvSpPr>
        <p:spPr bwMode="auto">
          <a:xfrm>
            <a:off x="7073900" y="51399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0" name="Line 141"/>
          <p:cNvSpPr>
            <a:spLocks noChangeShapeType="1"/>
          </p:cNvSpPr>
          <p:nvPr/>
        </p:nvSpPr>
        <p:spPr bwMode="auto">
          <a:xfrm>
            <a:off x="7454900" y="5139977"/>
            <a:ext cx="0" cy="3841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1" name="TextBox 44"/>
          <p:cNvSpPr txBox="1">
            <a:spLocks noChangeArrowheads="1"/>
          </p:cNvSpPr>
          <p:nvPr/>
        </p:nvSpPr>
        <p:spPr bwMode="auto">
          <a:xfrm>
            <a:off x="762000" y="3603277"/>
            <a:ext cx="884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sz="2400">
                <a:solidFill>
                  <a:schemeClr val="tx1"/>
                </a:solidFill>
                <a:latin typeface="Times New Roman" pitchFamily="18" charset="0"/>
              </a:rPr>
              <a:t>Local</a:t>
            </a:r>
          </a:p>
        </p:txBody>
      </p:sp>
      <p:sp>
        <p:nvSpPr>
          <p:cNvPr id="34862" name="TextBox 45"/>
          <p:cNvSpPr txBox="1">
            <a:spLocks noChangeArrowheads="1"/>
          </p:cNvSpPr>
          <p:nvPr/>
        </p:nvSpPr>
        <p:spPr bwMode="auto">
          <a:xfrm>
            <a:off x="685800" y="5127277"/>
            <a:ext cx="1020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sz="2400">
                <a:solidFill>
                  <a:schemeClr val="tx1"/>
                </a:solidFill>
                <a:latin typeface="Times New Roman" pitchFamily="18" charset="0"/>
              </a:rPr>
              <a:t>Global</a:t>
            </a:r>
          </a:p>
        </p:txBody>
      </p:sp>
      <p:sp>
        <p:nvSpPr>
          <p:cNvPr id="34863" name="Text Box 97"/>
          <p:cNvSpPr txBox="1">
            <a:spLocks noChangeArrowheads="1"/>
          </p:cNvSpPr>
          <p:nvPr/>
        </p:nvSpPr>
        <p:spPr bwMode="auto">
          <a:xfrm>
            <a:off x="3505200" y="5127277"/>
            <a:ext cx="338138" cy="4619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chemeClr val="bg1"/>
                </a:solidFill>
                <a:latin typeface="Times New Roman" pitchFamily="18" charset="0"/>
                <a:ea typeface="SimSun" pitchFamily="2" charset="-122"/>
              </a:rPr>
              <a:t>h</a:t>
            </a:r>
          </a:p>
        </p:txBody>
      </p:sp>
      <p:sp>
        <p:nvSpPr>
          <p:cNvPr id="49" name="Slide Number Placeholder 4">
            <a:extLst>
              <a:ext uri="{FF2B5EF4-FFF2-40B4-BE49-F238E27FC236}">
                <a16:creationId xmlns:a16="http://schemas.microsoft.com/office/drawing/2014/main" id="{4B325599-9778-214C-96E3-56D37F77A69E}"/>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130</a:t>
            </a:fld>
            <a:endParaRPr lang="en-US" dirty="0"/>
          </a:p>
        </p:txBody>
      </p:sp>
      <p:sp>
        <p:nvSpPr>
          <p:cNvPr id="50" name="CuadroTexto 26">
            <a:extLst>
              <a:ext uri="{FF2B5EF4-FFF2-40B4-BE49-F238E27FC236}">
                <a16:creationId xmlns:a16="http://schemas.microsoft.com/office/drawing/2014/main" id="{1D7CA91C-AABD-7942-837F-4B563F3E4E28}"/>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291296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8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8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8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8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8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8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8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8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8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8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8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8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8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8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8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8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8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8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4821"/>
                                        </p:tgtEl>
                                        <p:attrNameLst>
                                          <p:attrName>style.visibility</p:attrName>
                                        </p:attrNameLst>
                                      </p:cBhvr>
                                      <p:to>
                                        <p:strVal val="visible"/>
                                      </p:to>
                                    </p:set>
                                    <p:animEffect transition="in" filter="wipe(up)">
                                      <p:cBhvr>
                                        <p:cTn id="63" dur="500"/>
                                        <p:tgtEl>
                                          <p:spTgt spid="34821"/>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4826"/>
                                        </p:tgtEl>
                                        <p:attrNameLst>
                                          <p:attrName>style.visibility</p:attrName>
                                        </p:attrNameLst>
                                      </p:cBhvr>
                                      <p:to>
                                        <p:strVal val="visible"/>
                                      </p:to>
                                    </p:set>
                                    <p:animEffect transition="in" filter="wipe(up)">
                                      <p:cBhvr>
                                        <p:cTn id="66" dur="500"/>
                                        <p:tgtEl>
                                          <p:spTgt spid="34826"/>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34828"/>
                                        </p:tgtEl>
                                        <p:attrNameLst>
                                          <p:attrName>style.visibility</p:attrName>
                                        </p:attrNameLst>
                                      </p:cBhvr>
                                      <p:to>
                                        <p:strVal val="visible"/>
                                      </p:to>
                                    </p:set>
                                    <p:animEffect transition="in" filter="wipe(up)">
                                      <p:cBhvr>
                                        <p:cTn id="69" dur="500"/>
                                        <p:tgtEl>
                                          <p:spTgt spid="34828"/>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4832"/>
                                        </p:tgtEl>
                                        <p:attrNameLst>
                                          <p:attrName>style.visibility</p:attrName>
                                        </p:attrNameLst>
                                      </p:cBhvr>
                                      <p:to>
                                        <p:strVal val="visible"/>
                                      </p:to>
                                    </p:set>
                                    <p:animEffect transition="in" filter="wipe(up)">
                                      <p:cBhvr>
                                        <p:cTn id="72" dur="500"/>
                                        <p:tgtEl>
                                          <p:spTgt spid="34832"/>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4847"/>
                                        </p:tgtEl>
                                        <p:attrNameLst>
                                          <p:attrName>style.visibility</p:attrName>
                                        </p:attrNameLst>
                                      </p:cBhvr>
                                      <p:to>
                                        <p:strVal val="visible"/>
                                      </p:to>
                                    </p:set>
                                    <p:animEffect transition="in" filter="wipe(up)">
                                      <p:cBhvr>
                                        <p:cTn id="75" dur="500"/>
                                        <p:tgtEl>
                                          <p:spTgt spid="34847"/>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4848"/>
                                        </p:tgtEl>
                                        <p:attrNameLst>
                                          <p:attrName>style.visibility</p:attrName>
                                        </p:attrNameLst>
                                      </p:cBhvr>
                                      <p:to>
                                        <p:strVal val="visible"/>
                                      </p:to>
                                    </p:set>
                                    <p:animEffect transition="in" filter="wipe(up)">
                                      <p:cBhvr>
                                        <p:cTn id="78" dur="500"/>
                                        <p:tgtEl>
                                          <p:spTgt spid="34848"/>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4849"/>
                                        </p:tgtEl>
                                        <p:attrNameLst>
                                          <p:attrName>style.visibility</p:attrName>
                                        </p:attrNameLst>
                                      </p:cBhvr>
                                      <p:to>
                                        <p:strVal val="visible"/>
                                      </p:to>
                                    </p:set>
                                    <p:animEffect transition="in" filter="wipe(up)">
                                      <p:cBhvr>
                                        <p:cTn id="81" dur="500"/>
                                        <p:tgtEl>
                                          <p:spTgt spid="34849"/>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4850"/>
                                        </p:tgtEl>
                                        <p:attrNameLst>
                                          <p:attrName>style.visibility</p:attrName>
                                        </p:attrNameLst>
                                      </p:cBhvr>
                                      <p:to>
                                        <p:strVal val="visible"/>
                                      </p:to>
                                    </p:set>
                                    <p:animEffect transition="in" filter="wipe(up)">
                                      <p:cBhvr>
                                        <p:cTn id="84" dur="500"/>
                                        <p:tgtEl>
                                          <p:spTgt spid="34850"/>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34851"/>
                                        </p:tgtEl>
                                        <p:attrNameLst>
                                          <p:attrName>style.visibility</p:attrName>
                                        </p:attrNameLst>
                                      </p:cBhvr>
                                      <p:to>
                                        <p:strVal val="visible"/>
                                      </p:to>
                                    </p:set>
                                    <p:animEffect transition="in" filter="wipe(up)">
                                      <p:cBhvr>
                                        <p:cTn id="87" dur="500"/>
                                        <p:tgtEl>
                                          <p:spTgt spid="34851"/>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4852"/>
                                        </p:tgtEl>
                                        <p:attrNameLst>
                                          <p:attrName>style.visibility</p:attrName>
                                        </p:attrNameLst>
                                      </p:cBhvr>
                                      <p:to>
                                        <p:strVal val="visible"/>
                                      </p:to>
                                    </p:set>
                                    <p:animEffect transition="in" filter="wipe(up)">
                                      <p:cBhvr>
                                        <p:cTn id="90" dur="500"/>
                                        <p:tgtEl>
                                          <p:spTgt spid="34852"/>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34853"/>
                                        </p:tgtEl>
                                        <p:attrNameLst>
                                          <p:attrName>style.visibility</p:attrName>
                                        </p:attrNameLst>
                                      </p:cBhvr>
                                      <p:to>
                                        <p:strVal val="visible"/>
                                      </p:to>
                                    </p:set>
                                    <p:animEffect transition="in" filter="wipe(up)">
                                      <p:cBhvr>
                                        <p:cTn id="93" dur="500"/>
                                        <p:tgtEl>
                                          <p:spTgt spid="34853"/>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34854"/>
                                        </p:tgtEl>
                                        <p:attrNameLst>
                                          <p:attrName>style.visibility</p:attrName>
                                        </p:attrNameLst>
                                      </p:cBhvr>
                                      <p:to>
                                        <p:strVal val="visible"/>
                                      </p:to>
                                    </p:set>
                                    <p:animEffect transition="in" filter="wipe(up)">
                                      <p:cBhvr>
                                        <p:cTn id="96" dur="500"/>
                                        <p:tgtEl>
                                          <p:spTgt spid="34854"/>
                                        </p:tgtEl>
                                      </p:cBhvr>
                                    </p:animEffect>
                                  </p:childTnLst>
                                </p:cTn>
                              </p:par>
                              <p:par>
                                <p:cTn id="97" presetID="22" presetClass="entr" presetSubtype="1" fill="hold" grpId="0" nodeType="withEffect">
                                  <p:stCondLst>
                                    <p:cond delay="0"/>
                                  </p:stCondLst>
                                  <p:childTnLst>
                                    <p:set>
                                      <p:cBhvr>
                                        <p:cTn id="98" dur="1" fill="hold">
                                          <p:stCondLst>
                                            <p:cond delay="0"/>
                                          </p:stCondLst>
                                        </p:cTn>
                                        <p:tgtEl>
                                          <p:spTgt spid="34855"/>
                                        </p:tgtEl>
                                        <p:attrNameLst>
                                          <p:attrName>style.visibility</p:attrName>
                                        </p:attrNameLst>
                                      </p:cBhvr>
                                      <p:to>
                                        <p:strVal val="visible"/>
                                      </p:to>
                                    </p:set>
                                    <p:animEffect transition="in" filter="wipe(up)">
                                      <p:cBhvr>
                                        <p:cTn id="99" dur="500"/>
                                        <p:tgtEl>
                                          <p:spTgt spid="34855"/>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34856"/>
                                        </p:tgtEl>
                                        <p:attrNameLst>
                                          <p:attrName>style.visibility</p:attrName>
                                        </p:attrNameLst>
                                      </p:cBhvr>
                                      <p:to>
                                        <p:strVal val="visible"/>
                                      </p:to>
                                    </p:set>
                                    <p:animEffect transition="in" filter="wipe(up)">
                                      <p:cBhvr>
                                        <p:cTn id="102" dur="500"/>
                                        <p:tgtEl>
                                          <p:spTgt spid="34856"/>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34857"/>
                                        </p:tgtEl>
                                        <p:attrNameLst>
                                          <p:attrName>style.visibility</p:attrName>
                                        </p:attrNameLst>
                                      </p:cBhvr>
                                      <p:to>
                                        <p:strVal val="visible"/>
                                      </p:to>
                                    </p:set>
                                    <p:animEffect transition="in" filter="wipe(up)">
                                      <p:cBhvr>
                                        <p:cTn id="105" dur="500"/>
                                        <p:tgtEl>
                                          <p:spTgt spid="34857"/>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4858"/>
                                        </p:tgtEl>
                                        <p:attrNameLst>
                                          <p:attrName>style.visibility</p:attrName>
                                        </p:attrNameLst>
                                      </p:cBhvr>
                                      <p:to>
                                        <p:strVal val="visible"/>
                                      </p:to>
                                    </p:set>
                                    <p:animEffect transition="in" filter="wipe(up)">
                                      <p:cBhvr>
                                        <p:cTn id="108" dur="500"/>
                                        <p:tgtEl>
                                          <p:spTgt spid="34858"/>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34859"/>
                                        </p:tgtEl>
                                        <p:attrNameLst>
                                          <p:attrName>style.visibility</p:attrName>
                                        </p:attrNameLst>
                                      </p:cBhvr>
                                      <p:to>
                                        <p:strVal val="visible"/>
                                      </p:to>
                                    </p:set>
                                    <p:animEffect transition="in" filter="wipe(up)">
                                      <p:cBhvr>
                                        <p:cTn id="111" dur="500"/>
                                        <p:tgtEl>
                                          <p:spTgt spid="34859"/>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34860"/>
                                        </p:tgtEl>
                                        <p:attrNameLst>
                                          <p:attrName>style.visibility</p:attrName>
                                        </p:attrNameLst>
                                      </p:cBhvr>
                                      <p:to>
                                        <p:strVal val="visible"/>
                                      </p:to>
                                    </p:set>
                                    <p:animEffect transition="in" filter="wipe(up)">
                                      <p:cBhvr>
                                        <p:cTn id="114" dur="500"/>
                                        <p:tgtEl>
                                          <p:spTgt spid="34860"/>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34862"/>
                                        </p:tgtEl>
                                        <p:attrNameLst>
                                          <p:attrName>style.visibility</p:attrName>
                                        </p:attrNameLst>
                                      </p:cBhvr>
                                      <p:to>
                                        <p:strVal val="visible"/>
                                      </p:to>
                                    </p:set>
                                    <p:animEffect transition="in" filter="wipe(up)">
                                      <p:cBhvr>
                                        <p:cTn id="117" dur="500"/>
                                        <p:tgtEl>
                                          <p:spTgt spid="34862"/>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34863"/>
                                        </p:tgtEl>
                                        <p:attrNameLst>
                                          <p:attrName>style.visibility</p:attrName>
                                        </p:attrNameLst>
                                      </p:cBhvr>
                                      <p:to>
                                        <p:strVal val="visible"/>
                                      </p:to>
                                    </p:set>
                                    <p:animEffect transition="in" filter="wipe(up)">
                                      <p:cBhvr>
                                        <p:cTn id="120" dur="500"/>
                                        <p:tgtEl>
                                          <p:spTgt spid="34863"/>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P spid="34821" grpId="0" animBg="1"/>
      <p:bldP spid="34822" grpId="0" animBg="1"/>
      <p:bldP spid="34823" grpId="0" animBg="1"/>
      <p:bldP spid="34824" grpId="0" animBg="1"/>
      <p:bldP spid="34825" grpId="0"/>
      <p:bldP spid="34826" grpId="0" animBg="1"/>
      <p:bldP spid="34827" grpId="0"/>
      <p:bldP spid="34828" grpId="0"/>
      <p:bldP spid="34829" grpId="0"/>
      <p:bldP spid="34830" grpId="0"/>
      <p:bldP spid="34831" grpId="0"/>
      <p:bldP spid="34832" grpId="0"/>
      <p:bldP spid="34833" grpId="0"/>
      <p:bldP spid="34834" grpId="0"/>
      <p:bldP spid="34835" grpId="0"/>
      <p:bldP spid="34836" grpId="0"/>
      <p:bldP spid="34837" grpId="0"/>
      <p:bldP spid="34838" grpId="0"/>
      <p:bldP spid="34839" grpId="0" animBg="1"/>
      <p:bldP spid="34840" grpId="0" animBg="1"/>
      <p:bldP spid="34841" grpId="0" animBg="1"/>
      <p:bldP spid="34842" grpId="0" animBg="1"/>
      <p:bldP spid="34843" grpId="0" animBg="1"/>
      <p:bldP spid="34844" grpId="0" animBg="1"/>
      <p:bldP spid="34845" grpId="0" animBg="1"/>
      <p:bldP spid="34846" grpId="0" animBg="1"/>
      <p:bldP spid="34847" grpId="0" animBg="1"/>
      <p:bldP spid="34848" grpId="0" animBg="1"/>
      <p:bldP spid="34849" grpId="0" animBg="1"/>
      <p:bldP spid="34850" grpId="0" animBg="1"/>
      <p:bldP spid="34851" grpId="0" animBg="1"/>
      <p:bldP spid="34852" grpId="0" animBg="1"/>
      <p:bldP spid="34853" grpId="0" animBg="1"/>
      <p:bldP spid="34854" grpId="0" animBg="1"/>
      <p:bldP spid="34855" grpId="0" animBg="1"/>
      <p:bldP spid="34856" grpId="0" animBg="1"/>
      <p:bldP spid="34857" grpId="0" animBg="1"/>
      <p:bldP spid="34858" grpId="0" animBg="1"/>
      <p:bldP spid="34859" grpId="0" animBg="1"/>
      <p:bldP spid="34860" grpId="0" animBg="1"/>
      <p:bldP spid="34861" grpId="0"/>
      <p:bldP spid="34862" grpId="0"/>
      <p:bldP spid="3486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1"/>
          <p:cNvSpPr>
            <a:spLocks noChangeArrowheads="1"/>
          </p:cNvSpPr>
          <p:nvPr/>
        </p:nvSpPr>
        <p:spPr bwMode="auto">
          <a:xfrm>
            <a:off x="2537520" y="1821160"/>
            <a:ext cx="1447800" cy="1219200"/>
          </a:xfrm>
          <a:prstGeom prst="rect">
            <a:avLst/>
          </a:prstGeom>
          <a:solidFill>
            <a:schemeClr val="bg1"/>
          </a:solidFill>
          <a:ln w="25400">
            <a:solidFill>
              <a:schemeClr val="bg2"/>
            </a:solidFill>
            <a:miter lim="800000"/>
            <a:headEnd/>
            <a:tailEnd/>
          </a:ln>
        </p:spPr>
        <p:txBody>
          <a:bodyPr wrap="none" anchor="ctr"/>
          <a:lstStyle/>
          <a:p>
            <a:pPr eaLnBrk="1" hangingPunct="1">
              <a:buClr>
                <a:srgbClr val="000000"/>
              </a:buClr>
              <a:buSzPct val="100000"/>
              <a:buFont typeface="Times New Roman" pitchFamily="18" charset="0"/>
              <a:buNone/>
            </a:pPr>
            <a:endParaRPr lang="en-US"/>
          </a:p>
        </p:txBody>
      </p:sp>
      <p:sp>
        <p:nvSpPr>
          <p:cNvPr id="36867" name="Line 19"/>
          <p:cNvSpPr>
            <a:spLocks noChangeShapeType="1"/>
          </p:cNvSpPr>
          <p:nvPr/>
        </p:nvSpPr>
        <p:spPr bwMode="auto">
          <a:xfrm>
            <a:off x="1851720" y="3116560"/>
            <a:ext cx="304800" cy="914400"/>
          </a:xfrm>
          <a:prstGeom prst="line">
            <a:avLst/>
          </a:prstGeom>
          <a:noFill/>
          <a:ln w="25400">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68" name="Rectangle 2"/>
          <p:cNvSpPr>
            <a:spLocks noGrp="1" noChangeArrowheads="1"/>
          </p:cNvSpPr>
          <p:nvPr>
            <p:ph type="title"/>
          </p:nvPr>
        </p:nvSpPr>
        <p:spPr/>
        <p:txBody>
          <a:bodyPr/>
          <a:lstStyle/>
          <a:p>
            <a:r>
              <a:rPr lang="en-US" altLang="zh-CN" dirty="0">
                <a:solidFill>
                  <a:srgbClr val="0070C0"/>
                </a:solidFill>
              </a:rPr>
              <a:t>Two-level Hierarchy</a:t>
            </a:r>
          </a:p>
        </p:txBody>
      </p:sp>
      <p:sp>
        <p:nvSpPr>
          <p:cNvPr id="36869" name="Rectangle 13"/>
          <p:cNvSpPr>
            <a:spLocks noGrp="1" noChangeArrowheads="1"/>
          </p:cNvSpPr>
          <p:nvPr>
            <p:ph type="body" sz="half" idx="4294967295"/>
          </p:nvPr>
        </p:nvSpPr>
        <p:spPr>
          <a:xfrm>
            <a:off x="4355976" y="1072480"/>
            <a:ext cx="4444132" cy="4876800"/>
          </a:xfrm>
        </p:spPr>
        <p:txBody>
          <a:bodyPr/>
          <a:lstStyle/>
          <a:p>
            <a:pPr eaLnBrk="1" hangingPunct="1"/>
            <a:r>
              <a:rPr lang="en-US" altLang="zh-CN" dirty="0">
                <a:solidFill>
                  <a:srgbClr val="00B0F0"/>
                </a:solidFill>
                <a:ea typeface="SimSun" pitchFamily="2" charset="-122"/>
              </a:rPr>
              <a:t>Block queue</a:t>
            </a:r>
            <a:r>
              <a:rPr lang="en-US" altLang="zh-CN" sz="2900" dirty="0">
                <a:solidFill>
                  <a:srgbClr val="00B0F0"/>
                </a:solidFill>
                <a:ea typeface="SimSun" pitchFamily="2" charset="-122"/>
              </a:rPr>
              <a:t> </a:t>
            </a:r>
            <a:r>
              <a:rPr lang="en-US" altLang="zh-CN" dirty="0">
                <a:ea typeface="SimSun" pitchFamily="2" charset="-122"/>
              </a:rPr>
              <a:t>(b-queue)</a:t>
            </a:r>
          </a:p>
          <a:p>
            <a:pPr lvl="1" eaLnBrk="1" hangingPunct="1"/>
            <a:r>
              <a:rPr lang="en-US" altLang="zh-CN" dirty="0">
                <a:ea typeface="SimSun" pitchFamily="2" charset="-122"/>
              </a:rPr>
              <a:t>Inserted by all threads in a block</a:t>
            </a:r>
          </a:p>
          <a:p>
            <a:pPr lvl="1" eaLnBrk="1" hangingPunct="1"/>
            <a:r>
              <a:rPr lang="en-US" altLang="zh-CN" dirty="0">
                <a:ea typeface="SimSun" pitchFamily="2" charset="-122"/>
              </a:rPr>
              <a:t>Resides in Shared Memory</a:t>
            </a:r>
          </a:p>
          <a:p>
            <a:pPr eaLnBrk="1" hangingPunct="1"/>
            <a:r>
              <a:rPr lang="en-US" altLang="zh-CN" dirty="0">
                <a:solidFill>
                  <a:srgbClr val="0070C0"/>
                </a:solidFill>
                <a:ea typeface="SimSun" pitchFamily="2" charset="-122"/>
              </a:rPr>
              <a:t>Global queue </a:t>
            </a:r>
            <a:r>
              <a:rPr lang="en-US" altLang="zh-CN" dirty="0">
                <a:ea typeface="SimSun" pitchFamily="2" charset="-122"/>
              </a:rPr>
              <a:t>(g-queue)</a:t>
            </a:r>
          </a:p>
          <a:p>
            <a:pPr lvl="1" eaLnBrk="1" hangingPunct="1"/>
            <a:r>
              <a:rPr lang="en-US" altLang="zh-CN" dirty="0">
                <a:ea typeface="SimSun" pitchFamily="2" charset="-122"/>
              </a:rPr>
              <a:t>Inserted only when a block completes </a:t>
            </a:r>
          </a:p>
          <a:p>
            <a:pPr eaLnBrk="1" hangingPunct="1"/>
            <a:r>
              <a:rPr lang="en-US" altLang="zh-CN" dirty="0">
                <a:ea typeface="SimSun" pitchFamily="2" charset="-122"/>
              </a:rPr>
              <a:t>Problem:</a:t>
            </a:r>
          </a:p>
          <a:p>
            <a:pPr lvl="1" eaLnBrk="1" hangingPunct="1"/>
            <a:r>
              <a:rPr lang="en-US" altLang="zh-CN" sz="2200" dirty="0">
                <a:ea typeface="SimSun" pitchFamily="2" charset="-122"/>
              </a:rPr>
              <a:t>Collision on b-queues</a:t>
            </a:r>
          </a:p>
          <a:p>
            <a:pPr lvl="1" eaLnBrk="1" hangingPunct="1"/>
            <a:r>
              <a:rPr lang="en-US" altLang="zh-CN" sz="2200" dirty="0">
                <a:ea typeface="SimSun" pitchFamily="2" charset="-122"/>
              </a:rPr>
              <a:t>Threads in the same block can cause heavy contention</a:t>
            </a:r>
          </a:p>
        </p:txBody>
      </p:sp>
      <p:sp>
        <p:nvSpPr>
          <p:cNvPr id="36870" name="Rectangle 6"/>
          <p:cNvSpPr>
            <a:spLocks noChangeArrowheads="1"/>
          </p:cNvSpPr>
          <p:nvPr/>
        </p:nvSpPr>
        <p:spPr bwMode="auto">
          <a:xfrm>
            <a:off x="251520" y="3954760"/>
            <a:ext cx="3810000" cy="914400"/>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itchFamily="18" charset="0"/>
              <a:buNone/>
            </a:pPr>
            <a:endParaRPr lang="en-US"/>
          </a:p>
        </p:txBody>
      </p:sp>
      <p:sp>
        <p:nvSpPr>
          <p:cNvPr id="36871" name="Rectangle 7"/>
          <p:cNvSpPr>
            <a:spLocks noChangeArrowheads="1"/>
          </p:cNvSpPr>
          <p:nvPr/>
        </p:nvSpPr>
        <p:spPr bwMode="auto">
          <a:xfrm>
            <a:off x="1165920" y="4030960"/>
            <a:ext cx="2819400" cy="381000"/>
          </a:xfrm>
          <a:prstGeom prst="rect">
            <a:avLst/>
          </a:prstGeom>
          <a:solidFill>
            <a:srgbClr val="0070C0"/>
          </a:solidFill>
          <a:ln w="9525">
            <a:solidFill>
              <a:srgbClr val="002060"/>
            </a:solidFill>
            <a:miter lim="800000"/>
            <a:headEnd/>
            <a:tailEnd/>
          </a:ln>
        </p:spPr>
        <p:txBody>
          <a:bodyPr wrap="none" anchor="ctr"/>
          <a:lstStyle/>
          <a:p>
            <a:pPr algn="ctr">
              <a:buClr>
                <a:srgbClr val="000000"/>
              </a:buClr>
              <a:buSzPct val="100000"/>
              <a:buFont typeface="Times New Roman" pitchFamily="18" charset="0"/>
              <a:buNone/>
            </a:pPr>
            <a:r>
              <a:rPr lang="en-US" altLang="zh-CN" sz="1600">
                <a:solidFill>
                  <a:schemeClr val="bg1"/>
                </a:solidFill>
                <a:ea typeface="SimSun" pitchFamily="2" charset="-122"/>
              </a:rPr>
              <a:t>g-queue</a:t>
            </a:r>
          </a:p>
        </p:txBody>
      </p:sp>
      <p:sp>
        <p:nvSpPr>
          <p:cNvPr id="36872" name="Rectangle 10"/>
          <p:cNvSpPr>
            <a:spLocks noChangeArrowheads="1"/>
          </p:cNvSpPr>
          <p:nvPr/>
        </p:nvSpPr>
        <p:spPr bwMode="auto">
          <a:xfrm>
            <a:off x="1394520" y="2049760"/>
            <a:ext cx="1371600" cy="1219200"/>
          </a:xfrm>
          <a:prstGeom prst="rect">
            <a:avLst/>
          </a:prstGeom>
          <a:solidFill>
            <a:schemeClr val="bg1"/>
          </a:solidFill>
          <a:ln w="25400">
            <a:solidFill>
              <a:schemeClr val="bg2"/>
            </a:solidFill>
            <a:miter lim="800000"/>
            <a:headEnd/>
            <a:tailEnd/>
          </a:ln>
        </p:spPr>
        <p:txBody>
          <a:bodyPr wrap="none" anchor="ctr"/>
          <a:lstStyle/>
          <a:p>
            <a:pPr eaLnBrk="1" hangingPunct="1">
              <a:buClr>
                <a:srgbClr val="000000"/>
              </a:buClr>
              <a:buSzPct val="100000"/>
              <a:buFont typeface="Times New Roman" pitchFamily="18" charset="0"/>
              <a:buNone/>
            </a:pPr>
            <a:endParaRPr lang="en-US"/>
          </a:p>
        </p:txBody>
      </p:sp>
      <p:sp>
        <p:nvSpPr>
          <p:cNvPr id="36873" name="Rectangle 14"/>
          <p:cNvSpPr>
            <a:spLocks noChangeArrowheads="1"/>
          </p:cNvSpPr>
          <p:nvPr/>
        </p:nvSpPr>
        <p:spPr bwMode="auto">
          <a:xfrm>
            <a:off x="3286820" y="2595860"/>
            <a:ext cx="533400" cy="304800"/>
          </a:xfrm>
          <a:prstGeom prst="rect">
            <a:avLst/>
          </a:prstGeom>
          <a:solidFill>
            <a:srgbClr val="00B0F0"/>
          </a:solidFill>
          <a:ln w="9525">
            <a:solidFill>
              <a:srgbClr val="002060"/>
            </a:solidFill>
            <a:prstDash val="sysDot"/>
            <a:miter lim="800000"/>
            <a:headEnd/>
            <a:tailEnd/>
          </a:ln>
        </p:spPr>
        <p:txBody>
          <a:bodyPr wrap="none" anchor="ctr"/>
          <a:lstStyle/>
          <a:p>
            <a:pPr eaLnBrk="1" hangingPunct="1">
              <a:buClr>
                <a:srgbClr val="000000"/>
              </a:buClr>
              <a:buSzPct val="100000"/>
              <a:buFont typeface="Times New Roman" pitchFamily="18" charset="0"/>
              <a:buNone/>
            </a:pPr>
            <a:endParaRPr lang="en-US">
              <a:solidFill>
                <a:schemeClr val="bg1"/>
              </a:solidFill>
            </a:endParaRPr>
          </a:p>
        </p:txBody>
      </p:sp>
      <p:sp>
        <p:nvSpPr>
          <p:cNvPr id="36874" name="Rectangle 15"/>
          <p:cNvSpPr>
            <a:spLocks noChangeArrowheads="1"/>
          </p:cNvSpPr>
          <p:nvPr/>
        </p:nvSpPr>
        <p:spPr bwMode="auto">
          <a:xfrm>
            <a:off x="1851720" y="2811760"/>
            <a:ext cx="838200" cy="304800"/>
          </a:xfrm>
          <a:prstGeom prst="rect">
            <a:avLst/>
          </a:prstGeom>
          <a:solidFill>
            <a:srgbClr val="00B0F0"/>
          </a:solidFill>
          <a:ln w="9525">
            <a:solidFill>
              <a:srgbClr val="002060"/>
            </a:solidFill>
            <a:miter lim="800000"/>
            <a:headEnd/>
            <a:tailEnd/>
          </a:ln>
        </p:spPr>
        <p:txBody>
          <a:bodyPr wrap="none" anchor="ctr"/>
          <a:lstStyle/>
          <a:p>
            <a:pPr eaLnBrk="1" hangingPunct="1">
              <a:buClr>
                <a:srgbClr val="000000"/>
              </a:buClr>
              <a:buSzPct val="100000"/>
              <a:buFont typeface="Times New Roman" pitchFamily="18" charset="0"/>
              <a:buNone/>
            </a:pPr>
            <a:endParaRPr lang="en-US">
              <a:solidFill>
                <a:schemeClr val="bg1"/>
              </a:solidFill>
            </a:endParaRPr>
          </a:p>
        </p:txBody>
      </p:sp>
      <p:sp>
        <p:nvSpPr>
          <p:cNvPr id="36875" name="Rectangle 9"/>
          <p:cNvSpPr>
            <a:spLocks noChangeArrowheads="1"/>
          </p:cNvSpPr>
          <p:nvPr/>
        </p:nvSpPr>
        <p:spPr bwMode="auto">
          <a:xfrm>
            <a:off x="327720" y="2354560"/>
            <a:ext cx="1600200" cy="1219200"/>
          </a:xfrm>
          <a:prstGeom prst="rect">
            <a:avLst/>
          </a:prstGeom>
          <a:solidFill>
            <a:schemeClr val="bg1"/>
          </a:solidFill>
          <a:ln w="25400">
            <a:solidFill>
              <a:schemeClr val="bg2"/>
            </a:solidFill>
            <a:miter lim="800000"/>
            <a:headEnd/>
            <a:tailEnd/>
          </a:ln>
        </p:spPr>
        <p:txBody>
          <a:bodyPr wrap="none" anchor="ctr"/>
          <a:lstStyle/>
          <a:p>
            <a:pPr eaLnBrk="1" hangingPunct="1">
              <a:buClr>
                <a:srgbClr val="000000"/>
              </a:buClr>
              <a:buSzPct val="100000"/>
              <a:buFont typeface="Times New Roman" pitchFamily="18" charset="0"/>
              <a:buNone/>
            </a:pPr>
            <a:endParaRPr lang="en-US"/>
          </a:p>
        </p:txBody>
      </p:sp>
      <p:sp>
        <p:nvSpPr>
          <p:cNvPr id="36876" name="Rectangle 16"/>
          <p:cNvSpPr>
            <a:spLocks noChangeArrowheads="1"/>
          </p:cNvSpPr>
          <p:nvPr/>
        </p:nvSpPr>
        <p:spPr bwMode="auto">
          <a:xfrm>
            <a:off x="708720" y="3116560"/>
            <a:ext cx="1066800" cy="304800"/>
          </a:xfrm>
          <a:prstGeom prst="rect">
            <a:avLst/>
          </a:prstGeom>
          <a:solidFill>
            <a:srgbClr val="00B0F0"/>
          </a:solidFill>
          <a:ln w="9525">
            <a:solidFill>
              <a:srgbClr val="002060"/>
            </a:solidFill>
            <a:miter lim="800000"/>
            <a:headEnd/>
            <a:tailEnd/>
          </a:ln>
        </p:spPr>
        <p:txBody>
          <a:bodyPr wrap="none" anchor="ctr"/>
          <a:lstStyle/>
          <a:p>
            <a:pPr algn="ctr">
              <a:buClr>
                <a:srgbClr val="000000"/>
              </a:buClr>
              <a:buSzPct val="100000"/>
              <a:buFont typeface="Times New Roman" pitchFamily="18" charset="0"/>
              <a:buNone/>
            </a:pPr>
            <a:r>
              <a:rPr lang="en-US" altLang="zh-CN" sz="1600" dirty="0">
                <a:solidFill>
                  <a:schemeClr val="bg1"/>
                </a:solidFill>
                <a:ea typeface="SimSun" pitchFamily="2" charset="-122"/>
              </a:rPr>
              <a:t>b-queue</a:t>
            </a:r>
          </a:p>
        </p:txBody>
      </p:sp>
      <p:sp>
        <p:nvSpPr>
          <p:cNvPr id="36877" name="Line 17"/>
          <p:cNvSpPr>
            <a:spLocks noChangeShapeType="1"/>
          </p:cNvSpPr>
          <p:nvPr/>
        </p:nvSpPr>
        <p:spPr bwMode="auto">
          <a:xfrm>
            <a:off x="734120" y="3421360"/>
            <a:ext cx="431800" cy="609600"/>
          </a:xfrm>
          <a:prstGeom prst="line">
            <a:avLst/>
          </a:prstGeom>
          <a:noFill/>
          <a:ln w="25400">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8" name="Line 18"/>
          <p:cNvSpPr>
            <a:spLocks noChangeShapeType="1"/>
          </p:cNvSpPr>
          <p:nvPr/>
        </p:nvSpPr>
        <p:spPr bwMode="auto">
          <a:xfrm>
            <a:off x="1775520" y="3408660"/>
            <a:ext cx="381000" cy="609600"/>
          </a:xfrm>
          <a:prstGeom prst="line">
            <a:avLst/>
          </a:prstGeom>
          <a:noFill/>
          <a:ln w="25400">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79" name="Line 21"/>
          <p:cNvSpPr>
            <a:spLocks noChangeShapeType="1"/>
          </p:cNvSpPr>
          <p:nvPr/>
        </p:nvSpPr>
        <p:spPr bwMode="auto">
          <a:xfrm>
            <a:off x="2903240" y="2780928"/>
            <a:ext cx="228600" cy="0"/>
          </a:xfrm>
          <a:prstGeom prst="line">
            <a:avLst/>
          </a:prstGeom>
          <a:noFill/>
          <a:ln w="38100">
            <a:solidFill>
              <a:srgbClr val="00B0F0"/>
            </a:solidFill>
            <a:prstDash val="sysDot"/>
            <a:round/>
            <a:headEnd/>
            <a:tailEnd/>
          </a:ln>
          <a:extLst>
            <a:ext uri="{909E8E84-426E-40DD-AFC4-6F175D3DCCD1}">
              <a14:hiddenFill xmlns:a14="http://schemas.microsoft.com/office/drawing/2010/main">
                <a:noFill/>
              </a14:hiddenFill>
            </a:ext>
          </a:extLst>
        </p:spPr>
        <p:txBody>
          <a:bodyPr/>
          <a:lstStyle/>
          <a:p>
            <a:endParaRPr lang="en-US">
              <a:ln>
                <a:solidFill>
                  <a:srgbClr val="0070C0"/>
                </a:solidFill>
              </a:ln>
            </a:endParaRPr>
          </a:p>
        </p:txBody>
      </p:sp>
      <p:sp>
        <p:nvSpPr>
          <p:cNvPr id="36880" name="Line 22"/>
          <p:cNvSpPr>
            <a:spLocks noChangeShapeType="1"/>
          </p:cNvSpPr>
          <p:nvPr/>
        </p:nvSpPr>
        <p:spPr bwMode="auto">
          <a:xfrm>
            <a:off x="3299520" y="2887960"/>
            <a:ext cx="228600" cy="1143000"/>
          </a:xfrm>
          <a:prstGeom prst="line">
            <a:avLst/>
          </a:prstGeom>
          <a:noFill/>
          <a:ln w="25400">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1" name="Line 23"/>
          <p:cNvSpPr>
            <a:spLocks noChangeShapeType="1"/>
          </p:cNvSpPr>
          <p:nvPr/>
        </p:nvSpPr>
        <p:spPr bwMode="auto">
          <a:xfrm>
            <a:off x="3820220" y="2900660"/>
            <a:ext cx="152400" cy="1143000"/>
          </a:xfrm>
          <a:prstGeom prst="line">
            <a:avLst/>
          </a:prstGeom>
          <a:noFill/>
          <a:ln w="25400">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82" name="Text Box 25"/>
          <p:cNvSpPr txBox="1">
            <a:spLocks noChangeArrowheads="1"/>
          </p:cNvSpPr>
          <p:nvPr/>
        </p:nvSpPr>
        <p:spPr bwMode="auto">
          <a:xfrm>
            <a:off x="251520" y="4532610"/>
            <a:ext cx="1279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1600" dirty="0">
                <a:solidFill>
                  <a:srgbClr val="080808"/>
                </a:solidFill>
                <a:latin typeface="Times New Roman" pitchFamily="18" charset="0"/>
                <a:ea typeface="SimSun" pitchFamily="2" charset="-122"/>
              </a:rPr>
              <a:t>Global Mem</a:t>
            </a:r>
          </a:p>
        </p:txBody>
      </p:sp>
      <p:sp>
        <p:nvSpPr>
          <p:cNvPr id="36883" name="Text Box 26"/>
          <p:cNvSpPr txBox="1">
            <a:spLocks noChangeArrowheads="1"/>
          </p:cNvSpPr>
          <p:nvPr/>
        </p:nvSpPr>
        <p:spPr bwMode="auto">
          <a:xfrm>
            <a:off x="343892" y="2348880"/>
            <a:ext cx="1347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1600" dirty="0">
                <a:solidFill>
                  <a:srgbClr val="080808"/>
                </a:solidFill>
                <a:latin typeface="Times New Roman" pitchFamily="18" charset="0"/>
                <a:ea typeface="SimSun" pitchFamily="2" charset="-122"/>
              </a:rPr>
              <a:t>Shared Mem</a:t>
            </a:r>
          </a:p>
        </p:txBody>
      </p:sp>
      <p:sp>
        <p:nvSpPr>
          <p:cNvPr id="36884" name="Line 28"/>
          <p:cNvSpPr>
            <a:spLocks noChangeShapeType="1"/>
          </p:cNvSpPr>
          <p:nvPr/>
        </p:nvSpPr>
        <p:spPr bwMode="auto">
          <a:xfrm>
            <a:off x="2689920" y="3116560"/>
            <a:ext cx="304800" cy="914400"/>
          </a:xfrm>
          <a:prstGeom prst="line">
            <a:avLst/>
          </a:prstGeom>
          <a:noFill/>
          <a:ln w="25400">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Slide Number Placeholder 4">
            <a:extLst>
              <a:ext uri="{FF2B5EF4-FFF2-40B4-BE49-F238E27FC236}">
                <a16:creationId xmlns:a16="http://schemas.microsoft.com/office/drawing/2014/main" id="{DBA52A04-15EF-EF4A-B096-71872468740A}"/>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131</a:t>
            </a:fld>
            <a:endParaRPr lang="en-US" dirty="0"/>
          </a:p>
        </p:txBody>
      </p:sp>
      <p:sp>
        <p:nvSpPr>
          <p:cNvPr id="23" name="CuadroTexto 26">
            <a:extLst>
              <a:ext uri="{FF2B5EF4-FFF2-40B4-BE49-F238E27FC236}">
                <a16:creationId xmlns:a16="http://schemas.microsoft.com/office/drawing/2014/main" id="{DB6AB3CF-AAFF-874F-99EA-CD276CF2D94B}"/>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153269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6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8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8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869">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869">
                                            <p:txEl>
                                              <p:pRg st="4" end="4"/>
                                            </p:txEl>
                                          </p:spTgt>
                                        </p:tgtEl>
                                        <p:attrNameLst>
                                          <p:attrName>style.visibility</p:attrName>
                                        </p:attrNameLst>
                                      </p:cBhvr>
                                      <p:to>
                                        <p:strVal val="visible"/>
                                      </p:to>
                                    </p:set>
                                  </p:childTnLst>
                                </p:cTn>
                              </p:par>
                              <p:par>
                                <p:cTn id="33" presetID="22" presetClass="entr" presetSubtype="1" fill="hold" grpId="0" nodeType="withEffect">
                                  <p:stCondLst>
                                    <p:cond delay="0"/>
                                  </p:stCondLst>
                                  <p:childTnLst>
                                    <p:set>
                                      <p:cBhvr>
                                        <p:cTn id="34" dur="1" fill="hold">
                                          <p:stCondLst>
                                            <p:cond delay="0"/>
                                          </p:stCondLst>
                                        </p:cTn>
                                        <p:tgtEl>
                                          <p:spTgt spid="36870"/>
                                        </p:tgtEl>
                                        <p:attrNameLst>
                                          <p:attrName>style.visibility</p:attrName>
                                        </p:attrNameLst>
                                      </p:cBhvr>
                                      <p:to>
                                        <p:strVal val="visible"/>
                                      </p:to>
                                    </p:set>
                                    <p:animEffect transition="in" filter="wipe(up)">
                                      <p:cBhvr>
                                        <p:cTn id="35" dur="500"/>
                                        <p:tgtEl>
                                          <p:spTgt spid="36870"/>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6871"/>
                                        </p:tgtEl>
                                        <p:attrNameLst>
                                          <p:attrName>style.visibility</p:attrName>
                                        </p:attrNameLst>
                                      </p:cBhvr>
                                      <p:to>
                                        <p:strVal val="visible"/>
                                      </p:to>
                                    </p:set>
                                    <p:animEffect transition="in" filter="wipe(up)">
                                      <p:cBhvr>
                                        <p:cTn id="38" dur="500"/>
                                        <p:tgtEl>
                                          <p:spTgt spid="3687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882"/>
                                        </p:tgtEl>
                                        <p:attrNameLst>
                                          <p:attrName>style.visibility</p:attrName>
                                        </p:attrNameLst>
                                      </p:cBhvr>
                                      <p:to>
                                        <p:strVal val="visible"/>
                                      </p:to>
                                    </p:set>
                                    <p:animEffect transition="in" filter="wipe(up)">
                                      <p:cBhvr>
                                        <p:cTn id="41" dur="500"/>
                                        <p:tgtEl>
                                          <p:spTgt spid="3688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6877"/>
                                        </p:tgtEl>
                                        <p:attrNameLst>
                                          <p:attrName>style.visibility</p:attrName>
                                        </p:attrNameLst>
                                      </p:cBhvr>
                                      <p:to>
                                        <p:strVal val="visible"/>
                                      </p:to>
                                    </p:set>
                                    <p:animEffect transition="in" filter="wipe(up)">
                                      <p:cBhvr>
                                        <p:cTn id="44" dur="500"/>
                                        <p:tgtEl>
                                          <p:spTgt spid="36877"/>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6878"/>
                                        </p:tgtEl>
                                        <p:attrNameLst>
                                          <p:attrName>style.visibility</p:attrName>
                                        </p:attrNameLst>
                                      </p:cBhvr>
                                      <p:to>
                                        <p:strVal val="visible"/>
                                      </p:to>
                                    </p:set>
                                    <p:animEffect transition="in" filter="wipe(up)">
                                      <p:cBhvr>
                                        <p:cTn id="47" dur="500"/>
                                        <p:tgtEl>
                                          <p:spTgt spid="36878"/>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6867"/>
                                        </p:tgtEl>
                                        <p:attrNameLst>
                                          <p:attrName>style.visibility</p:attrName>
                                        </p:attrNameLst>
                                      </p:cBhvr>
                                      <p:to>
                                        <p:strVal val="visible"/>
                                      </p:to>
                                    </p:set>
                                    <p:animEffect transition="in" filter="wipe(up)">
                                      <p:cBhvr>
                                        <p:cTn id="50" dur="500"/>
                                        <p:tgtEl>
                                          <p:spTgt spid="36867"/>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36884"/>
                                        </p:tgtEl>
                                        <p:attrNameLst>
                                          <p:attrName>style.visibility</p:attrName>
                                        </p:attrNameLst>
                                      </p:cBhvr>
                                      <p:to>
                                        <p:strVal val="visible"/>
                                      </p:to>
                                    </p:set>
                                    <p:animEffect transition="in" filter="wipe(up)">
                                      <p:cBhvr>
                                        <p:cTn id="53" dur="500"/>
                                        <p:tgtEl>
                                          <p:spTgt spid="36884"/>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36880"/>
                                        </p:tgtEl>
                                        <p:attrNameLst>
                                          <p:attrName>style.visibility</p:attrName>
                                        </p:attrNameLst>
                                      </p:cBhvr>
                                      <p:to>
                                        <p:strVal val="visible"/>
                                      </p:to>
                                    </p:set>
                                    <p:animEffect transition="in" filter="wipe(up)">
                                      <p:cBhvr>
                                        <p:cTn id="56" dur="500"/>
                                        <p:tgtEl>
                                          <p:spTgt spid="36880"/>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6881"/>
                                        </p:tgtEl>
                                        <p:attrNameLst>
                                          <p:attrName>style.visibility</p:attrName>
                                        </p:attrNameLst>
                                      </p:cBhvr>
                                      <p:to>
                                        <p:strVal val="visible"/>
                                      </p:to>
                                    </p:set>
                                    <p:animEffect transition="in" filter="wipe(up)">
                                      <p:cBhvr>
                                        <p:cTn id="59" dur="500"/>
                                        <p:tgtEl>
                                          <p:spTgt spid="3688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6869">
                                            <p:txEl>
                                              <p:pRg st="5" end="5"/>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6869">
                                            <p:txEl>
                                              <p:pRg st="6" end="6"/>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686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p:bldP spid="36867" grpId="0" animBg="1"/>
      <p:bldP spid="36870" grpId="0" animBg="1"/>
      <p:bldP spid="36871" grpId="0" animBg="1"/>
      <p:bldP spid="36872" grpId="0" animBg="1"/>
      <p:bldP spid="36873" grpId="0" animBg="1"/>
      <p:bldP spid="36874" grpId="0" animBg="1"/>
      <p:bldP spid="36875" grpId="0" animBg="1"/>
      <p:bldP spid="36876" grpId="0" animBg="1"/>
      <p:bldP spid="36877" grpId="0" animBg="1"/>
      <p:bldP spid="36878" grpId="0" animBg="1"/>
      <p:bldP spid="36879" grpId="0" animBg="1"/>
      <p:bldP spid="36880" grpId="0" animBg="1"/>
      <p:bldP spid="36881" grpId="0" animBg="1"/>
      <p:bldP spid="36882" grpId="0"/>
      <p:bldP spid="36883" grpId="0"/>
      <p:bldP spid="3688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dirty="0">
                <a:solidFill>
                  <a:srgbClr val="0070C0"/>
                </a:solidFill>
                <a:ea typeface="SimSun" pitchFamily="2" charset="-122"/>
              </a:rPr>
              <a:t>Hierarchical Queue Management</a:t>
            </a:r>
          </a:p>
        </p:txBody>
      </p:sp>
      <p:sp>
        <p:nvSpPr>
          <p:cNvPr id="43011" name="Rectangle 3"/>
          <p:cNvSpPr>
            <a:spLocks noGrp="1" noChangeArrowheads="1"/>
          </p:cNvSpPr>
          <p:nvPr>
            <p:ph idx="1"/>
          </p:nvPr>
        </p:nvSpPr>
        <p:spPr/>
        <p:txBody>
          <a:bodyPr/>
          <a:lstStyle/>
          <a:p>
            <a:r>
              <a:rPr lang="en-US" altLang="zh-CN" dirty="0">
                <a:solidFill>
                  <a:srgbClr val="00B050"/>
                </a:solidFill>
                <a:ea typeface="SimSun" pitchFamily="2" charset="-122"/>
              </a:rPr>
              <a:t>Advantage</a:t>
            </a:r>
            <a:r>
              <a:rPr lang="en-US" altLang="zh-CN" dirty="0">
                <a:ea typeface="SimSun" pitchFamily="2" charset="-122"/>
              </a:rPr>
              <a:t> and </a:t>
            </a:r>
            <a:r>
              <a:rPr lang="en-US" altLang="zh-CN" dirty="0">
                <a:solidFill>
                  <a:srgbClr val="C00000"/>
                </a:solidFill>
                <a:ea typeface="SimSun" pitchFamily="2" charset="-122"/>
              </a:rPr>
              <a:t>limitation</a:t>
            </a:r>
          </a:p>
          <a:p>
            <a:pPr lvl="1"/>
            <a:r>
              <a:rPr lang="en-US" altLang="zh-CN" dirty="0">
                <a:ea typeface="SimSun" pitchFamily="2" charset="-122"/>
              </a:rPr>
              <a:t>The technique can be applied to any inherently sequential data structure</a:t>
            </a:r>
          </a:p>
          <a:p>
            <a:pPr lvl="1"/>
            <a:r>
              <a:rPr lang="en-US" altLang="zh-CN" dirty="0">
                <a:ea typeface="SimSun" pitchFamily="2" charset="-122"/>
              </a:rPr>
              <a:t>As long as the </a:t>
            </a:r>
            <a:r>
              <a:rPr lang="en-US" altLang="zh-CN" dirty="0">
                <a:solidFill>
                  <a:srgbClr val="7030A0"/>
                </a:solidFill>
                <a:ea typeface="SimSun" pitchFamily="2" charset="-122"/>
              </a:rPr>
              <a:t>exact global ordering between queue contents is not required </a:t>
            </a:r>
            <a:r>
              <a:rPr lang="en-US" altLang="zh-CN" dirty="0">
                <a:ea typeface="SimSun" pitchFamily="2" charset="-122"/>
              </a:rPr>
              <a:t>for correctness or optimality (more of a list)</a:t>
            </a:r>
          </a:p>
          <a:p>
            <a:pPr lvl="1"/>
            <a:r>
              <a:rPr lang="en-US" altLang="zh-CN" dirty="0">
                <a:ea typeface="SimSun" pitchFamily="2" charset="-122"/>
              </a:rPr>
              <a:t>The b-queues are limited by the capacity of shared memory</a:t>
            </a:r>
          </a:p>
          <a:p>
            <a:pPr lvl="2"/>
            <a:r>
              <a:rPr lang="en-US" altLang="zh-CN" dirty="0">
                <a:ea typeface="SimSun" pitchFamily="2" charset="-122"/>
              </a:rPr>
              <a:t>If we know the upper limit of the degree, we can adjust the number of threads per block accordingly</a:t>
            </a:r>
          </a:p>
          <a:p>
            <a:pPr lvl="2"/>
            <a:r>
              <a:rPr lang="en-US" altLang="zh-CN" dirty="0">
                <a:ea typeface="SimSun" pitchFamily="2" charset="-122"/>
              </a:rPr>
              <a:t>Overflow mechanism to ensure robustness</a:t>
            </a:r>
          </a:p>
        </p:txBody>
      </p:sp>
      <p:sp>
        <p:nvSpPr>
          <p:cNvPr id="5" name="Slide Number Placeholder 4">
            <a:extLst>
              <a:ext uri="{FF2B5EF4-FFF2-40B4-BE49-F238E27FC236}">
                <a16:creationId xmlns:a16="http://schemas.microsoft.com/office/drawing/2014/main" id="{AC82DC9F-3E5D-9D45-9661-6AB55F043D91}"/>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132</a:t>
            </a:fld>
            <a:endParaRPr lang="en-US" dirty="0"/>
          </a:p>
        </p:txBody>
      </p:sp>
      <p:sp>
        <p:nvSpPr>
          <p:cNvPr id="6" name="CuadroTexto 26">
            <a:extLst>
              <a:ext uri="{FF2B5EF4-FFF2-40B4-BE49-F238E27FC236}">
                <a16:creationId xmlns:a16="http://schemas.microsoft.com/office/drawing/2014/main" id="{6036FE8E-DE0D-1B46-A9B5-B5425502FF06}"/>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34951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0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0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zh-CN" dirty="0">
                <a:solidFill>
                  <a:srgbClr val="0070C0"/>
                </a:solidFill>
                <a:ea typeface="SimSun" pitchFamily="2" charset="-122"/>
              </a:rPr>
              <a:t>Kernel Arrangement</a:t>
            </a:r>
          </a:p>
        </p:txBody>
      </p:sp>
      <p:sp>
        <p:nvSpPr>
          <p:cNvPr id="45059" name="Rectangle 5"/>
          <p:cNvSpPr>
            <a:spLocks noGrp="1" noChangeArrowheads="1"/>
          </p:cNvSpPr>
          <p:nvPr>
            <p:ph type="body" sz="half" idx="4294967295"/>
          </p:nvPr>
        </p:nvSpPr>
        <p:spPr>
          <a:xfrm>
            <a:off x="3692525" y="1196752"/>
            <a:ext cx="5199955" cy="3810000"/>
          </a:xfrm>
        </p:spPr>
        <p:txBody>
          <a:bodyPr/>
          <a:lstStyle/>
          <a:p>
            <a:r>
              <a:rPr lang="en-US" altLang="zh-CN" dirty="0">
                <a:ea typeface="SimSun" pitchFamily="2" charset="-122"/>
              </a:rPr>
              <a:t>Creating global barriers needs frequent kernel launches</a:t>
            </a:r>
          </a:p>
          <a:p>
            <a:r>
              <a:rPr lang="en-US" altLang="zh-CN" dirty="0">
                <a:ea typeface="SimSun" pitchFamily="2" charset="-122"/>
              </a:rPr>
              <a:t>Too much overhead</a:t>
            </a:r>
          </a:p>
          <a:p>
            <a:r>
              <a:rPr lang="en-US" altLang="zh-CN" dirty="0">
                <a:ea typeface="SimSun" pitchFamily="2" charset="-122"/>
              </a:rPr>
              <a:t>Solutions:</a:t>
            </a:r>
          </a:p>
          <a:p>
            <a:pPr lvl="1"/>
            <a:r>
              <a:rPr lang="en-US" altLang="zh-CN" dirty="0">
                <a:ea typeface="SimSun" pitchFamily="2" charset="-122"/>
              </a:rPr>
              <a:t>Partially use GPU-synchronization</a:t>
            </a:r>
          </a:p>
          <a:p>
            <a:pPr lvl="1"/>
            <a:r>
              <a:rPr lang="en-US" altLang="zh-CN" dirty="0">
                <a:ea typeface="SimSun" pitchFamily="2" charset="-122"/>
              </a:rPr>
              <a:t>Multi-layer Kernel Arrangement</a:t>
            </a:r>
          </a:p>
          <a:p>
            <a:pPr lvl="1"/>
            <a:r>
              <a:rPr lang="en-US" altLang="zh-CN" dirty="0">
                <a:ea typeface="SimSun" pitchFamily="2" charset="-122"/>
              </a:rPr>
              <a:t>Dynamic Parallelism</a:t>
            </a:r>
          </a:p>
          <a:p>
            <a:pPr lvl="1"/>
            <a:r>
              <a:rPr lang="en-US" altLang="zh-CN" dirty="0">
                <a:ea typeface="SimSun" pitchFamily="2" charset="-122"/>
              </a:rPr>
              <a:t>Persistent threads with global barriers</a:t>
            </a:r>
          </a:p>
          <a:p>
            <a:pPr lvl="1"/>
            <a:endParaRPr lang="en-US" altLang="zh-CN" dirty="0">
              <a:ea typeface="SimSun" pitchFamily="2" charset="-122"/>
            </a:endParaRPr>
          </a:p>
        </p:txBody>
      </p:sp>
      <p:sp>
        <p:nvSpPr>
          <p:cNvPr id="45060" name="Oval 6"/>
          <p:cNvSpPr>
            <a:spLocks noChangeAspect="1" noChangeArrowheads="1"/>
          </p:cNvSpPr>
          <p:nvPr/>
        </p:nvSpPr>
        <p:spPr bwMode="auto">
          <a:xfrm>
            <a:off x="1106062" y="1591147"/>
            <a:ext cx="324000" cy="324000"/>
          </a:xfrm>
          <a:prstGeom prst="ellipse">
            <a:avLst/>
          </a:prstGeom>
          <a:solidFill>
            <a:srgbClr val="0070C0"/>
          </a:solidFill>
          <a:ln w="9525">
            <a:solidFill>
              <a:srgbClr val="002060"/>
            </a:solidFill>
            <a:round/>
            <a:headEnd/>
            <a:tailEnd/>
          </a:ln>
        </p:spPr>
        <p:txBody>
          <a:bodyPr wrap="none" lIns="0" tIns="0" rIns="0" bIns="0" anchor="ctr"/>
          <a:lstStyle/>
          <a:p>
            <a:pPr algn="ctr" eaLnBrk="1" hangingPunct="1">
              <a:buClr>
                <a:srgbClr val="000000"/>
              </a:buClr>
              <a:buSzPct val="100000"/>
              <a:buFont typeface="Times New Roman" pitchFamily="18" charset="0"/>
              <a:buNone/>
            </a:pPr>
            <a:r>
              <a:rPr lang="en-US" dirty="0">
                <a:solidFill>
                  <a:schemeClr val="bg1"/>
                </a:solidFill>
              </a:rPr>
              <a:t>2</a:t>
            </a:r>
          </a:p>
        </p:txBody>
      </p:sp>
      <p:grpSp>
        <p:nvGrpSpPr>
          <p:cNvPr id="2" name="Group 1">
            <a:extLst>
              <a:ext uri="{FF2B5EF4-FFF2-40B4-BE49-F238E27FC236}">
                <a16:creationId xmlns:a16="http://schemas.microsoft.com/office/drawing/2014/main" id="{47AADC8B-7C4A-4D43-A6EC-4731BA254293}"/>
              </a:ext>
            </a:extLst>
          </p:cNvPr>
          <p:cNvGrpSpPr/>
          <p:nvPr/>
        </p:nvGrpSpPr>
        <p:grpSpPr>
          <a:xfrm>
            <a:off x="438845" y="1844824"/>
            <a:ext cx="1224113" cy="1072730"/>
            <a:chOff x="438845" y="1844824"/>
            <a:chExt cx="1224113" cy="1072730"/>
          </a:xfrm>
        </p:grpSpPr>
        <p:sp>
          <p:nvSpPr>
            <p:cNvPr id="45066" name="Oval 12"/>
            <p:cNvSpPr>
              <a:spLocks noChangeAspect="1" noChangeArrowheads="1"/>
            </p:cNvSpPr>
            <p:nvPr/>
          </p:nvSpPr>
          <p:spPr bwMode="auto">
            <a:xfrm>
              <a:off x="438845" y="2587204"/>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5</a:t>
              </a:r>
            </a:p>
          </p:txBody>
        </p:sp>
        <p:sp>
          <p:nvSpPr>
            <p:cNvPr id="45068" name="Oval 14"/>
            <p:cNvSpPr>
              <a:spLocks noChangeAspect="1" noChangeArrowheads="1"/>
            </p:cNvSpPr>
            <p:nvPr/>
          </p:nvSpPr>
          <p:spPr bwMode="auto">
            <a:xfrm>
              <a:off x="892870" y="2590379"/>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6</a:t>
              </a:r>
            </a:p>
          </p:txBody>
        </p:sp>
        <p:sp>
          <p:nvSpPr>
            <p:cNvPr id="45069" name="Oval 15"/>
            <p:cNvSpPr>
              <a:spLocks noChangeAspect="1" noChangeArrowheads="1"/>
            </p:cNvSpPr>
            <p:nvPr/>
          </p:nvSpPr>
          <p:spPr bwMode="auto">
            <a:xfrm>
              <a:off x="1338958" y="2593554"/>
              <a:ext cx="324000" cy="324000"/>
            </a:xfrm>
            <a:prstGeom prst="ellipse">
              <a:avLst/>
            </a:prstGeom>
            <a:solidFill>
              <a:srgbClr val="7A81FF"/>
            </a:solidFill>
            <a:ln w="9525">
              <a:solidFill>
                <a:srgbClr val="7030A0"/>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7</a:t>
              </a:r>
            </a:p>
          </p:txBody>
        </p:sp>
        <p:sp>
          <p:nvSpPr>
            <p:cNvPr id="45078" name="Line 24"/>
            <p:cNvSpPr>
              <a:spLocks noChangeShapeType="1"/>
            </p:cNvSpPr>
            <p:nvPr/>
          </p:nvSpPr>
          <p:spPr bwMode="auto">
            <a:xfrm flipH="1">
              <a:off x="688082" y="1844824"/>
              <a:ext cx="450227" cy="742378"/>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79" name="Line 25"/>
            <p:cNvSpPr>
              <a:spLocks noChangeShapeType="1"/>
            </p:cNvSpPr>
            <p:nvPr/>
          </p:nvSpPr>
          <p:spPr bwMode="auto">
            <a:xfrm>
              <a:off x="1338958" y="1903696"/>
              <a:ext cx="131762" cy="683504"/>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80" name="Line 26"/>
            <p:cNvSpPr>
              <a:spLocks noChangeShapeType="1"/>
            </p:cNvSpPr>
            <p:nvPr/>
          </p:nvSpPr>
          <p:spPr bwMode="auto">
            <a:xfrm flipH="1">
              <a:off x="1051620" y="1915147"/>
              <a:ext cx="165250" cy="691677"/>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grpSp>
        <p:nvGrpSpPr>
          <p:cNvPr id="3" name="Group 2">
            <a:extLst>
              <a:ext uri="{FF2B5EF4-FFF2-40B4-BE49-F238E27FC236}">
                <a16:creationId xmlns:a16="http://schemas.microsoft.com/office/drawing/2014/main" id="{7D2B2F23-70D3-F64C-B57C-E1F3BB1B0075}"/>
              </a:ext>
            </a:extLst>
          </p:cNvPr>
          <p:cNvGrpSpPr/>
          <p:nvPr/>
        </p:nvGrpSpPr>
        <p:grpSpPr>
          <a:xfrm>
            <a:off x="688083" y="2901430"/>
            <a:ext cx="1143150" cy="970211"/>
            <a:chOff x="688083" y="2901430"/>
            <a:chExt cx="1143150" cy="970211"/>
          </a:xfrm>
        </p:grpSpPr>
        <p:sp>
          <p:nvSpPr>
            <p:cNvPr id="45072" name="Oval 18"/>
            <p:cNvSpPr>
              <a:spLocks noChangeAspect="1" noChangeArrowheads="1"/>
            </p:cNvSpPr>
            <p:nvPr/>
          </p:nvSpPr>
          <p:spPr bwMode="auto">
            <a:xfrm>
              <a:off x="688083" y="3542879"/>
              <a:ext cx="324000" cy="324000"/>
            </a:xfrm>
            <a:prstGeom prst="ellipse">
              <a:avLst/>
            </a:prstGeom>
            <a:solidFill>
              <a:srgbClr val="92D050"/>
            </a:solidFill>
            <a:ln w="9525">
              <a:solidFill>
                <a:schemeClr val="accent6">
                  <a:lumMod val="50000"/>
                </a:schemeClr>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8</a:t>
              </a:r>
            </a:p>
          </p:txBody>
        </p:sp>
        <p:sp>
          <p:nvSpPr>
            <p:cNvPr id="45073" name="Oval 19"/>
            <p:cNvSpPr>
              <a:spLocks noChangeAspect="1" noChangeArrowheads="1"/>
            </p:cNvSpPr>
            <p:nvPr/>
          </p:nvSpPr>
          <p:spPr bwMode="auto">
            <a:xfrm>
              <a:off x="1507233" y="3547641"/>
              <a:ext cx="324000" cy="324000"/>
            </a:xfrm>
            <a:prstGeom prst="ellipse">
              <a:avLst/>
            </a:prstGeom>
            <a:solidFill>
              <a:srgbClr val="92D050"/>
            </a:solidFill>
            <a:ln w="9525">
              <a:solidFill>
                <a:schemeClr val="accent6">
                  <a:lumMod val="50000"/>
                </a:schemeClr>
              </a:solidFill>
              <a:round/>
              <a:headEnd/>
              <a:tailEnd/>
            </a:ln>
          </p:spPr>
          <p:txBody>
            <a:bodyPr wrap="none" anchor="ctr"/>
            <a:lstStyle/>
            <a:p>
              <a:pPr algn="ctr" eaLnBrk="1" hangingPunct="1">
                <a:buClr>
                  <a:srgbClr val="000000"/>
                </a:buClr>
                <a:buSzPct val="100000"/>
                <a:buFont typeface="Times New Roman" pitchFamily="18" charset="0"/>
                <a:buNone/>
              </a:pPr>
              <a:r>
                <a:rPr lang="en-US" dirty="0">
                  <a:solidFill>
                    <a:schemeClr val="bg1"/>
                  </a:solidFill>
                </a:rPr>
                <a:t>0</a:t>
              </a:r>
            </a:p>
          </p:txBody>
        </p:sp>
        <p:sp>
          <p:nvSpPr>
            <p:cNvPr id="45081" name="Line 27"/>
            <p:cNvSpPr>
              <a:spLocks noChangeShapeType="1"/>
            </p:cNvSpPr>
            <p:nvPr/>
          </p:nvSpPr>
          <p:spPr bwMode="auto">
            <a:xfrm flipH="1">
              <a:off x="859680" y="2901430"/>
              <a:ext cx="152402" cy="641450"/>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82" name="Line 28"/>
            <p:cNvSpPr>
              <a:spLocks noChangeShapeType="1"/>
            </p:cNvSpPr>
            <p:nvPr/>
          </p:nvSpPr>
          <p:spPr bwMode="auto">
            <a:xfrm>
              <a:off x="1537028" y="2917554"/>
              <a:ext cx="82971" cy="641450"/>
            </a:xfrm>
            <a:prstGeom prst="line">
              <a:avLst/>
            </a:prstGeom>
            <a:noFill/>
            <a:ln w="19050">
              <a:solidFill>
                <a:srgbClr val="00B0F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sp>
        <p:nvSpPr>
          <p:cNvPr id="45084" name="Line 30"/>
          <p:cNvSpPr>
            <a:spLocks noChangeShapeType="1"/>
          </p:cNvSpPr>
          <p:nvPr/>
        </p:nvSpPr>
        <p:spPr bwMode="auto">
          <a:xfrm>
            <a:off x="251520" y="2322091"/>
            <a:ext cx="2196000" cy="0"/>
          </a:xfrm>
          <a:prstGeom prst="line">
            <a:avLst/>
          </a:prstGeom>
          <a:noFill/>
          <a:ln w="25400">
            <a:solidFill>
              <a:srgbClr val="C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5085" name="Line 31"/>
          <p:cNvSpPr>
            <a:spLocks noChangeShapeType="1"/>
          </p:cNvSpPr>
          <p:nvPr/>
        </p:nvSpPr>
        <p:spPr bwMode="auto">
          <a:xfrm>
            <a:off x="251520" y="3236491"/>
            <a:ext cx="2196000" cy="0"/>
          </a:xfrm>
          <a:prstGeom prst="line">
            <a:avLst/>
          </a:prstGeom>
          <a:noFill/>
          <a:ln w="25400">
            <a:solidFill>
              <a:srgbClr val="C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5086" name="Text Box 32"/>
          <p:cNvSpPr txBox="1">
            <a:spLocks noChangeArrowheads="1"/>
          </p:cNvSpPr>
          <p:nvPr/>
        </p:nvSpPr>
        <p:spPr bwMode="auto">
          <a:xfrm>
            <a:off x="1584030" y="1556792"/>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altLang="zh-CN" sz="2000" dirty="0">
                <a:solidFill>
                  <a:srgbClr val="080808"/>
                </a:solidFill>
                <a:latin typeface="Times New Roman" pitchFamily="18" charset="0"/>
                <a:ea typeface="SimSun" pitchFamily="2" charset="-122"/>
              </a:rPr>
              <a:t>Kernel call</a:t>
            </a:r>
          </a:p>
        </p:txBody>
      </p:sp>
      <p:sp>
        <p:nvSpPr>
          <p:cNvPr id="45087" name="Text Box 33"/>
          <p:cNvSpPr txBox="1">
            <a:spLocks noChangeArrowheads="1"/>
          </p:cNvSpPr>
          <p:nvPr/>
        </p:nvSpPr>
        <p:spPr bwMode="auto">
          <a:xfrm>
            <a:off x="1974922" y="3464173"/>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altLang="zh-CN" sz="2000" dirty="0">
                <a:solidFill>
                  <a:srgbClr val="080808"/>
                </a:solidFill>
                <a:latin typeface="Times New Roman" pitchFamily="18" charset="0"/>
                <a:ea typeface="SimSun" pitchFamily="2" charset="-122"/>
              </a:rPr>
              <a:t>Kernel call</a:t>
            </a:r>
          </a:p>
        </p:txBody>
      </p:sp>
      <p:sp>
        <p:nvSpPr>
          <p:cNvPr id="45088" name="Text Box 34"/>
          <p:cNvSpPr txBox="1">
            <a:spLocks noChangeArrowheads="1"/>
          </p:cNvSpPr>
          <p:nvPr/>
        </p:nvSpPr>
        <p:spPr bwMode="auto">
          <a:xfrm>
            <a:off x="1763688" y="2563242"/>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altLang="zh-CN" sz="2000" dirty="0">
                <a:solidFill>
                  <a:srgbClr val="080808"/>
                </a:solidFill>
                <a:latin typeface="Times New Roman" pitchFamily="18" charset="0"/>
                <a:ea typeface="SimSun" pitchFamily="2" charset="-122"/>
              </a:rPr>
              <a:t>Kernel call</a:t>
            </a:r>
          </a:p>
        </p:txBody>
      </p:sp>
      <p:sp>
        <p:nvSpPr>
          <p:cNvPr id="27" name="Slide Number Placeholder 4">
            <a:extLst>
              <a:ext uri="{FF2B5EF4-FFF2-40B4-BE49-F238E27FC236}">
                <a16:creationId xmlns:a16="http://schemas.microsoft.com/office/drawing/2014/main" id="{26496CE1-4EE3-F545-9163-5945BB8543C7}"/>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133</a:t>
            </a:fld>
            <a:endParaRPr lang="en-US" dirty="0"/>
          </a:p>
        </p:txBody>
      </p:sp>
      <p:sp>
        <p:nvSpPr>
          <p:cNvPr id="28" name="CuadroTexto 26">
            <a:extLst>
              <a:ext uri="{FF2B5EF4-FFF2-40B4-BE49-F238E27FC236}">
                <a16:creationId xmlns:a16="http://schemas.microsoft.com/office/drawing/2014/main" id="{82DC5848-0CA9-0644-A7D1-2D5AF60FEA4F}"/>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pic>
        <p:nvPicPr>
          <p:cNvPr id="29" name="Picture 28">
            <a:extLst>
              <a:ext uri="{FF2B5EF4-FFF2-40B4-BE49-F238E27FC236}">
                <a16:creationId xmlns:a16="http://schemas.microsoft.com/office/drawing/2014/main" id="{9FED6AFD-DFAA-C142-8159-DC091E088054}"/>
              </a:ext>
            </a:extLst>
          </p:cNvPr>
          <p:cNvPicPr>
            <a:picLocks noChangeAspect="1"/>
          </p:cNvPicPr>
          <p:nvPr/>
        </p:nvPicPr>
        <p:blipFill>
          <a:blip r:embed="rId3"/>
          <a:stretch>
            <a:fillRect/>
          </a:stretch>
        </p:blipFill>
        <p:spPr>
          <a:xfrm>
            <a:off x="251520" y="4509120"/>
            <a:ext cx="1956401" cy="1908829"/>
          </a:xfrm>
          <a:prstGeom prst="rect">
            <a:avLst/>
          </a:prstGeom>
        </p:spPr>
      </p:pic>
    </p:spTree>
    <p:extLst>
      <p:ext uri="{BB962C8B-B14F-4D97-AF65-F5344CB8AC3E}">
        <p14:creationId xmlns:p14="http://schemas.microsoft.com/office/powerpoint/2010/main" val="113470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084"/>
                                        </p:tgtEl>
                                        <p:attrNameLst>
                                          <p:attrName>style.visibility</p:attrName>
                                        </p:attrNameLst>
                                      </p:cBhvr>
                                      <p:to>
                                        <p:strVal val="visible"/>
                                      </p:to>
                                    </p:set>
                                    <p:animEffect transition="in" filter="wipe(left)">
                                      <p:cBhvr>
                                        <p:cTn id="12" dur="500"/>
                                        <p:tgtEl>
                                          <p:spTgt spid="4508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0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5085"/>
                                        </p:tgtEl>
                                        <p:attrNameLst>
                                          <p:attrName>style.visibility</p:attrName>
                                        </p:attrNameLst>
                                      </p:cBhvr>
                                      <p:to>
                                        <p:strVal val="visible"/>
                                      </p:to>
                                    </p:set>
                                    <p:animEffect transition="in" filter="wipe(left)">
                                      <p:cBhvr>
                                        <p:cTn id="26" dur="500"/>
                                        <p:tgtEl>
                                          <p:spTgt spid="4508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0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059">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059">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059">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059">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0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4" grpId="0" animBg="1"/>
      <p:bldP spid="45085" grpId="0" animBg="1"/>
      <p:bldP spid="45087" grpId="0"/>
      <p:bldP spid="4508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a:solidFill>
                  <a:srgbClr val="0070C0"/>
                </a:solidFill>
                <a:ea typeface="SimSun" pitchFamily="2" charset="-122"/>
              </a:rPr>
              <a:t>Hierarchical Kernel Arrangement</a:t>
            </a:r>
          </a:p>
        </p:txBody>
      </p:sp>
      <p:sp>
        <p:nvSpPr>
          <p:cNvPr id="47107" name="Rectangle 1767"/>
          <p:cNvSpPr>
            <a:spLocks noGrp="1" noChangeArrowheads="1"/>
          </p:cNvSpPr>
          <p:nvPr>
            <p:ph idx="1"/>
          </p:nvPr>
        </p:nvSpPr>
        <p:spPr/>
        <p:txBody>
          <a:bodyPr/>
          <a:lstStyle/>
          <a:p>
            <a:pPr eaLnBrk="1" hangingPunct="1"/>
            <a:r>
              <a:rPr lang="en-US" altLang="zh-TW" dirty="0">
                <a:ea typeface="PMingLiU" pitchFamily="18" charset="-120"/>
              </a:rPr>
              <a:t>Customize kernels based on the size of frontiers</a:t>
            </a:r>
          </a:p>
          <a:p>
            <a:pPr eaLnBrk="1" hangingPunct="1"/>
            <a:r>
              <a:rPr lang="en-US" altLang="zh-TW" dirty="0">
                <a:ea typeface="PMingLiU" pitchFamily="18" charset="-120"/>
              </a:rPr>
              <a:t>Use fast barrier synchronization when the frontier is small</a:t>
            </a:r>
          </a:p>
          <a:p>
            <a:pPr eaLnBrk="1" hangingPunct="1">
              <a:buFont typeface="Arial" pitchFamily="34" charset="0"/>
              <a:buNone/>
            </a:pPr>
            <a:endParaRPr lang="en-US" altLang="zh-TW" dirty="0">
              <a:ea typeface="PMingLiU" pitchFamily="18" charset="-120"/>
            </a:endParaRPr>
          </a:p>
        </p:txBody>
      </p:sp>
      <p:grpSp>
        <p:nvGrpSpPr>
          <p:cNvPr id="3" name="Group 2">
            <a:extLst>
              <a:ext uri="{FF2B5EF4-FFF2-40B4-BE49-F238E27FC236}">
                <a16:creationId xmlns:a16="http://schemas.microsoft.com/office/drawing/2014/main" id="{28062281-02B7-F546-813A-E700AFD66DE6}"/>
              </a:ext>
            </a:extLst>
          </p:cNvPr>
          <p:cNvGrpSpPr/>
          <p:nvPr/>
        </p:nvGrpSpPr>
        <p:grpSpPr>
          <a:xfrm>
            <a:off x="626616" y="2420888"/>
            <a:ext cx="379413" cy="755650"/>
            <a:chOff x="626616" y="2420888"/>
            <a:chExt cx="379413" cy="755650"/>
          </a:xfrm>
        </p:grpSpPr>
        <p:sp>
          <p:nvSpPr>
            <p:cNvPr id="47108" name="Line 5"/>
            <p:cNvSpPr>
              <a:spLocks noChangeShapeType="1"/>
            </p:cNvSpPr>
            <p:nvPr/>
          </p:nvSpPr>
          <p:spPr bwMode="auto">
            <a:xfrm>
              <a:off x="626616" y="24208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09" name="Line 6"/>
            <p:cNvSpPr>
              <a:spLocks noChangeShapeType="1"/>
            </p:cNvSpPr>
            <p:nvPr/>
          </p:nvSpPr>
          <p:spPr bwMode="auto">
            <a:xfrm flipV="1">
              <a:off x="731391" y="24208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0" name="Line 7"/>
            <p:cNvSpPr>
              <a:spLocks noChangeShapeType="1"/>
            </p:cNvSpPr>
            <p:nvPr/>
          </p:nvSpPr>
          <p:spPr bwMode="auto">
            <a:xfrm>
              <a:off x="815529" y="24272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1" name="Line 8"/>
            <p:cNvSpPr>
              <a:spLocks noChangeShapeType="1"/>
            </p:cNvSpPr>
            <p:nvPr/>
          </p:nvSpPr>
          <p:spPr bwMode="auto">
            <a:xfrm flipV="1">
              <a:off x="921891" y="24272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2" name="Line 17"/>
            <p:cNvSpPr>
              <a:spLocks noChangeShapeType="1"/>
            </p:cNvSpPr>
            <p:nvPr/>
          </p:nvSpPr>
          <p:spPr bwMode="auto">
            <a:xfrm>
              <a:off x="626616" y="24970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3" name="Line 18"/>
            <p:cNvSpPr>
              <a:spLocks noChangeShapeType="1"/>
            </p:cNvSpPr>
            <p:nvPr/>
          </p:nvSpPr>
          <p:spPr bwMode="auto">
            <a:xfrm flipV="1">
              <a:off x="731391" y="24970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4" name="Line 19"/>
            <p:cNvSpPr>
              <a:spLocks noChangeShapeType="1"/>
            </p:cNvSpPr>
            <p:nvPr/>
          </p:nvSpPr>
          <p:spPr bwMode="auto">
            <a:xfrm>
              <a:off x="815529" y="25034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5" name="Line 20"/>
            <p:cNvSpPr>
              <a:spLocks noChangeShapeType="1"/>
            </p:cNvSpPr>
            <p:nvPr/>
          </p:nvSpPr>
          <p:spPr bwMode="auto">
            <a:xfrm flipV="1">
              <a:off x="921891" y="25034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6" name="Line 26"/>
            <p:cNvSpPr>
              <a:spLocks noChangeShapeType="1"/>
            </p:cNvSpPr>
            <p:nvPr/>
          </p:nvSpPr>
          <p:spPr bwMode="auto">
            <a:xfrm>
              <a:off x="626616" y="25732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7" name="Line 27"/>
            <p:cNvSpPr>
              <a:spLocks noChangeShapeType="1"/>
            </p:cNvSpPr>
            <p:nvPr/>
          </p:nvSpPr>
          <p:spPr bwMode="auto">
            <a:xfrm flipV="1">
              <a:off x="731391" y="25732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8" name="Line 28"/>
            <p:cNvSpPr>
              <a:spLocks noChangeShapeType="1"/>
            </p:cNvSpPr>
            <p:nvPr/>
          </p:nvSpPr>
          <p:spPr bwMode="auto">
            <a:xfrm>
              <a:off x="815529" y="25796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9" name="Line 29"/>
            <p:cNvSpPr>
              <a:spLocks noChangeShapeType="1"/>
            </p:cNvSpPr>
            <p:nvPr/>
          </p:nvSpPr>
          <p:spPr bwMode="auto">
            <a:xfrm flipV="1">
              <a:off x="921891" y="25796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0" name="Line 35"/>
            <p:cNvSpPr>
              <a:spLocks noChangeShapeType="1"/>
            </p:cNvSpPr>
            <p:nvPr/>
          </p:nvSpPr>
          <p:spPr bwMode="auto">
            <a:xfrm>
              <a:off x="626616" y="26494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1" name="Line 36"/>
            <p:cNvSpPr>
              <a:spLocks noChangeShapeType="1"/>
            </p:cNvSpPr>
            <p:nvPr/>
          </p:nvSpPr>
          <p:spPr bwMode="auto">
            <a:xfrm flipV="1">
              <a:off x="731391" y="26494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2" name="Line 37"/>
            <p:cNvSpPr>
              <a:spLocks noChangeShapeType="1"/>
            </p:cNvSpPr>
            <p:nvPr/>
          </p:nvSpPr>
          <p:spPr bwMode="auto">
            <a:xfrm>
              <a:off x="815529" y="26558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3" name="Line 38"/>
            <p:cNvSpPr>
              <a:spLocks noChangeShapeType="1"/>
            </p:cNvSpPr>
            <p:nvPr/>
          </p:nvSpPr>
          <p:spPr bwMode="auto">
            <a:xfrm flipV="1">
              <a:off x="921891" y="26558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4" name="Line 44"/>
            <p:cNvSpPr>
              <a:spLocks noChangeShapeType="1"/>
            </p:cNvSpPr>
            <p:nvPr/>
          </p:nvSpPr>
          <p:spPr bwMode="auto">
            <a:xfrm>
              <a:off x="626616" y="27256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5" name="Line 45"/>
            <p:cNvSpPr>
              <a:spLocks noChangeShapeType="1"/>
            </p:cNvSpPr>
            <p:nvPr/>
          </p:nvSpPr>
          <p:spPr bwMode="auto">
            <a:xfrm flipV="1">
              <a:off x="731391" y="27256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6" name="Line 46"/>
            <p:cNvSpPr>
              <a:spLocks noChangeShapeType="1"/>
            </p:cNvSpPr>
            <p:nvPr/>
          </p:nvSpPr>
          <p:spPr bwMode="auto">
            <a:xfrm>
              <a:off x="815529" y="27320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7" name="Line 47"/>
            <p:cNvSpPr>
              <a:spLocks noChangeShapeType="1"/>
            </p:cNvSpPr>
            <p:nvPr/>
          </p:nvSpPr>
          <p:spPr bwMode="auto">
            <a:xfrm flipV="1">
              <a:off x="921891" y="27320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8" name="Line 53"/>
            <p:cNvSpPr>
              <a:spLocks noChangeShapeType="1"/>
            </p:cNvSpPr>
            <p:nvPr/>
          </p:nvSpPr>
          <p:spPr bwMode="auto">
            <a:xfrm>
              <a:off x="626616" y="28018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9" name="Line 54"/>
            <p:cNvSpPr>
              <a:spLocks noChangeShapeType="1"/>
            </p:cNvSpPr>
            <p:nvPr/>
          </p:nvSpPr>
          <p:spPr bwMode="auto">
            <a:xfrm flipV="1">
              <a:off x="731391" y="28018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0" name="Line 55"/>
            <p:cNvSpPr>
              <a:spLocks noChangeShapeType="1"/>
            </p:cNvSpPr>
            <p:nvPr/>
          </p:nvSpPr>
          <p:spPr bwMode="auto">
            <a:xfrm>
              <a:off x="815529" y="28082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1" name="Line 56"/>
            <p:cNvSpPr>
              <a:spLocks noChangeShapeType="1"/>
            </p:cNvSpPr>
            <p:nvPr/>
          </p:nvSpPr>
          <p:spPr bwMode="auto">
            <a:xfrm flipV="1">
              <a:off x="921891" y="28082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2" name="Line 62"/>
            <p:cNvSpPr>
              <a:spLocks noChangeShapeType="1"/>
            </p:cNvSpPr>
            <p:nvPr/>
          </p:nvSpPr>
          <p:spPr bwMode="auto">
            <a:xfrm>
              <a:off x="626616" y="28780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3" name="Line 63"/>
            <p:cNvSpPr>
              <a:spLocks noChangeShapeType="1"/>
            </p:cNvSpPr>
            <p:nvPr/>
          </p:nvSpPr>
          <p:spPr bwMode="auto">
            <a:xfrm flipV="1">
              <a:off x="731391" y="28780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4" name="Line 64"/>
            <p:cNvSpPr>
              <a:spLocks noChangeShapeType="1"/>
            </p:cNvSpPr>
            <p:nvPr/>
          </p:nvSpPr>
          <p:spPr bwMode="auto">
            <a:xfrm>
              <a:off x="815529" y="28844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5" name="Line 65"/>
            <p:cNvSpPr>
              <a:spLocks noChangeShapeType="1"/>
            </p:cNvSpPr>
            <p:nvPr/>
          </p:nvSpPr>
          <p:spPr bwMode="auto">
            <a:xfrm flipV="1">
              <a:off x="921891" y="28844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6" name="Line 71"/>
            <p:cNvSpPr>
              <a:spLocks noChangeShapeType="1"/>
            </p:cNvSpPr>
            <p:nvPr/>
          </p:nvSpPr>
          <p:spPr bwMode="auto">
            <a:xfrm>
              <a:off x="626616" y="29542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7" name="Line 72"/>
            <p:cNvSpPr>
              <a:spLocks noChangeShapeType="1"/>
            </p:cNvSpPr>
            <p:nvPr/>
          </p:nvSpPr>
          <p:spPr bwMode="auto">
            <a:xfrm flipV="1">
              <a:off x="731391" y="29542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8" name="Line 73"/>
            <p:cNvSpPr>
              <a:spLocks noChangeShapeType="1"/>
            </p:cNvSpPr>
            <p:nvPr/>
          </p:nvSpPr>
          <p:spPr bwMode="auto">
            <a:xfrm>
              <a:off x="815529" y="29606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9" name="Line 74"/>
            <p:cNvSpPr>
              <a:spLocks noChangeShapeType="1"/>
            </p:cNvSpPr>
            <p:nvPr/>
          </p:nvSpPr>
          <p:spPr bwMode="auto">
            <a:xfrm flipV="1">
              <a:off x="921891" y="29606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0" name="Line 80"/>
            <p:cNvSpPr>
              <a:spLocks noChangeShapeType="1"/>
            </p:cNvSpPr>
            <p:nvPr/>
          </p:nvSpPr>
          <p:spPr bwMode="auto">
            <a:xfrm>
              <a:off x="626616" y="30304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1" name="Line 81"/>
            <p:cNvSpPr>
              <a:spLocks noChangeShapeType="1"/>
            </p:cNvSpPr>
            <p:nvPr/>
          </p:nvSpPr>
          <p:spPr bwMode="auto">
            <a:xfrm flipV="1">
              <a:off x="731391" y="30304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2" name="Line 82"/>
            <p:cNvSpPr>
              <a:spLocks noChangeShapeType="1"/>
            </p:cNvSpPr>
            <p:nvPr/>
          </p:nvSpPr>
          <p:spPr bwMode="auto">
            <a:xfrm>
              <a:off x="815529" y="30368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3" name="Line 83"/>
            <p:cNvSpPr>
              <a:spLocks noChangeShapeType="1"/>
            </p:cNvSpPr>
            <p:nvPr/>
          </p:nvSpPr>
          <p:spPr bwMode="auto">
            <a:xfrm flipV="1">
              <a:off x="921891" y="30368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144" name="Text Box 97"/>
          <p:cNvSpPr txBox="1">
            <a:spLocks noChangeArrowheads="1"/>
          </p:cNvSpPr>
          <p:nvPr/>
        </p:nvSpPr>
        <p:spPr bwMode="auto">
          <a:xfrm>
            <a:off x="3923928" y="2420888"/>
            <a:ext cx="49341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Kernel 1: Intra-block synchronization</a:t>
            </a:r>
          </a:p>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	</a:t>
            </a:r>
          </a:p>
        </p:txBody>
      </p:sp>
      <p:grpSp>
        <p:nvGrpSpPr>
          <p:cNvPr id="5" name="Group 4">
            <a:extLst>
              <a:ext uri="{FF2B5EF4-FFF2-40B4-BE49-F238E27FC236}">
                <a16:creationId xmlns:a16="http://schemas.microsoft.com/office/drawing/2014/main" id="{9431DB4C-65C2-8D4E-94FA-09FD4B41E238}"/>
              </a:ext>
            </a:extLst>
          </p:cNvPr>
          <p:cNvGrpSpPr/>
          <p:nvPr/>
        </p:nvGrpSpPr>
        <p:grpSpPr>
          <a:xfrm>
            <a:off x="601216" y="3233688"/>
            <a:ext cx="4546600" cy="1625600"/>
            <a:chOff x="601216" y="3233688"/>
            <a:chExt cx="4546600" cy="1625600"/>
          </a:xfrm>
        </p:grpSpPr>
        <p:grpSp>
          <p:nvGrpSpPr>
            <p:cNvPr id="47145" name="Group 98"/>
            <p:cNvGrpSpPr>
              <a:grpSpLocks/>
            </p:cNvGrpSpPr>
            <p:nvPr/>
          </p:nvGrpSpPr>
          <p:grpSpPr bwMode="auto">
            <a:xfrm>
              <a:off x="2112516" y="3246388"/>
              <a:ext cx="762000" cy="152400"/>
              <a:chOff x="2016" y="1536"/>
              <a:chExt cx="1736" cy="208"/>
            </a:xfrm>
          </p:grpSpPr>
          <p:sp>
            <p:nvSpPr>
              <p:cNvPr id="48230" name="Line 9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1" name="Line 10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2" name="Line 10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3" name="Line 10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4" name="Line 10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5" name="Line 10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6" name="Line 10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7" name="Line 10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46" name="Group 107"/>
            <p:cNvGrpSpPr>
              <a:grpSpLocks/>
            </p:cNvGrpSpPr>
            <p:nvPr/>
          </p:nvGrpSpPr>
          <p:grpSpPr bwMode="auto">
            <a:xfrm>
              <a:off x="2112516" y="3322588"/>
              <a:ext cx="762000" cy="152400"/>
              <a:chOff x="2016" y="1536"/>
              <a:chExt cx="1736" cy="208"/>
            </a:xfrm>
          </p:grpSpPr>
          <p:sp>
            <p:nvSpPr>
              <p:cNvPr id="48222" name="Line 10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3" name="Line 10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4" name="Line 11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5" name="Line 11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6" name="Line 11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7" name="Line 11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8" name="Line 11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9" name="Line 11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47" name="Group 116"/>
            <p:cNvGrpSpPr>
              <a:grpSpLocks/>
            </p:cNvGrpSpPr>
            <p:nvPr/>
          </p:nvGrpSpPr>
          <p:grpSpPr bwMode="auto">
            <a:xfrm>
              <a:off x="2112516" y="3398788"/>
              <a:ext cx="762000" cy="152400"/>
              <a:chOff x="2016" y="1536"/>
              <a:chExt cx="1736" cy="208"/>
            </a:xfrm>
          </p:grpSpPr>
          <p:sp>
            <p:nvSpPr>
              <p:cNvPr id="48214" name="Line 11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5" name="Line 11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6" name="Line 11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7" name="Line 12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8" name="Line 12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9" name="Line 12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0" name="Line 12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1" name="Line 12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48" name="Group 125"/>
            <p:cNvGrpSpPr>
              <a:grpSpLocks/>
            </p:cNvGrpSpPr>
            <p:nvPr/>
          </p:nvGrpSpPr>
          <p:grpSpPr bwMode="auto">
            <a:xfrm>
              <a:off x="2112516" y="3474988"/>
              <a:ext cx="762000" cy="152400"/>
              <a:chOff x="2016" y="1536"/>
              <a:chExt cx="1736" cy="208"/>
            </a:xfrm>
          </p:grpSpPr>
          <p:sp>
            <p:nvSpPr>
              <p:cNvPr id="48206" name="Line 12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7" name="Line 12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8" name="Line 12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9" name="Line 12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0" name="Line 13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1" name="Line 13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2" name="Line 13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3" name="Line 13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49" name="Group 134"/>
            <p:cNvGrpSpPr>
              <a:grpSpLocks/>
            </p:cNvGrpSpPr>
            <p:nvPr/>
          </p:nvGrpSpPr>
          <p:grpSpPr bwMode="auto">
            <a:xfrm>
              <a:off x="2112516" y="3551188"/>
              <a:ext cx="762000" cy="152400"/>
              <a:chOff x="2016" y="1536"/>
              <a:chExt cx="1736" cy="208"/>
            </a:xfrm>
          </p:grpSpPr>
          <p:sp>
            <p:nvSpPr>
              <p:cNvPr id="48198" name="Line 13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9" name="Line 13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0" name="Line 13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1" name="Line 13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2" name="Line 13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3" name="Line 14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4" name="Line 14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5" name="Line 14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0" name="Group 143"/>
            <p:cNvGrpSpPr>
              <a:grpSpLocks/>
            </p:cNvGrpSpPr>
            <p:nvPr/>
          </p:nvGrpSpPr>
          <p:grpSpPr bwMode="auto">
            <a:xfrm>
              <a:off x="2112516" y="3627388"/>
              <a:ext cx="762000" cy="152400"/>
              <a:chOff x="2016" y="1536"/>
              <a:chExt cx="1736" cy="208"/>
            </a:xfrm>
          </p:grpSpPr>
          <p:sp>
            <p:nvSpPr>
              <p:cNvPr id="48190" name="Line 14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1" name="Line 14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2" name="Line 14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3" name="Line 14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4" name="Line 14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5" name="Line 14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6" name="Line 15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7" name="Line 15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1" name="Group 152"/>
            <p:cNvGrpSpPr>
              <a:grpSpLocks/>
            </p:cNvGrpSpPr>
            <p:nvPr/>
          </p:nvGrpSpPr>
          <p:grpSpPr bwMode="auto">
            <a:xfrm>
              <a:off x="2112516" y="3703588"/>
              <a:ext cx="762000" cy="152400"/>
              <a:chOff x="2016" y="1536"/>
              <a:chExt cx="1736" cy="208"/>
            </a:xfrm>
          </p:grpSpPr>
          <p:sp>
            <p:nvSpPr>
              <p:cNvPr id="48182" name="Line 15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3" name="Line 15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4" name="Line 15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5" name="Line 15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6" name="Line 15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7" name="Line 15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8" name="Line 15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9" name="Line 16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2" name="Group 161"/>
            <p:cNvGrpSpPr>
              <a:grpSpLocks/>
            </p:cNvGrpSpPr>
            <p:nvPr/>
          </p:nvGrpSpPr>
          <p:grpSpPr bwMode="auto">
            <a:xfrm>
              <a:off x="2112516" y="3779788"/>
              <a:ext cx="762000" cy="152400"/>
              <a:chOff x="2016" y="1536"/>
              <a:chExt cx="1736" cy="208"/>
            </a:xfrm>
          </p:grpSpPr>
          <p:sp>
            <p:nvSpPr>
              <p:cNvPr id="48174" name="Line 16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5" name="Line 16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6" name="Line 16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7" name="Line 16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8" name="Line 16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9" name="Line 16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0" name="Line 16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1" name="Line 16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3" name="Group 170"/>
            <p:cNvGrpSpPr>
              <a:grpSpLocks/>
            </p:cNvGrpSpPr>
            <p:nvPr/>
          </p:nvGrpSpPr>
          <p:grpSpPr bwMode="auto">
            <a:xfrm>
              <a:off x="2112516" y="3855988"/>
              <a:ext cx="762000" cy="152400"/>
              <a:chOff x="2016" y="1536"/>
              <a:chExt cx="1736" cy="208"/>
            </a:xfrm>
          </p:grpSpPr>
          <p:sp>
            <p:nvSpPr>
              <p:cNvPr id="48166" name="Line 17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7" name="Line 17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8" name="Line 17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9" name="Line 17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0" name="Line 17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1" name="Line 17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2" name="Line 17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3" name="Line 17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4" name="Group 179"/>
            <p:cNvGrpSpPr>
              <a:grpSpLocks/>
            </p:cNvGrpSpPr>
            <p:nvPr/>
          </p:nvGrpSpPr>
          <p:grpSpPr bwMode="auto">
            <a:xfrm>
              <a:off x="2112516" y="3932188"/>
              <a:ext cx="762000" cy="152400"/>
              <a:chOff x="2016" y="1536"/>
              <a:chExt cx="1736" cy="208"/>
            </a:xfrm>
          </p:grpSpPr>
          <p:sp>
            <p:nvSpPr>
              <p:cNvPr id="48158" name="Line 18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9" name="Line 18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0" name="Line 18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1" name="Line 18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2" name="Line 18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3" name="Line 18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4" name="Line 18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5" name="Line 18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5" name="Group 188"/>
            <p:cNvGrpSpPr>
              <a:grpSpLocks/>
            </p:cNvGrpSpPr>
            <p:nvPr/>
          </p:nvGrpSpPr>
          <p:grpSpPr bwMode="auto">
            <a:xfrm>
              <a:off x="2874516" y="3259088"/>
              <a:ext cx="762000" cy="152400"/>
              <a:chOff x="2016" y="1536"/>
              <a:chExt cx="1736" cy="208"/>
            </a:xfrm>
          </p:grpSpPr>
          <p:sp>
            <p:nvSpPr>
              <p:cNvPr id="48150" name="Line 18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1" name="Line 19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2" name="Line 19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3" name="Line 19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4" name="Line 19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5" name="Line 19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6" name="Line 19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7" name="Line 19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6" name="Group 197"/>
            <p:cNvGrpSpPr>
              <a:grpSpLocks/>
            </p:cNvGrpSpPr>
            <p:nvPr/>
          </p:nvGrpSpPr>
          <p:grpSpPr bwMode="auto">
            <a:xfrm>
              <a:off x="2874516" y="3335288"/>
              <a:ext cx="762000" cy="152400"/>
              <a:chOff x="2016" y="1536"/>
              <a:chExt cx="1736" cy="208"/>
            </a:xfrm>
          </p:grpSpPr>
          <p:sp>
            <p:nvSpPr>
              <p:cNvPr id="48142" name="Line 19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3" name="Line 19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4" name="Line 20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5" name="Line 20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6" name="Line 20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7" name="Line 20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8" name="Line 20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9" name="Line 20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7" name="Group 206"/>
            <p:cNvGrpSpPr>
              <a:grpSpLocks/>
            </p:cNvGrpSpPr>
            <p:nvPr/>
          </p:nvGrpSpPr>
          <p:grpSpPr bwMode="auto">
            <a:xfrm>
              <a:off x="2874516" y="3411488"/>
              <a:ext cx="762000" cy="152400"/>
              <a:chOff x="2016" y="1536"/>
              <a:chExt cx="1736" cy="208"/>
            </a:xfrm>
          </p:grpSpPr>
          <p:sp>
            <p:nvSpPr>
              <p:cNvPr id="48134" name="Line 20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 name="Line 20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 name="Line 20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7" name="Line 21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8" name="Line 21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9" name="Line 21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0" name="Line 21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1" name="Line 21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8" name="Group 215"/>
            <p:cNvGrpSpPr>
              <a:grpSpLocks/>
            </p:cNvGrpSpPr>
            <p:nvPr/>
          </p:nvGrpSpPr>
          <p:grpSpPr bwMode="auto">
            <a:xfrm>
              <a:off x="2874516" y="3487688"/>
              <a:ext cx="762000" cy="152400"/>
              <a:chOff x="2016" y="1536"/>
              <a:chExt cx="1736" cy="208"/>
            </a:xfrm>
          </p:grpSpPr>
          <p:sp>
            <p:nvSpPr>
              <p:cNvPr id="48126" name="Line 21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7" name="Line 21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 name="Line 21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9" name="Line 21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0" name="Line 22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 name="Line 22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 name="Line 22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3" name="Line 22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9" name="Group 224"/>
            <p:cNvGrpSpPr>
              <a:grpSpLocks/>
            </p:cNvGrpSpPr>
            <p:nvPr/>
          </p:nvGrpSpPr>
          <p:grpSpPr bwMode="auto">
            <a:xfrm>
              <a:off x="2874516" y="3563888"/>
              <a:ext cx="762000" cy="152400"/>
              <a:chOff x="2016" y="1536"/>
              <a:chExt cx="1736" cy="208"/>
            </a:xfrm>
          </p:grpSpPr>
          <p:sp>
            <p:nvSpPr>
              <p:cNvPr id="48118" name="Line 22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9" name="Line 22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0" name="Line 22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1" name="Line 22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2" name="Line 22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3" name="Line 23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4" name="Line 23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5" name="Line 23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0" name="Group 233"/>
            <p:cNvGrpSpPr>
              <a:grpSpLocks/>
            </p:cNvGrpSpPr>
            <p:nvPr/>
          </p:nvGrpSpPr>
          <p:grpSpPr bwMode="auto">
            <a:xfrm>
              <a:off x="2874516" y="3640088"/>
              <a:ext cx="762000" cy="152400"/>
              <a:chOff x="2016" y="1536"/>
              <a:chExt cx="1736" cy="208"/>
            </a:xfrm>
          </p:grpSpPr>
          <p:sp>
            <p:nvSpPr>
              <p:cNvPr id="48110" name="Line 23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1" name="Line 23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2" name="Line 23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3" name="Line 23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4" name="Line 23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5" name="Line 23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6" name="Line 24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7" name="Line 24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1" name="Group 242"/>
            <p:cNvGrpSpPr>
              <a:grpSpLocks/>
            </p:cNvGrpSpPr>
            <p:nvPr/>
          </p:nvGrpSpPr>
          <p:grpSpPr bwMode="auto">
            <a:xfrm>
              <a:off x="2874516" y="3716288"/>
              <a:ext cx="762000" cy="152400"/>
              <a:chOff x="2016" y="1536"/>
              <a:chExt cx="1736" cy="208"/>
            </a:xfrm>
          </p:grpSpPr>
          <p:sp>
            <p:nvSpPr>
              <p:cNvPr id="48102" name="Line 24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3" name="Line 24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4" name="Line 24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5" name="Line 24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6" name="Line 24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7" name="Line 24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8" name="Line 24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9" name="Line 25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2" name="Group 251"/>
            <p:cNvGrpSpPr>
              <a:grpSpLocks/>
            </p:cNvGrpSpPr>
            <p:nvPr/>
          </p:nvGrpSpPr>
          <p:grpSpPr bwMode="auto">
            <a:xfrm>
              <a:off x="2874516" y="3792488"/>
              <a:ext cx="762000" cy="152400"/>
              <a:chOff x="2016" y="1536"/>
              <a:chExt cx="1736" cy="208"/>
            </a:xfrm>
          </p:grpSpPr>
          <p:sp>
            <p:nvSpPr>
              <p:cNvPr id="48094" name="Line 25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5" name="Line 25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6" name="Line 25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7" name="Line 25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8" name="Line 25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9" name="Line 25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0" name="Line 25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1" name="Line 25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3" name="Group 260"/>
            <p:cNvGrpSpPr>
              <a:grpSpLocks/>
            </p:cNvGrpSpPr>
            <p:nvPr/>
          </p:nvGrpSpPr>
          <p:grpSpPr bwMode="auto">
            <a:xfrm>
              <a:off x="2874516" y="3868688"/>
              <a:ext cx="762000" cy="152400"/>
              <a:chOff x="2016" y="1536"/>
              <a:chExt cx="1736" cy="208"/>
            </a:xfrm>
          </p:grpSpPr>
          <p:sp>
            <p:nvSpPr>
              <p:cNvPr id="48086" name="Line 26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7" name="Line 26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8" name="Line 26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9" name="Line 26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0" name="Line 26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1" name="Line 26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2" name="Line 26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3" name="Line 26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4" name="Group 269"/>
            <p:cNvGrpSpPr>
              <a:grpSpLocks/>
            </p:cNvGrpSpPr>
            <p:nvPr/>
          </p:nvGrpSpPr>
          <p:grpSpPr bwMode="auto">
            <a:xfrm>
              <a:off x="2874516" y="3944888"/>
              <a:ext cx="762000" cy="152400"/>
              <a:chOff x="2016" y="1536"/>
              <a:chExt cx="1736" cy="208"/>
            </a:xfrm>
          </p:grpSpPr>
          <p:sp>
            <p:nvSpPr>
              <p:cNvPr id="48078" name="Line 27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9" name="Line 27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0" name="Line 27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1" name="Line 27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2" name="Line 27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3" name="Line 27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4" name="Line 27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5" name="Line 27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5" name="Group 278"/>
            <p:cNvGrpSpPr>
              <a:grpSpLocks/>
            </p:cNvGrpSpPr>
            <p:nvPr/>
          </p:nvGrpSpPr>
          <p:grpSpPr bwMode="auto">
            <a:xfrm>
              <a:off x="3636516" y="3246388"/>
              <a:ext cx="762000" cy="152400"/>
              <a:chOff x="2016" y="1536"/>
              <a:chExt cx="1736" cy="208"/>
            </a:xfrm>
          </p:grpSpPr>
          <p:sp>
            <p:nvSpPr>
              <p:cNvPr id="48070" name="Line 27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1" name="Line 28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2" name="Line 28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3" name="Line 28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4" name="Line 28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5" name="Line 28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6" name="Line 28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7" name="Line 28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6" name="Group 287"/>
            <p:cNvGrpSpPr>
              <a:grpSpLocks/>
            </p:cNvGrpSpPr>
            <p:nvPr/>
          </p:nvGrpSpPr>
          <p:grpSpPr bwMode="auto">
            <a:xfrm>
              <a:off x="3636516" y="3322588"/>
              <a:ext cx="762000" cy="152400"/>
              <a:chOff x="2016" y="1536"/>
              <a:chExt cx="1736" cy="208"/>
            </a:xfrm>
          </p:grpSpPr>
          <p:sp>
            <p:nvSpPr>
              <p:cNvPr id="48062" name="Line 28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3" name="Line 28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4" name="Line 29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5" name="Line 29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6" name="Line 29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7" name="Line 29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8" name="Line 29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9" name="Line 29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7" name="Group 296"/>
            <p:cNvGrpSpPr>
              <a:grpSpLocks/>
            </p:cNvGrpSpPr>
            <p:nvPr/>
          </p:nvGrpSpPr>
          <p:grpSpPr bwMode="auto">
            <a:xfrm>
              <a:off x="3636516" y="3398788"/>
              <a:ext cx="762000" cy="152400"/>
              <a:chOff x="2016" y="1536"/>
              <a:chExt cx="1736" cy="208"/>
            </a:xfrm>
          </p:grpSpPr>
          <p:sp>
            <p:nvSpPr>
              <p:cNvPr id="48054" name="Line 29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5" name="Line 29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6" name="Line 29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7" name="Line 30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8" name="Line 30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9" name="Line 30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0" name="Line 30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1" name="Line 30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8" name="Group 305"/>
            <p:cNvGrpSpPr>
              <a:grpSpLocks/>
            </p:cNvGrpSpPr>
            <p:nvPr/>
          </p:nvGrpSpPr>
          <p:grpSpPr bwMode="auto">
            <a:xfrm>
              <a:off x="3636516" y="3474988"/>
              <a:ext cx="762000" cy="152400"/>
              <a:chOff x="2016" y="1536"/>
              <a:chExt cx="1736" cy="208"/>
            </a:xfrm>
          </p:grpSpPr>
          <p:sp>
            <p:nvSpPr>
              <p:cNvPr id="48046" name="Line 30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7" name="Line 30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8" name="Line 30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9" name="Line 30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0" name="Line 31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1" name="Line 31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2" name="Line 31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3" name="Line 31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9" name="Group 314"/>
            <p:cNvGrpSpPr>
              <a:grpSpLocks/>
            </p:cNvGrpSpPr>
            <p:nvPr/>
          </p:nvGrpSpPr>
          <p:grpSpPr bwMode="auto">
            <a:xfrm>
              <a:off x="3636516" y="3551188"/>
              <a:ext cx="762000" cy="152400"/>
              <a:chOff x="2016" y="1536"/>
              <a:chExt cx="1736" cy="208"/>
            </a:xfrm>
          </p:grpSpPr>
          <p:sp>
            <p:nvSpPr>
              <p:cNvPr id="48038" name="Line 31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9" name="Line 31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0" name="Line 31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1" name="Line 31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2" name="Line 31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3" name="Line 32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4" name="Line 32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5" name="Line 32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0" name="Group 323"/>
            <p:cNvGrpSpPr>
              <a:grpSpLocks/>
            </p:cNvGrpSpPr>
            <p:nvPr/>
          </p:nvGrpSpPr>
          <p:grpSpPr bwMode="auto">
            <a:xfrm>
              <a:off x="3636516" y="3627388"/>
              <a:ext cx="762000" cy="152400"/>
              <a:chOff x="2016" y="1536"/>
              <a:chExt cx="1736" cy="208"/>
            </a:xfrm>
          </p:grpSpPr>
          <p:sp>
            <p:nvSpPr>
              <p:cNvPr id="48030" name="Line 32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1" name="Line 32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2" name="Line 32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3" name="Line 32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4" name="Line 32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5" name="Line 32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6" name="Line 33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7" name="Line 33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1" name="Group 332"/>
            <p:cNvGrpSpPr>
              <a:grpSpLocks/>
            </p:cNvGrpSpPr>
            <p:nvPr/>
          </p:nvGrpSpPr>
          <p:grpSpPr bwMode="auto">
            <a:xfrm>
              <a:off x="3636516" y="3703588"/>
              <a:ext cx="762000" cy="152400"/>
              <a:chOff x="2016" y="1536"/>
              <a:chExt cx="1736" cy="208"/>
            </a:xfrm>
          </p:grpSpPr>
          <p:sp>
            <p:nvSpPr>
              <p:cNvPr id="48022" name="Line 33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3" name="Line 33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4" name="Line 33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5" name="Line 33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6" name="Line 33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7" name="Line 33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8" name="Line 33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9" name="Line 34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2" name="Group 341"/>
            <p:cNvGrpSpPr>
              <a:grpSpLocks/>
            </p:cNvGrpSpPr>
            <p:nvPr/>
          </p:nvGrpSpPr>
          <p:grpSpPr bwMode="auto">
            <a:xfrm>
              <a:off x="3636516" y="3779788"/>
              <a:ext cx="762000" cy="152400"/>
              <a:chOff x="2016" y="1536"/>
              <a:chExt cx="1736" cy="208"/>
            </a:xfrm>
          </p:grpSpPr>
          <p:sp>
            <p:nvSpPr>
              <p:cNvPr id="48014" name="Line 34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5" name="Line 34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6" name="Line 34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7" name="Line 34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8" name="Line 34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9" name="Line 34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0" name="Line 34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1" name="Line 34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3" name="Group 350"/>
            <p:cNvGrpSpPr>
              <a:grpSpLocks/>
            </p:cNvGrpSpPr>
            <p:nvPr/>
          </p:nvGrpSpPr>
          <p:grpSpPr bwMode="auto">
            <a:xfrm>
              <a:off x="3636516" y="3855988"/>
              <a:ext cx="762000" cy="152400"/>
              <a:chOff x="2016" y="1536"/>
              <a:chExt cx="1736" cy="208"/>
            </a:xfrm>
          </p:grpSpPr>
          <p:sp>
            <p:nvSpPr>
              <p:cNvPr id="48006" name="Line 35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7" name="Line 35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8" name="Line 35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9" name="Line 35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0" name="Line 35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1" name="Line 35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2" name="Line 35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3" name="Line 35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4" name="Group 359"/>
            <p:cNvGrpSpPr>
              <a:grpSpLocks/>
            </p:cNvGrpSpPr>
            <p:nvPr/>
          </p:nvGrpSpPr>
          <p:grpSpPr bwMode="auto">
            <a:xfrm>
              <a:off x="3636516" y="3932188"/>
              <a:ext cx="762000" cy="152400"/>
              <a:chOff x="2016" y="1536"/>
              <a:chExt cx="1736" cy="208"/>
            </a:xfrm>
          </p:grpSpPr>
          <p:sp>
            <p:nvSpPr>
              <p:cNvPr id="47998" name="Line 36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9" name="Line 36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0" name="Line 36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1" name="Line 36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2" name="Line 36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3" name="Line 36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4" name="Line 36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5" name="Line 36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5" name="Group 368"/>
            <p:cNvGrpSpPr>
              <a:grpSpLocks/>
            </p:cNvGrpSpPr>
            <p:nvPr/>
          </p:nvGrpSpPr>
          <p:grpSpPr bwMode="auto">
            <a:xfrm>
              <a:off x="4385816" y="3233688"/>
              <a:ext cx="762000" cy="152400"/>
              <a:chOff x="2016" y="1536"/>
              <a:chExt cx="1736" cy="208"/>
            </a:xfrm>
          </p:grpSpPr>
          <p:sp>
            <p:nvSpPr>
              <p:cNvPr id="47990" name="Line 36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1" name="Line 37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2" name="Line 37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3" name="Line 37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4" name="Line 37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5" name="Line 37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6" name="Line 37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7" name="Line 37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6" name="Group 377"/>
            <p:cNvGrpSpPr>
              <a:grpSpLocks/>
            </p:cNvGrpSpPr>
            <p:nvPr/>
          </p:nvGrpSpPr>
          <p:grpSpPr bwMode="auto">
            <a:xfrm>
              <a:off x="4385816" y="3309888"/>
              <a:ext cx="762000" cy="152400"/>
              <a:chOff x="2016" y="1536"/>
              <a:chExt cx="1736" cy="208"/>
            </a:xfrm>
          </p:grpSpPr>
          <p:sp>
            <p:nvSpPr>
              <p:cNvPr id="47982" name="Line 37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3" name="Line 37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4" name="Line 38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5" name="Line 38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6" name="Line 38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7" name="Line 38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8" name="Line 38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9" name="Line 38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7" name="Group 386"/>
            <p:cNvGrpSpPr>
              <a:grpSpLocks/>
            </p:cNvGrpSpPr>
            <p:nvPr/>
          </p:nvGrpSpPr>
          <p:grpSpPr bwMode="auto">
            <a:xfrm>
              <a:off x="4385816" y="3386088"/>
              <a:ext cx="762000" cy="152400"/>
              <a:chOff x="2016" y="1536"/>
              <a:chExt cx="1736" cy="208"/>
            </a:xfrm>
          </p:grpSpPr>
          <p:sp>
            <p:nvSpPr>
              <p:cNvPr id="47974" name="Line 38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5" name="Line 38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6" name="Line 38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7" name="Line 39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8" name="Line 39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9" name="Line 39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0" name="Line 39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1" name="Line 39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8" name="Group 395"/>
            <p:cNvGrpSpPr>
              <a:grpSpLocks/>
            </p:cNvGrpSpPr>
            <p:nvPr/>
          </p:nvGrpSpPr>
          <p:grpSpPr bwMode="auto">
            <a:xfrm>
              <a:off x="4385816" y="3462288"/>
              <a:ext cx="762000" cy="152400"/>
              <a:chOff x="2016" y="1536"/>
              <a:chExt cx="1736" cy="208"/>
            </a:xfrm>
          </p:grpSpPr>
          <p:sp>
            <p:nvSpPr>
              <p:cNvPr id="47966" name="Line 39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7" name="Line 39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8" name="Line 39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9" name="Line 39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0" name="Line 40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1" name="Line 40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2" name="Line 40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3" name="Line 40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9" name="Group 404"/>
            <p:cNvGrpSpPr>
              <a:grpSpLocks/>
            </p:cNvGrpSpPr>
            <p:nvPr/>
          </p:nvGrpSpPr>
          <p:grpSpPr bwMode="auto">
            <a:xfrm>
              <a:off x="4385816" y="3538488"/>
              <a:ext cx="762000" cy="152400"/>
              <a:chOff x="2016" y="1536"/>
              <a:chExt cx="1736" cy="208"/>
            </a:xfrm>
          </p:grpSpPr>
          <p:sp>
            <p:nvSpPr>
              <p:cNvPr id="47958" name="Line 40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9" name="Line 40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0" name="Line 40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1" name="Line 40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2" name="Line 40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3" name="Line 41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4" name="Line 41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5" name="Line 41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0" name="Group 413"/>
            <p:cNvGrpSpPr>
              <a:grpSpLocks/>
            </p:cNvGrpSpPr>
            <p:nvPr/>
          </p:nvGrpSpPr>
          <p:grpSpPr bwMode="auto">
            <a:xfrm>
              <a:off x="4385816" y="3614688"/>
              <a:ext cx="762000" cy="152400"/>
              <a:chOff x="2016" y="1536"/>
              <a:chExt cx="1736" cy="208"/>
            </a:xfrm>
          </p:grpSpPr>
          <p:sp>
            <p:nvSpPr>
              <p:cNvPr id="47950" name="Line 41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1" name="Line 41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2" name="Line 41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3" name="Line 41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4" name="Line 41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5" name="Line 41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6" name="Line 42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7" name="Line 42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1" name="Group 422"/>
            <p:cNvGrpSpPr>
              <a:grpSpLocks/>
            </p:cNvGrpSpPr>
            <p:nvPr/>
          </p:nvGrpSpPr>
          <p:grpSpPr bwMode="auto">
            <a:xfrm>
              <a:off x="4385816" y="3690888"/>
              <a:ext cx="762000" cy="152400"/>
              <a:chOff x="2016" y="1536"/>
              <a:chExt cx="1736" cy="208"/>
            </a:xfrm>
          </p:grpSpPr>
          <p:sp>
            <p:nvSpPr>
              <p:cNvPr id="47942" name="Line 42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3" name="Line 42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4" name="Line 42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5" name="Line 42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6" name="Line 42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7" name="Line 42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8" name="Line 42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9" name="Line 43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2" name="Group 431"/>
            <p:cNvGrpSpPr>
              <a:grpSpLocks/>
            </p:cNvGrpSpPr>
            <p:nvPr/>
          </p:nvGrpSpPr>
          <p:grpSpPr bwMode="auto">
            <a:xfrm>
              <a:off x="4385816" y="3767088"/>
              <a:ext cx="762000" cy="152400"/>
              <a:chOff x="2016" y="1536"/>
              <a:chExt cx="1736" cy="208"/>
            </a:xfrm>
          </p:grpSpPr>
          <p:sp>
            <p:nvSpPr>
              <p:cNvPr id="47934" name="Line 43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5" name="Line 43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6" name="Line 43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7" name="Line 43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8" name="Line 43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9" name="Line 43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0" name="Line 43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1" name="Line 43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3" name="Group 440"/>
            <p:cNvGrpSpPr>
              <a:grpSpLocks/>
            </p:cNvGrpSpPr>
            <p:nvPr/>
          </p:nvGrpSpPr>
          <p:grpSpPr bwMode="auto">
            <a:xfrm>
              <a:off x="4385816" y="3843288"/>
              <a:ext cx="762000" cy="152400"/>
              <a:chOff x="2016" y="1536"/>
              <a:chExt cx="1736" cy="208"/>
            </a:xfrm>
          </p:grpSpPr>
          <p:sp>
            <p:nvSpPr>
              <p:cNvPr id="47926" name="Line 44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7" name="Line 44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8" name="Line 44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9" name="Line 44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0" name="Line 44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1" name="Line 44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2" name="Line 44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3" name="Line 44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4" name="Group 449"/>
            <p:cNvGrpSpPr>
              <a:grpSpLocks/>
            </p:cNvGrpSpPr>
            <p:nvPr/>
          </p:nvGrpSpPr>
          <p:grpSpPr bwMode="auto">
            <a:xfrm>
              <a:off x="4385816" y="3919488"/>
              <a:ext cx="762000" cy="152400"/>
              <a:chOff x="2016" y="1536"/>
              <a:chExt cx="1736" cy="208"/>
            </a:xfrm>
          </p:grpSpPr>
          <p:sp>
            <p:nvSpPr>
              <p:cNvPr id="47918" name="Line 45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9" name="Line 45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0" name="Line 45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1" name="Line 45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2" name="Line 45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3" name="Line 45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 name="Line 45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 name="Line 45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5" name="Group 638"/>
            <p:cNvGrpSpPr>
              <a:grpSpLocks/>
            </p:cNvGrpSpPr>
            <p:nvPr/>
          </p:nvGrpSpPr>
          <p:grpSpPr bwMode="auto">
            <a:xfrm>
              <a:off x="601216" y="3233688"/>
              <a:ext cx="762000" cy="152400"/>
              <a:chOff x="2016" y="1536"/>
              <a:chExt cx="1736" cy="208"/>
            </a:xfrm>
          </p:grpSpPr>
          <p:sp>
            <p:nvSpPr>
              <p:cNvPr id="47910" name="Line 63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1" name="Line 64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2" name="Line 64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3" name="Line 64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4" name="Line 64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5" name="Line 64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6" name="Line 64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7" name="Line 64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6" name="Group 647"/>
            <p:cNvGrpSpPr>
              <a:grpSpLocks/>
            </p:cNvGrpSpPr>
            <p:nvPr/>
          </p:nvGrpSpPr>
          <p:grpSpPr bwMode="auto">
            <a:xfrm>
              <a:off x="601216" y="3309888"/>
              <a:ext cx="762000" cy="152400"/>
              <a:chOff x="2016" y="1536"/>
              <a:chExt cx="1736" cy="208"/>
            </a:xfrm>
          </p:grpSpPr>
          <p:sp>
            <p:nvSpPr>
              <p:cNvPr id="47902" name="Line 64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3" name="Line 64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4" name="Line 65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5" name="Line 65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6" name="Line 65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7" name="Line 65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8" name="Line 65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9" name="Line 65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7" name="Group 656"/>
            <p:cNvGrpSpPr>
              <a:grpSpLocks/>
            </p:cNvGrpSpPr>
            <p:nvPr/>
          </p:nvGrpSpPr>
          <p:grpSpPr bwMode="auto">
            <a:xfrm>
              <a:off x="601216" y="3386088"/>
              <a:ext cx="762000" cy="152400"/>
              <a:chOff x="2016" y="1536"/>
              <a:chExt cx="1736" cy="208"/>
            </a:xfrm>
          </p:grpSpPr>
          <p:sp>
            <p:nvSpPr>
              <p:cNvPr id="47894" name="Line 65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5" name="Line 65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6" name="Line 65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7" name="Line 66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8" name="Line 66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9" name="Line 66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0" name="Line 66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1" name="Line 66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8" name="Group 665"/>
            <p:cNvGrpSpPr>
              <a:grpSpLocks/>
            </p:cNvGrpSpPr>
            <p:nvPr/>
          </p:nvGrpSpPr>
          <p:grpSpPr bwMode="auto">
            <a:xfrm>
              <a:off x="601216" y="3462288"/>
              <a:ext cx="762000" cy="152400"/>
              <a:chOff x="2016" y="1536"/>
              <a:chExt cx="1736" cy="208"/>
            </a:xfrm>
          </p:grpSpPr>
          <p:sp>
            <p:nvSpPr>
              <p:cNvPr id="47886" name="Line 66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7" name="Line 66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8" name="Line 66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9" name="Line 66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0" name="Line 67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1" name="Line 67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2" name="Line 67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3" name="Line 67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9" name="Group 674"/>
            <p:cNvGrpSpPr>
              <a:grpSpLocks/>
            </p:cNvGrpSpPr>
            <p:nvPr/>
          </p:nvGrpSpPr>
          <p:grpSpPr bwMode="auto">
            <a:xfrm>
              <a:off x="601216" y="3538488"/>
              <a:ext cx="762000" cy="152400"/>
              <a:chOff x="2016" y="1536"/>
              <a:chExt cx="1736" cy="208"/>
            </a:xfrm>
          </p:grpSpPr>
          <p:sp>
            <p:nvSpPr>
              <p:cNvPr id="47878" name="Line 67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9" name="Line 67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0" name="Line 67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1" name="Line 67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2" name="Line 67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3" name="Line 68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4" name="Line 68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5" name="Line 68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0" name="Group 683"/>
            <p:cNvGrpSpPr>
              <a:grpSpLocks/>
            </p:cNvGrpSpPr>
            <p:nvPr/>
          </p:nvGrpSpPr>
          <p:grpSpPr bwMode="auto">
            <a:xfrm>
              <a:off x="601216" y="3614688"/>
              <a:ext cx="762000" cy="152400"/>
              <a:chOff x="2016" y="1536"/>
              <a:chExt cx="1736" cy="208"/>
            </a:xfrm>
          </p:grpSpPr>
          <p:sp>
            <p:nvSpPr>
              <p:cNvPr id="47870" name="Line 68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1" name="Line 68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2" name="Line 68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3" name="Line 68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4" name="Line 68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5" name="Line 68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6" name="Line 69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7" name="Line 69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1" name="Group 692"/>
            <p:cNvGrpSpPr>
              <a:grpSpLocks/>
            </p:cNvGrpSpPr>
            <p:nvPr/>
          </p:nvGrpSpPr>
          <p:grpSpPr bwMode="auto">
            <a:xfrm>
              <a:off x="601216" y="3690888"/>
              <a:ext cx="762000" cy="152400"/>
              <a:chOff x="2016" y="1536"/>
              <a:chExt cx="1736" cy="208"/>
            </a:xfrm>
          </p:grpSpPr>
          <p:sp>
            <p:nvSpPr>
              <p:cNvPr id="47862" name="Line 69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3" name="Line 69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4" name="Line 69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5" name="Line 69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6" name="Line 69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7" name="Line 69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8" name="Line 69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9" name="Line 70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2" name="Group 701"/>
            <p:cNvGrpSpPr>
              <a:grpSpLocks/>
            </p:cNvGrpSpPr>
            <p:nvPr/>
          </p:nvGrpSpPr>
          <p:grpSpPr bwMode="auto">
            <a:xfrm>
              <a:off x="601216" y="3767088"/>
              <a:ext cx="762000" cy="152400"/>
              <a:chOff x="2016" y="1536"/>
              <a:chExt cx="1736" cy="208"/>
            </a:xfrm>
          </p:grpSpPr>
          <p:sp>
            <p:nvSpPr>
              <p:cNvPr id="47854" name="Line 70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5" name="Line 70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6" name="Line 70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7" name="Line 70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8" name="Line 70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9" name="Line 70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0" name="Line 70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1" name="Line 70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3" name="Group 710"/>
            <p:cNvGrpSpPr>
              <a:grpSpLocks/>
            </p:cNvGrpSpPr>
            <p:nvPr/>
          </p:nvGrpSpPr>
          <p:grpSpPr bwMode="auto">
            <a:xfrm>
              <a:off x="601216" y="3843288"/>
              <a:ext cx="762000" cy="152400"/>
              <a:chOff x="2016" y="1536"/>
              <a:chExt cx="1736" cy="208"/>
            </a:xfrm>
          </p:grpSpPr>
          <p:sp>
            <p:nvSpPr>
              <p:cNvPr id="47846" name="Line 71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7" name="Line 71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8" name="Line 71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9" name="Line 71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0" name="Line 71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1" name="Line 71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2" name="Line 71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3" name="Line 71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4" name="Group 719"/>
            <p:cNvGrpSpPr>
              <a:grpSpLocks/>
            </p:cNvGrpSpPr>
            <p:nvPr/>
          </p:nvGrpSpPr>
          <p:grpSpPr bwMode="auto">
            <a:xfrm>
              <a:off x="601216" y="3919488"/>
              <a:ext cx="762000" cy="152400"/>
              <a:chOff x="2016" y="1536"/>
              <a:chExt cx="1736" cy="208"/>
            </a:xfrm>
          </p:grpSpPr>
          <p:sp>
            <p:nvSpPr>
              <p:cNvPr id="47838" name="Line 72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9" name="Line 72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0" name="Line 72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1" name="Line 72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2" name="Line 72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3" name="Line 72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4" name="Line 72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5" name="Line 72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5" name="Group 728"/>
            <p:cNvGrpSpPr>
              <a:grpSpLocks/>
            </p:cNvGrpSpPr>
            <p:nvPr/>
          </p:nvGrpSpPr>
          <p:grpSpPr bwMode="auto">
            <a:xfrm>
              <a:off x="1350516" y="3246388"/>
              <a:ext cx="762000" cy="152400"/>
              <a:chOff x="2016" y="1536"/>
              <a:chExt cx="1736" cy="208"/>
            </a:xfrm>
          </p:grpSpPr>
          <p:sp>
            <p:nvSpPr>
              <p:cNvPr id="47830" name="Line 72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1" name="Line 73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2" name="Line 73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3" name="Line 73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4" name="Line 73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5" name="Line 73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6" name="Line 73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7" name="Line 73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6" name="Group 737"/>
            <p:cNvGrpSpPr>
              <a:grpSpLocks/>
            </p:cNvGrpSpPr>
            <p:nvPr/>
          </p:nvGrpSpPr>
          <p:grpSpPr bwMode="auto">
            <a:xfrm>
              <a:off x="1350516" y="3322588"/>
              <a:ext cx="762000" cy="152400"/>
              <a:chOff x="2016" y="1536"/>
              <a:chExt cx="1736" cy="208"/>
            </a:xfrm>
          </p:grpSpPr>
          <p:sp>
            <p:nvSpPr>
              <p:cNvPr id="47822" name="Line 73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3" name="Line 73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4" name="Line 74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5" name="Line 74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6" name="Line 74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7" name="Line 74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8" name="Line 74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9" name="Line 74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7" name="Group 746"/>
            <p:cNvGrpSpPr>
              <a:grpSpLocks/>
            </p:cNvGrpSpPr>
            <p:nvPr/>
          </p:nvGrpSpPr>
          <p:grpSpPr bwMode="auto">
            <a:xfrm>
              <a:off x="1350516" y="3398788"/>
              <a:ext cx="762000" cy="152400"/>
              <a:chOff x="2016" y="1536"/>
              <a:chExt cx="1736" cy="208"/>
            </a:xfrm>
          </p:grpSpPr>
          <p:sp>
            <p:nvSpPr>
              <p:cNvPr id="47814" name="Line 74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5" name="Line 74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6" name="Line 74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7" name="Line 75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8" name="Line 75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9" name="Line 75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0" name="Line 75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1" name="Line 75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8" name="Group 755"/>
            <p:cNvGrpSpPr>
              <a:grpSpLocks/>
            </p:cNvGrpSpPr>
            <p:nvPr/>
          </p:nvGrpSpPr>
          <p:grpSpPr bwMode="auto">
            <a:xfrm>
              <a:off x="1350516" y="3474988"/>
              <a:ext cx="762000" cy="152400"/>
              <a:chOff x="2016" y="1536"/>
              <a:chExt cx="1736" cy="208"/>
            </a:xfrm>
          </p:grpSpPr>
          <p:sp>
            <p:nvSpPr>
              <p:cNvPr id="47806" name="Line 75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7" name="Line 75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8" name="Line 75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9" name="Line 75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0" name="Line 76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1" name="Line 76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2" name="Line 76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3" name="Line 76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9" name="Group 764"/>
            <p:cNvGrpSpPr>
              <a:grpSpLocks/>
            </p:cNvGrpSpPr>
            <p:nvPr/>
          </p:nvGrpSpPr>
          <p:grpSpPr bwMode="auto">
            <a:xfrm>
              <a:off x="1350516" y="3551188"/>
              <a:ext cx="762000" cy="152400"/>
              <a:chOff x="2016" y="1536"/>
              <a:chExt cx="1736" cy="208"/>
            </a:xfrm>
          </p:grpSpPr>
          <p:sp>
            <p:nvSpPr>
              <p:cNvPr id="47798" name="Line 76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9" name="Line 76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0" name="Line 76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1" name="Line 76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2" name="Line 76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3" name="Line 77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4" name="Line 77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5" name="Line 77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0" name="Group 773"/>
            <p:cNvGrpSpPr>
              <a:grpSpLocks/>
            </p:cNvGrpSpPr>
            <p:nvPr/>
          </p:nvGrpSpPr>
          <p:grpSpPr bwMode="auto">
            <a:xfrm>
              <a:off x="1350516" y="3627388"/>
              <a:ext cx="762000" cy="152400"/>
              <a:chOff x="2016" y="1536"/>
              <a:chExt cx="1736" cy="208"/>
            </a:xfrm>
          </p:grpSpPr>
          <p:sp>
            <p:nvSpPr>
              <p:cNvPr id="47790" name="Line 77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1" name="Line 77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2" name="Line 77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3" name="Line 77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4" name="Line 77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5" name="Line 77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6" name="Line 78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7" name="Line 78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1" name="Group 782"/>
            <p:cNvGrpSpPr>
              <a:grpSpLocks/>
            </p:cNvGrpSpPr>
            <p:nvPr/>
          </p:nvGrpSpPr>
          <p:grpSpPr bwMode="auto">
            <a:xfrm>
              <a:off x="1350516" y="3703588"/>
              <a:ext cx="762000" cy="152400"/>
              <a:chOff x="2016" y="1536"/>
              <a:chExt cx="1736" cy="208"/>
            </a:xfrm>
          </p:grpSpPr>
          <p:sp>
            <p:nvSpPr>
              <p:cNvPr id="47782" name="Line 78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3" name="Line 78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4" name="Line 78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5" name="Line 78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6" name="Line 78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7" name="Line 78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8" name="Line 78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9" name="Line 79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2" name="Group 791"/>
            <p:cNvGrpSpPr>
              <a:grpSpLocks/>
            </p:cNvGrpSpPr>
            <p:nvPr/>
          </p:nvGrpSpPr>
          <p:grpSpPr bwMode="auto">
            <a:xfrm>
              <a:off x="1350516" y="3779788"/>
              <a:ext cx="762000" cy="152400"/>
              <a:chOff x="2016" y="1536"/>
              <a:chExt cx="1736" cy="208"/>
            </a:xfrm>
          </p:grpSpPr>
          <p:sp>
            <p:nvSpPr>
              <p:cNvPr id="47774" name="Line 79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5" name="Line 79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6" name="Line 79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7" name="Line 79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8" name="Line 79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9" name="Line 79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0" name="Line 79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1" name="Line 79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3" name="Group 800"/>
            <p:cNvGrpSpPr>
              <a:grpSpLocks/>
            </p:cNvGrpSpPr>
            <p:nvPr/>
          </p:nvGrpSpPr>
          <p:grpSpPr bwMode="auto">
            <a:xfrm>
              <a:off x="1350516" y="3855988"/>
              <a:ext cx="762000" cy="152400"/>
              <a:chOff x="2016" y="1536"/>
              <a:chExt cx="1736" cy="208"/>
            </a:xfrm>
          </p:grpSpPr>
          <p:sp>
            <p:nvSpPr>
              <p:cNvPr id="47766" name="Line 80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7" name="Line 80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8" name="Line 80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9" name="Line 80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0" name="Line 80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1" name="Line 80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2" name="Line 80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3" name="Line 80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4" name="Group 809"/>
            <p:cNvGrpSpPr>
              <a:grpSpLocks/>
            </p:cNvGrpSpPr>
            <p:nvPr/>
          </p:nvGrpSpPr>
          <p:grpSpPr bwMode="auto">
            <a:xfrm>
              <a:off x="1350516" y="3932188"/>
              <a:ext cx="762000" cy="152400"/>
              <a:chOff x="2016" y="1536"/>
              <a:chExt cx="1736" cy="208"/>
            </a:xfrm>
          </p:grpSpPr>
          <p:sp>
            <p:nvSpPr>
              <p:cNvPr id="47758" name="Line 81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9" name="Line 81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0" name="Line 81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1" name="Line 81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2" name="Line 81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3" name="Line 81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4" name="Line 81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5" name="Line 81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5" name="Group 819"/>
            <p:cNvGrpSpPr>
              <a:grpSpLocks/>
            </p:cNvGrpSpPr>
            <p:nvPr/>
          </p:nvGrpSpPr>
          <p:grpSpPr bwMode="auto">
            <a:xfrm>
              <a:off x="2112516" y="4008388"/>
              <a:ext cx="762000" cy="152400"/>
              <a:chOff x="2016" y="1536"/>
              <a:chExt cx="1736" cy="208"/>
            </a:xfrm>
          </p:grpSpPr>
          <p:sp>
            <p:nvSpPr>
              <p:cNvPr id="47750" name="Line 82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1" name="Line 82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2" name="Line 82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3" name="Line 82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4" name="Line 82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5" name="Line 82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6" name="Line 82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7" name="Line 82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6" name="Group 828"/>
            <p:cNvGrpSpPr>
              <a:grpSpLocks/>
            </p:cNvGrpSpPr>
            <p:nvPr/>
          </p:nvGrpSpPr>
          <p:grpSpPr bwMode="auto">
            <a:xfrm>
              <a:off x="2112516" y="4084588"/>
              <a:ext cx="762000" cy="152400"/>
              <a:chOff x="2016" y="1536"/>
              <a:chExt cx="1736" cy="208"/>
            </a:xfrm>
          </p:grpSpPr>
          <p:sp>
            <p:nvSpPr>
              <p:cNvPr id="47742" name="Line 82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3" name="Line 83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4" name="Line 83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5" name="Line 83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6" name="Line 83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7" name="Line 83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8" name="Line 83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9" name="Line 83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7" name="Group 837"/>
            <p:cNvGrpSpPr>
              <a:grpSpLocks/>
            </p:cNvGrpSpPr>
            <p:nvPr/>
          </p:nvGrpSpPr>
          <p:grpSpPr bwMode="auto">
            <a:xfrm>
              <a:off x="2112516" y="4160788"/>
              <a:ext cx="762000" cy="152400"/>
              <a:chOff x="2016" y="1536"/>
              <a:chExt cx="1736" cy="208"/>
            </a:xfrm>
          </p:grpSpPr>
          <p:sp>
            <p:nvSpPr>
              <p:cNvPr id="47734" name="Line 83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5" name="Line 83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6" name="Line 84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7" name="Line 84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8" name="Line 84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9" name="Line 84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0" name="Line 84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1" name="Line 84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8" name="Group 846"/>
            <p:cNvGrpSpPr>
              <a:grpSpLocks/>
            </p:cNvGrpSpPr>
            <p:nvPr/>
          </p:nvGrpSpPr>
          <p:grpSpPr bwMode="auto">
            <a:xfrm>
              <a:off x="2112516" y="4236988"/>
              <a:ext cx="762000" cy="152400"/>
              <a:chOff x="2016" y="1536"/>
              <a:chExt cx="1736" cy="208"/>
            </a:xfrm>
          </p:grpSpPr>
          <p:sp>
            <p:nvSpPr>
              <p:cNvPr id="47726" name="Line 84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7" name="Line 84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8" name="Line 84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9" name="Line 85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0" name="Line 85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1" name="Line 85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2" name="Line 85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3" name="Line 85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9" name="Group 855"/>
            <p:cNvGrpSpPr>
              <a:grpSpLocks/>
            </p:cNvGrpSpPr>
            <p:nvPr/>
          </p:nvGrpSpPr>
          <p:grpSpPr bwMode="auto">
            <a:xfrm>
              <a:off x="2112516" y="4313188"/>
              <a:ext cx="762000" cy="152400"/>
              <a:chOff x="2016" y="1536"/>
              <a:chExt cx="1736" cy="208"/>
            </a:xfrm>
          </p:grpSpPr>
          <p:sp>
            <p:nvSpPr>
              <p:cNvPr id="47718" name="Line 85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9" name="Line 85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0" name="Line 85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1" name="Line 85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2" name="Line 86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3" name="Line 86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4" name="Line 86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5" name="Line 86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0" name="Group 864"/>
            <p:cNvGrpSpPr>
              <a:grpSpLocks/>
            </p:cNvGrpSpPr>
            <p:nvPr/>
          </p:nvGrpSpPr>
          <p:grpSpPr bwMode="auto">
            <a:xfrm>
              <a:off x="2112516" y="4389388"/>
              <a:ext cx="762000" cy="152400"/>
              <a:chOff x="2016" y="1536"/>
              <a:chExt cx="1736" cy="208"/>
            </a:xfrm>
          </p:grpSpPr>
          <p:sp>
            <p:nvSpPr>
              <p:cNvPr id="47710" name="Line 86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1" name="Line 86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2" name="Line 86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3" name="Line 86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4" name="Line 86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5" name="Line 87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6" name="Line 87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7" name="Line 87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1" name="Group 873"/>
            <p:cNvGrpSpPr>
              <a:grpSpLocks/>
            </p:cNvGrpSpPr>
            <p:nvPr/>
          </p:nvGrpSpPr>
          <p:grpSpPr bwMode="auto">
            <a:xfrm>
              <a:off x="2112516" y="4465588"/>
              <a:ext cx="762000" cy="152400"/>
              <a:chOff x="2016" y="1536"/>
              <a:chExt cx="1736" cy="208"/>
            </a:xfrm>
          </p:grpSpPr>
          <p:sp>
            <p:nvSpPr>
              <p:cNvPr id="47702" name="Line 87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3" name="Line 87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4" name="Line 87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5" name="Line 87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6" name="Line 87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7" name="Line 87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8" name="Line 88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9" name="Line 88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2" name="Group 882"/>
            <p:cNvGrpSpPr>
              <a:grpSpLocks/>
            </p:cNvGrpSpPr>
            <p:nvPr/>
          </p:nvGrpSpPr>
          <p:grpSpPr bwMode="auto">
            <a:xfrm>
              <a:off x="2112516" y="4541788"/>
              <a:ext cx="762000" cy="152400"/>
              <a:chOff x="2016" y="1536"/>
              <a:chExt cx="1736" cy="208"/>
            </a:xfrm>
          </p:grpSpPr>
          <p:sp>
            <p:nvSpPr>
              <p:cNvPr id="47694" name="Line 88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5" name="Line 88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6" name="Line 88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7" name="Line 88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8" name="Line 88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9" name="Line 88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0" name="Line 88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1" name="Line 89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3" name="Group 891"/>
            <p:cNvGrpSpPr>
              <a:grpSpLocks/>
            </p:cNvGrpSpPr>
            <p:nvPr/>
          </p:nvGrpSpPr>
          <p:grpSpPr bwMode="auto">
            <a:xfrm>
              <a:off x="2112516" y="4617988"/>
              <a:ext cx="762000" cy="152400"/>
              <a:chOff x="2016" y="1536"/>
              <a:chExt cx="1736" cy="208"/>
            </a:xfrm>
          </p:grpSpPr>
          <p:sp>
            <p:nvSpPr>
              <p:cNvPr id="47686" name="Line 89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7" name="Line 89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8" name="Line 89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9" name="Line 89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0" name="Line 89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1" name="Line 89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2" name="Line 89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3" name="Line 89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4" name="Group 900"/>
            <p:cNvGrpSpPr>
              <a:grpSpLocks/>
            </p:cNvGrpSpPr>
            <p:nvPr/>
          </p:nvGrpSpPr>
          <p:grpSpPr bwMode="auto">
            <a:xfrm>
              <a:off x="2112516" y="4694188"/>
              <a:ext cx="762000" cy="152400"/>
              <a:chOff x="2016" y="1536"/>
              <a:chExt cx="1736" cy="208"/>
            </a:xfrm>
          </p:grpSpPr>
          <p:sp>
            <p:nvSpPr>
              <p:cNvPr id="47678" name="Line 90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9" name="Line 90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0" name="Line 90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1" name="Line 90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2" name="Line 90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3" name="Line 90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4" name="Line 90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5" name="Line 90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5" name="Group 909"/>
            <p:cNvGrpSpPr>
              <a:grpSpLocks/>
            </p:cNvGrpSpPr>
            <p:nvPr/>
          </p:nvGrpSpPr>
          <p:grpSpPr bwMode="auto">
            <a:xfrm>
              <a:off x="2874516" y="4021088"/>
              <a:ext cx="762000" cy="152400"/>
              <a:chOff x="2016" y="1536"/>
              <a:chExt cx="1736" cy="208"/>
            </a:xfrm>
          </p:grpSpPr>
          <p:sp>
            <p:nvSpPr>
              <p:cNvPr id="47670" name="Line 91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1" name="Line 91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2" name="Line 91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3" name="Line 91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4" name="Line 91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5" name="Line 91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6" name="Line 91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7" name="Line 91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6" name="Group 918"/>
            <p:cNvGrpSpPr>
              <a:grpSpLocks/>
            </p:cNvGrpSpPr>
            <p:nvPr/>
          </p:nvGrpSpPr>
          <p:grpSpPr bwMode="auto">
            <a:xfrm>
              <a:off x="2874516" y="4097288"/>
              <a:ext cx="762000" cy="152400"/>
              <a:chOff x="2016" y="1536"/>
              <a:chExt cx="1736" cy="208"/>
            </a:xfrm>
          </p:grpSpPr>
          <p:sp>
            <p:nvSpPr>
              <p:cNvPr id="47662" name="Line 91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3" name="Line 92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4" name="Line 92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5" name="Line 92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6" name="Line 92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7" name="Line 92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8" name="Line 92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9" name="Line 92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7" name="Group 927"/>
            <p:cNvGrpSpPr>
              <a:grpSpLocks/>
            </p:cNvGrpSpPr>
            <p:nvPr/>
          </p:nvGrpSpPr>
          <p:grpSpPr bwMode="auto">
            <a:xfrm>
              <a:off x="2874516" y="4173488"/>
              <a:ext cx="762000" cy="152400"/>
              <a:chOff x="2016" y="1536"/>
              <a:chExt cx="1736" cy="208"/>
            </a:xfrm>
          </p:grpSpPr>
          <p:sp>
            <p:nvSpPr>
              <p:cNvPr id="47654" name="Line 92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5" name="Line 92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6" name="Line 93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7" name="Line 93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8" name="Line 93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9" name="Line 93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0" name="Line 93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1" name="Line 93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8" name="Group 936"/>
            <p:cNvGrpSpPr>
              <a:grpSpLocks/>
            </p:cNvGrpSpPr>
            <p:nvPr/>
          </p:nvGrpSpPr>
          <p:grpSpPr bwMode="auto">
            <a:xfrm>
              <a:off x="2874516" y="4249688"/>
              <a:ext cx="762000" cy="152400"/>
              <a:chOff x="2016" y="1536"/>
              <a:chExt cx="1736" cy="208"/>
            </a:xfrm>
          </p:grpSpPr>
          <p:sp>
            <p:nvSpPr>
              <p:cNvPr id="47646" name="Line 93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7" name="Line 93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8" name="Line 93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9" name="Line 94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0" name="Line 94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1" name="Line 94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2" name="Line 94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3" name="Line 94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9" name="Group 945"/>
            <p:cNvGrpSpPr>
              <a:grpSpLocks/>
            </p:cNvGrpSpPr>
            <p:nvPr/>
          </p:nvGrpSpPr>
          <p:grpSpPr bwMode="auto">
            <a:xfrm>
              <a:off x="2874516" y="4325888"/>
              <a:ext cx="762000" cy="152400"/>
              <a:chOff x="2016" y="1536"/>
              <a:chExt cx="1736" cy="208"/>
            </a:xfrm>
          </p:grpSpPr>
          <p:sp>
            <p:nvSpPr>
              <p:cNvPr id="47638" name="Line 94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9" name="Line 94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0" name="Line 94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1" name="Line 94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2" name="Line 95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3" name="Line 95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4" name="Line 95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5" name="Line 95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0" name="Group 954"/>
            <p:cNvGrpSpPr>
              <a:grpSpLocks/>
            </p:cNvGrpSpPr>
            <p:nvPr/>
          </p:nvGrpSpPr>
          <p:grpSpPr bwMode="auto">
            <a:xfrm>
              <a:off x="2874516" y="4402088"/>
              <a:ext cx="762000" cy="152400"/>
              <a:chOff x="2016" y="1536"/>
              <a:chExt cx="1736" cy="208"/>
            </a:xfrm>
          </p:grpSpPr>
          <p:sp>
            <p:nvSpPr>
              <p:cNvPr id="47630" name="Line 95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1" name="Line 95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2" name="Line 95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3" name="Line 95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4" name="Line 95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5" name="Line 96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6" name="Line 96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7" name="Line 96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1" name="Group 963"/>
            <p:cNvGrpSpPr>
              <a:grpSpLocks/>
            </p:cNvGrpSpPr>
            <p:nvPr/>
          </p:nvGrpSpPr>
          <p:grpSpPr bwMode="auto">
            <a:xfrm>
              <a:off x="2874516" y="4478288"/>
              <a:ext cx="762000" cy="152400"/>
              <a:chOff x="2016" y="1536"/>
              <a:chExt cx="1736" cy="208"/>
            </a:xfrm>
          </p:grpSpPr>
          <p:sp>
            <p:nvSpPr>
              <p:cNvPr id="47622" name="Line 96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3" name="Line 96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4" name="Line 96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5" name="Line 96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6" name="Line 96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7" name="Line 96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8" name="Line 97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9" name="Line 97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2" name="Group 972"/>
            <p:cNvGrpSpPr>
              <a:grpSpLocks/>
            </p:cNvGrpSpPr>
            <p:nvPr/>
          </p:nvGrpSpPr>
          <p:grpSpPr bwMode="auto">
            <a:xfrm>
              <a:off x="2874516" y="4554488"/>
              <a:ext cx="762000" cy="152400"/>
              <a:chOff x="2016" y="1536"/>
              <a:chExt cx="1736" cy="208"/>
            </a:xfrm>
          </p:grpSpPr>
          <p:sp>
            <p:nvSpPr>
              <p:cNvPr id="47614" name="Line 97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5" name="Line 97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6" name="Line 97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7" name="Line 97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8" name="Line 97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9" name="Line 97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0" name="Line 97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1" name="Line 98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3" name="Group 981"/>
            <p:cNvGrpSpPr>
              <a:grpSpLocks/>
            </p:cNvGrpSpPr>
            <p:nvPr/>
          </p:nvGrpSpPr>
          <p:grpSpPr bwMode="auto">
            <a:xfrm>
              <a:off x="2874516" y="4630688"/>
              <a:ext cx="762000" cy="152400"/>
              <a:chOff x="2016" y="1536"/>
              <a:chExt cx="1736" cy="208"/>
            </a:xfrm>
          </p:grpSpPr>
          <p:sp>
            <p:nvSpPr>
              <p:cNvPr id="47606" name="Line 98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7" name="Line 98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8" name="Line 98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9" name="Line 98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0" name="Line 98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1" name="Line 98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2" name="Line 98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3" name="Line 98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4" name="Group 990"/>
            <p:cNvGrpSpPr>
              <a:grpSpLocks/>
            </p:cNvGrpSpPr>
            <p:nvPr/>
          </p:nvGrpSpPr>
          <p:grpSpPr bwMode="auto">
            <a:xfrm>
              <a:off x="2874516" y="4706888"/>
              <a:ext cx="762000" cy="152400"/>
              <a:chOff x="2016" y="1536"/>
              <a:chExt cx="1736" cy="208"/>
            </a:xfrm>
          </p:grpSpPr>
          <p:sp>
            <p:nvSpPr>
              <p:cNvPr id="47598" name="Line 99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9" name="Line 99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0" name="Line 99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1" name="Line 99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2" name="Line 99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3" name="Line 99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4" name="Line 99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5" name="Line 99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5" name="Group 999"/>
            <p:cNvGrpSpPr>
              <a:grpSpLocks/>
            </p:cNvGrpSpPr>
            <p:nvPr/>
          </p:nvGrpSpPr>
          <p:grpSpPr bwMode="auto">
            <a:xfrm>
              <a:off x="3636516" y="4008388"/>
              <a:ext cx="762000" cy="152400"/>
              <a:chOff x="2016" y="1536"/>
              <a:chExt cx="1736" cy="208"/>
            </a:xfrm>
          </p:grpSpPr>
          <p:sp>
            <p:nvSpPr>
              <p:cNvPr id="47590" name="Line 100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1" name="Line 100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2" name="Line 100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3" name="Line 100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4" name="Line 100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5" name="Line 100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6" name="Line 100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7" name="Line 100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6" name="Group 1008"/>
            <p:cNvGrpSpPr>
              <a:grpSpLocks/>
            </p:cNvGrpSpPr>
            <p:nvPr/>
          </p:nvGrpSpPr>
          <p:grpSpPr bwMode="auto">
            <a:xfrm>
              <a:off x="3636516" y="4084588"/>
              <a:ext cx="762000" cy="152400"/>
              <a:chOff x="2016" y="1536"/>
              <a:chExt cx="1736" cy="208"/>
            </a:xfrm>
          </p:grpSpPr>
          <p:sp>
            <p:nvSpPr>
              <p:cNvPr id="47582" name="Line 100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3" name="Line 101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4" name="Line 101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5" name="Line 101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6" name="Line 101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7" name="Line 101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8" name="Line 101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9" name="Line 101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7" name="Group 1017"/>
            <p:cNvGrpSpPr>
              <a:grpSpLocks/>
            </p:cNvGrpSpPr>
            <p:nvPr/>
          </p:nvGrpSpPr>
          <p:grpSpPr bwMode="auto">
            <a:xfrm>
              <a:off x="3636516" y="4160788"/>
              <a:ext cx="762000" cy="152400"/>
              <a:chOff x="2016" y="1536"/>
              <a:chExt cx="1736" cy="208"/>
            </a:xfrm>
          </p:grpSpPr>
          <p:sp>
            <p:nvSpPr>
              <p:cNvPr id="47574" name="Line 101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5" name="Line 101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6" name="Line 102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7" name="Line 102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8" name="Line 102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9" name="Line 102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0" name="Line 102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1" name="Line 102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8" name="Group 1026"/>
            <p:cNvGrpSpPr>
              <a:grpSpLocks/>
            </p:cNvGrpSpPr>
            <p:nvPr/>
          </p:nvGrpSpPr>
          <p:grpSpPr bwMode="auto">
            <a:xfrm>
              <a:off x="3636516" y="4236988"/>
              <a:ext cx="762000" cy="152400"/>
              <a:chOff x="2016" y="1536"/>
              <a:chExt cx="1736" cy="208"/>
            </a:xfrm>
          </p:grpSpPr>
          <p:sp>
            <p:nvSpPr>
              <p:cNvPr id="47566" name="Line 102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7" name="Line 102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8" name="Line 102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9" name="Line 103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0" name="Line 103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1" name="Line 103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2" name="Line 103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3" name="Line 103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9" name="Group 1035"/>
            <p:cNvGrpSpPr>
              <a:grpSpLocks/>
            </p:cNvGrpSpPr>
            <p:nvPr/>
          </p:nvGrpSpPr>
          <p:grpSpPr bwMode="auto">
            <a:xfrm>
              <a:off x="3636516" y="4313188"/>
              <a:ext cx="762000" cy="152400"/>
              <a:chOff x="2016" y="1536"/>
              <a:chExt cx="1736" cy="208"/>
            </a:xfrm>
          </p:grpSpPr>
          <p:sp>
            <p:nvSpPr>
              <p:cNvPr id="47558" name="Line 103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9" name="Line 103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0" name="Line 103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1" name="Line 103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2" name="Line 104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3" name="Line 104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4" name="Line 104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5" name="Line 104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0" name="Group 1044"/>
            <p:cNvGrpSpPr>
              <a:grpSpLocks/>
            </p:cNvGrpSpPr>
            <p:nvPr/>
          </p:nvGrpSpPr>
          <p:grpSpPr bwMode="auto">
            <a:xfrm>
              <a:off x="3636516" y="4389388"/>
              <a:ext cx="762000" cy="152400"/>
              <a:chOff x="2016" y="1536"/>
              <a:chExt cx="1736" cy="208"/>
            </a:xfrm>
          </p:grpSpPr>
          <p:sp>
            <p:nvSpPr>
              <p:cNvPr id="47550" name="Line 104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1" name="Line 104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2" name="Line 104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3" name="Line 104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4" name="Line 104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5" name="Line 105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6" name="Line 105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7" name="Line 105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1" name="Group 1053"/>
            <p:cNvGrpSpPr>
              <a:grpSpLocks/>
            </p:cNvGrpSpPr>
            <p:nvPr/>
          </p:nvGrpSpPr>
          <p:grpSpPr bwMode="auto">
            <a:xfrm>
              <a:off x="3636516" y="4465588"/>
              <a:ext cx="762000" cy="152400"/>
              <a:chOff x="2016" y="1536"/>
              <a:chExt cx="1736" cy="208"/>
            </a:xfrm>
          </p:grpSpPr>
          <p:sp>
            <p:nvSpPr>
              <p:cNvPr id="47542" name="Line 105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3" name="Line 105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4" name="Line 105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5" name="Line 105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6" name="Line 105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7" name="Line 105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8" name="Line 106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9" name="Line 106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2" name="Group 1062"/>
            <p:cNvGrpSpPr>
              <a:grpSpLocks/>
            </p:cNvGrpSpPr>
            <p:nvPr/>
          </p:nvGrpSpPr>
          <p:grpSpPr bwMode="auto">
            <a:xfrm>
              <a:off x="3636516" y="4541788"/>
              <a:ext cx="762000" cy="152400"/>
              <a:chOff x="2016" y="1536"/>
              <a:chExt cx="1736" cy="208"/>
            </a:xfrm>
          </p:grpSpPr>
          <p:sp>
            <p:nvSpPr>
              <p:cNvPr id="47534" name="Line 106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5" name="Line 106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6" name="Line 106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7" name="Line 106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8" name="Line 106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9" name="Line 106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0" name="Line 106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1" name="Line 107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3" name="Group 1071"/>
            <p:cNvGrpSpPr>
              <a:grpSpLocks/>
            </p:cNvGrpSpPr>
            <p:nvPr/>
          </p:nvGrpSpPr>
          <p:grpSpPr bwMode="auto">
            <a:xfrm>
              <a:off x="3636516" y="4617988"/>
              <a:ext cx="762000" cy="152400"/>
              <a:chOff x="2016" y="1536"/>
              <a:chExt cx="1736" cy="208"/>
            </a:xfrm>
          </p:grpSpPr>
          <p:sp>
            <p:nvSpPr>
              <p:cNvPr id="47526" name="Line 107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7" name="Line 107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8" name="Line 107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9" name="Line 107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0" name="Line 107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1" name="Line 107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2" name="Line 107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3" name="Line 107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4" name="Group 1080"/>
            <p:cNvGrpSpPr>
              <a:grpSpLocks/>
            </p:cNvGrpSpPr>
            <p:nvPr/>
          </p:nvGrpSpPr>
          <p:grpSpPr bwMode="auto">
            <a:xfrm>
              <a:off x="3636516" y="4694188"/>
              <a:ext cx="762000" cy="152400"/>
              <a:chOff x="2016" y="1536"/>
              <a:chExt cx="1736" cy="208"/>
            </a:xfrm>
          </p:grpSpPr>
          <p:sp>
            <p:nvSpPr>
              <p:cNvPr id="47518" name="Line 108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9" name="Line 108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0" name="Line 108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1" name="Line 108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2" name="Line 108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3" name="Line 108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4" name="Line 108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5" name="Line 108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5" name="Group 1089"/>
            <p:cNvGrpSpPr>
              <a:grpSpLocks/>
            </p:cNvGrpSpPr>
            <p:nvPr/>
          </p:nvGrpSpPr>
          <p:grpSpPr bwMode="auto">
            <a:xfrm>
              <a:off x="4385816" y="3995688"/>
              <a:ext cx="762000" cy="152400"/>
              <a:chOff x="2016" y="1536"/>
              <a:chExt cx="1736" cy="208"/>
            </a:xfrm>
          </p:grpSpPr>
          <p:sp>
            <p:nvSpPr>
              <p:cNvPr id="47510" name="Line 109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1" name="Line 109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2" name="Line 109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3" name="Line 109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4" name="Line 109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5" name="Line 109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6" name="Line 109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7" name="Line 109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6" name="Group 1098"/>
            <p:cNvGrpSpPr>
              <a:grpSpLocks/>
            </p:cNvGrpSpPr>
            <p:nvPr/>
          </p:nvGrpSpPr>
          <p:grpSpPr bwMode="auto">
            <a:xfrm>
              <a:off x="4385816" y="4071888"/>
              <a:ext cx="762000" cy="152400"/>
              <a:chOff x="2016" y="1536"/>
              <a:chExt cx="1736" cy="208"/>
            </a:xfrm>
          </p:grpSpPr>
          <p:sp>
            <p:nvSpPr>
              <p:cNvPr id="47502" name="Line 109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3" name="Line 110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4" name="Line 110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5" name="Line 110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6" name="Line 110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7" name="Line 110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8" name="Line 110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9" name="Line 110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7" name="Group 1107"/>
            <p:cNvGrpSpPr>
              <a:grpSpLocks/>
            </p:cNvGrpSpPr>
            <p:nvPr/>
          </p:nvGrpSpPr>
          <p:grpSpPr bwMode="auto">
            <a:xfrm>
              <a:off x="4385816" y="4148088"/>
              <a:ext cx="762000" cy="152400"/>
              <a:chOff x="2016" y="1536"/>
              <a:chExt cx="1736" cy="208"/>
            </a:xfrm>
          </p:grpSpPr>
          <p:sp>
            <p:nvSpPr>
              <p:cNvPr id="47494" name="Line 110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5" name="Line 110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6" name="Line 111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7" name="Line 111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8" name="Line 111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9" name="Line 111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0" name="Line 111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1" name="Line 111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8" name="Group 1116"/>
            <p:cNvGrpSpPr>
              <a:grpSpLocks/>
            </p:cNvGrpSpPr>
            <p:nvPr/>
          </p:nvGrpSpPr>
          <p:grpSpPr bwMode="auto">
            <a:xfrm>
              <a:off x="4385816" y="4224288"/>
              <a:ext cx="762000" cy="152400"/>
              <a:chOff x="2016" y="1536"/>
              <a:chExt cx="1736" cy="208"/>
            </a:xfrm>
          </p:grpSpPr>
          <p:sp>
            <p:nvSpPr>
              <p:cNvPr id="47486" name="Line 111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7" name="Line 111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8" name="Line 111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9" name="Line 112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0" name="Line 112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1" name="Line 112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2" name="Line 112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3" name="Line 112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9" name="Group 1125"/>
            <p:cNvGrpSpPr>
              <a:grpSpLocks/>
            </p:cNvGrpSpPr>
            <p:nvPr/>
          </p:nvGrpSpPr>
          <p:grpSpPr bwMode="auto">
            <a:xfrm>
              <a:off x="4385816" y="4300488"/>
              <a:ext cx="762000" cy="152400"/>
              <a:chOff x="2016" y="1536"/>
              <a:chExt cx="1736" cy="208"/>
            </a:xfrm>
          </p:grpSpPr>
          <p:sp>
            <p:nvSpPr>
              <p:cNvPr id="47478" name="Line 112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9" name="Line 112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0" name="Line 112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1" name="Line 112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2" name="Line 113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3" name="Line 113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4" name="Line 113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5" name="Line 113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0" name="Group 1134"/>
            <p:cNvGrpSpPr>
              <a:grpSpLocks/>
            </p:cNvGrpSpPr>
            <p:nvPr/>
          </p:nvGrpSpPr>
          <p:grpSpPr bwMode="auto">
            <a:xfrm>
              <a:off x="4385816" y="4376688"/>
              <a:ext cx="762000" cy="152400"/>
              <a:chOff x="2016" y="1536"/>
              <a:chExt cx="1736" cy="208"/>
            </a:xfrm>
          </p:grpSpPr>
          <p:sp>
            <p:nvSpPr>
              <p:cNvPr id="47470" name="Line 113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1" name="Line 113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2" name="Line 113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3" name="Line 113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4" name="Line 113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5" name="Line 114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6" name="Line 114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7" name="Line 114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1" name="Group 1143"/>
            <p:cNvGrpSpPr>
              <a:grpSpLocks/>
            </p:cNvGrpSpPr>
            <p:nvPr/>
          </p:nvGrpSpPr>
          <p:grpSpPr bwMode="auto">
            <a:xfrm>
              <a:off x="4385816" y="4452888"/>
              <a:ext cx="762000" cy="152400"/>
              <a:chOff x="2016" y="1536"/>
              <a:chExt cx="1736" cy="208"/>
            </a:xfrm>
          </p:grpSpPr>
          <p:sp>
            <p:nvSpPr>
              <p:cNvPr id="47462" name="Line 114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3" name="Line 114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4" name="Line 114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5" name="Line 114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6" name="Line 114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7" name="Line 114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8" name="Line 115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9" name="Line 115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2" name="Group 1152"/>
            <p:cNvGrpSpPr>
              <a:grpSpLocks/>
            </p:cNvGrpSpPr>
            <p:nvPr/>
          </p:nvGrpSpPr>
          <p:grpSpPr bwMode="auto">
            <a:xfrm>
              <a:off x="4385816" y="4529088"/>
              <a:ext cx="762000" cy="152400"/>
              <a:chOff x="2016" y="1536"/>
              <a:chExt cx="1736" cy="208"/>
            </a:xfrm>
          </p:grpSpPr>
          <p:sp>
            <p:nvSpPr>
              <p:cNvPr id="47454" name="Line 115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5" name="Line 115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6" name="Line 115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7" name="Line 115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8" name="Line 115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9" name="Line 115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0" name="Line 115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1" name="Line 116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3" name="Group 1161"/>
            <p:cNvGrpSpPr>
              <a:grpSpLocks/>
            </p:cNvGrpSpPr>
            <p:nvPr/>
          </p:nvGrpSpPr>
          <p:grpSpPr bwMode="auto">
            <a:xfrm>
              <a:off x="4385816" y="4605288"/>
              <a:ext cx="762000" cy="152400"/>
              <a:chOff x="2016" y="1536"/>
              <a:chExt cx="1736" cy="208"/>
            </a:xfrm>
          </p:grpSpPr>
          <p:sp>
            <p:nvSpPr>
              <p:cNvPr id="47446" name="Line 116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7" name="Line 116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8" name="Line 116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9" name="Line 116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0" name="Line 116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1" name="Line 116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2" name="Line 116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3" name="Line 116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4" name="Group 1170"/>
            <p:cNvGrpSpPr>
              <a:grpSpLocks/>
            </p:cNvGrpSpPr>
            <p:nvPr/>
          </p:nvGrpSpPr>
          <p:grpSpPr bwMode="auto">
            <a:xfrm>
              <a:off x="4385816" y="4681488"/>
              <a:ext cx="762000" cy="152400"/>
              <a:chOff x="2016" y="1536"/>
              <a:chExt cx="1736" cy="208"/>
            </a:xfrm>
          </p:grpSpPr>
          <p:sp>
            <p:nvSpPr>
              <p:cNvPr id="47438" name="Line 117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9" name="Line 117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0" name="Line 117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1" name="Line 117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2" name="Line 117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3" name="Line 117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4" name="Line 117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5" name="Line 117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5" name="Group 1359"/>
            <p:cNvGrpSpPr>
              <a:grpSpLocks/>
            </p:cNvGrpSpPr>
            <p:nvPr/>
          </p:nvGrpSpPr>
          <p:grpSpPr bwMode="auto">
            <a:xfrm>
              <a:off x="601216" y="3995688"/>
              <a:ext cx="762000" cy="152400"/>
              <a:chOff x="2016" y="1536"/>
              <a:chExt cx="1736" cy="208"/>
            </a:xfrm>
          </p:grpSpPr>
          <p:sp>
            <p:nvSpPr>
              <p:cNvPr id="47430" name="Line 136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1" name="Line 136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2" name="Line 136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3" name="Line 136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4" name="Line 136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5" name="Line 136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6" name="Line 136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7" name="Line 136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6" name="Group 1368"/>
            <p:cNvGrpSpPr>
              <a:grpSpLocks/>
            </p:cNvGrpSpPr>
            <p:nvPr/>
          </p:nvGrpSpPr>
          <p:grpSpPr bwMode="auto">
            <a:xfrm>
              <a:off x="601216" y="4071888"/>
              <a:ext cx="762000" cy="152400"/>
              <a:chOff x="2016" y="1536"/>
              <a:chExt cx="1736" cy="208"/>
            </a:xfrm>
          </p:grpSpPr>
          <p:sp>
            <p:nvSpPr>
              <p:cNvPr id="47422" name="Line 136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3" name="Line 137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4" name="Line 137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5" name="Line 137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6" name="Line 137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7" name="Line 137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8" name="Line 137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9" name="Line 137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7" name="Group 1377"/>
            <p:cNvGrpSpPr>
              <a:grpSpLocks/>
            </p:cNvGrpSpPr>
            <p:nvPr/>
          </p:nvGrpSpPr>
          <p:grpSpPr bwMode="auto">
            <a:xfrm>
              <a:off x="601216" y="4148088"/>
              <a:ext cx="762000" cy="152400"/>
              <a:chOff x="2016" y="1536"/>
              <a:chExt cx="1736" cy="208"/>
            </a:xfrm>
          </p:grpSpPr>
          <p:sp>
            <p:nvSpPr>
              <p:cNvPr id="47414" name="Line 137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5" name="Line 137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6" name="Line 138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7" name="Line 138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8" name="Line 138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9" name="Line 138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0" name="Line 138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1" name="Line 138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8" name="Group 1386"/>
            <p:cNvGrpSpPr>
              <a:grpSpLocks/>
            </p:cNvGrpSpPr>
            <p:nvPr/>
          </p:nvGrpSpPr>
          <p:grpSpPr bwMode="auto">
            <a:xfrm>
              <a:off x="601216" y="4224288"/>
              <a:ext cx="762000" cy="152400"/>
              <a:chOff x="2016" y="1536"/>
              <a:chExt cx="1736" cy="208"/>
            </a:xfrm>
          </p:grpSpPr>
          <p:sp>
            <p:nvSpPr>
              <p:cNvPr id="47406" name="Line 138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7" name="Line 138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8" name="Line 138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9" name="Line 139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0" name="Line 139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1" name="Line 139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2" name="Line 139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3" name="Line 139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9" name="Group 1395"/>
            <p:cNvGrpSpPr>
              <a:grpSpLocks/>
            </p:cNvGrpSpPr>
            <p:nvPr/>
          </p:nvGrpSpPr>
          <p:grpSpPr bwMode="auto">
            <a:xfrm>
              <a:off x="601216" y="4300488"/>
              <a:ext cx="762000" cy="152400"/>
              <a:chOff x="2016" y="1536"/>
              <a:chExt cx="1736" cy="208"/>
            </a:xfrm>
          </p:grpSpPr>
          <p:sp>
            <p:nvSpPr>
              <p:cNvPr id="47398" name="Line 139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9" name="Line 139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0" name="Line 139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1" name="Line 139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2" name="Line 140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3" name="Line 140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4" name="Line 140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5" name="Line 140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0" name="Group 1404"/>
            <p:cNvGrpSpPr>
              <a:grpSpLocks/>
            </p:cNvGrpSpPr>
            <p:nvPr/>
          </p:nvGrpSpPr>
          <p:grpSpPr bwMode="auto">
            <a:xfrm>
              <a:off x="601216" y="4376688"/>
              <a:ext cx="762000" cy="152400"/>
              <a:chOff x="2016" y="1536"/>
              <a:chExt cx="1736" cy="208"/>
            </a:xfrm>
          </p:grpSpPr>
          <p:sp>
            <p:nvSpPr>
              <p:cNvPr id="47390" name="Line 140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1" name="Line 140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2" name="Line 140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3" name="Line 140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4" name="Line 140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5" name="Line 141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6" name="Line 141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7" name="Line 141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1" name="Group 1413"/>
            <p:cNvGrpSpPr>
              <a:grpSpLocks/>
            </p:cNvGrpSpPr>
            <p:nvPr/>
          </p:nvGrpSpPr>
          <p:grpSpPr bwMode="auto">
            <a:xfrm>
              <a:off x="601216" y="4452888"/>
              <a:ext cx="762000" cy="152400"/>
              <a:chOff x="2016" y="1536"/>
              <a:chExt cx="1736" cy="208"/>
            </a:xfrm>
          </p:grpSpPr>
          <p:sp>
            <p:nvSpPr>
              <p:cNvPr id="47382" name="Line 141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3" name="Line 141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4" name="Line 141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5" name="Line 141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6" name="Line 141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7" name="Line 141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8" name="Line 142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9" name="Line 142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2" name="Group 1422"/>
            <p:cNvGrpSpPr>
              <a:grpSpLocks/>
            </p:cNvGrpSpPr>
            <p:nvPr/>
          </p:nvGrpSpPr>
          <p:grpSpPr bwMode="auto">
            <a:xfrm>
              <a:off x="601216" y="4529088"/>
              <a:ext cx="762000" cy="152400"/>
              <a:chOff x="2016" y="1536"/>
              <a:chExt cx="1736" cy="208"/>
            </a:xfrm>
          </p:grpSpPr>
          <p:sp>
            <p:nvSpPr>
              <p:cNvPr id="47374" name="Line 142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5" name="Line 142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6" name="Line 142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7" name="Line 142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8" name="Line 142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9" name="Line 142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0" name="Line 142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1" name="Line 143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3" name="Group 1431"/>
            <p:cNvGrpSpPr>
              <a:grpSpLocks/>
            </p:cNvGrpSpPr>
            <p:nvPr/>
          </p:nvGrpSpPr>
          <p:grpSpPr bwMode="auto">
            <a:xfrm>
              <a:off x="601216" y="4605288"/>
              <a:ext cx="762000" cy="152400"/>
              <a:chOff x="2016" y="1536"/>
              <a:chExt cx="1736" cy="208"/>
            </a:xfrm>
          </p:grpSpPr>
          <p:sp>
            <p:nvSpPr>
              <p:cNvPr id="47366" name="Line 143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7" name="Line 143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8" name="Line 143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9" name="Line 143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0" name="Line 143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1" name="Line 143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2" name="Line 143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3" name="Line 143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4" name="Group 1440"/>
            <p:cNvGrpSpPr>
              <a:grpSpLocks/>
            </p:cNvGrpSpPr>
            <p:nvPr/>
          </p:nvGrpSpPr>
          <p:grpSpPr bwMode="auto">
            <a:xfrm>
              <a:off x="601216" y="4681488"/>
              <a:ext cx="762000" cy="152400"/>
              <a:chOff x="2016" y="1536"/>
              <a:chExt cx="1736" cy="208"/>
            </a:xfrm>
          </p:grpSpPr>
          <p:sp>
            <p:nvSpPr>
              <p:cNvPr id="47358" name="Line 144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9" name="Line 144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0" name="Line 144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1" name="Line 144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2" name="Line 144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3" name="Line 144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4" name="Line 144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5" name="Line 144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5" name="Group 1449"/>
            <p:cNvGrpSpPr>
              <a:grpSpLocks/>
            </p:cNvGrpSpPr>
            <p:nvPr/>
          </p:nvGrpSpPr>
          <p:grpSpPr bwMode="auto">
            <a:xfrm>
              <a:off x="1350516" y="4008388"/>
              <a:ext cx="762000" cy="152400"/>
              <a:chOff x="2016" y="1536"/>
              <a:chExt cx="1736" cy="208"/>
            </a:xfrm>
          </p:grpSpPr>
          <p:sp>
            <p:nvSpPr>
              <p:cNvPr id="47350" name="Line 145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1" name="Line 145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2" name="Line 145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3" name="Line 145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4" name="Line 145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5" name="Line 145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6" name="Line 145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7" name="Line 145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6" name="Group 1458"/>
            <p:cNvGrpSpPr>
              <a:grpSpLocks/>
            </p:cNvGrpSpPr>
            <p:nvPr/>
          </p:nvGrpSpPr>
          <p:grpSpPr bwMode="auto">
            <a:xfrm>
              <a:off x="1350516" y="4084588"/>
              <a:ext cx="762000" cy="152400"/>
              <a:chOff x="2016" y="1536"/>
              <a:chExt cx="1736" cy="208"/>
            </a:xfrm>
          </p:grpSpPr>
          <p:sp>
            <p:nvSpPr>
              <p:cNvPr id="47342" name="Line 145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3" name="Line 146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4" name="Line 146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5" name="Line 146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6" name="Line 146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7" name="Line 146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8" name="Line 146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9" name="Line 146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7" name="Group 1467"/>
            <p:cNvGrpSpPr>
              <a:grpSpLocks/>
            </p:cNvGrpSpPr>
            <p:nvPr/>
          </p:nvGrpSpPr>
          <p:grpSpPr bwMode="auto">
            <a:xfrm>
              <a:off x="1350516" y="4160788"/>
              <a:ext cx="762000" cy="152400"/>
              <a:chOff x="2016" y="1536"/>
              <a:chExt cx="1736" cy="208"/>
            </a:xfrm>
          </p:grpSpPr>
          <p:sp>
            <p:nvSpPr>
              <p:cNvPr id="47334" name="Line 146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5" name="Line 146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6" name="Line 147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7" name="Line 147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8" name="Line 147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9" name="Line 147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0" name="Line 147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1" name="Line 147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8" name="Group 1476"/>
            <p:cNvGrpSpPr>
              <a:grpSpLocks/>
            </p:cNvGrpSpPr>
            <p:nvPr/>
          </p:nvGrpSpPr>
          <p:grpSpPr bwMode="auto">
            <a:xfrm>
              <a:off x="1350516" y="4236988"/>
              <a:ext cx="762000" cy="152400"/>
              <a:chOff x="2016" y="1536"/>
              <a:chExt cx="1736" cy="208"/>
            </a:xfrm>
          </p:grpSpPr>
          <p:sp>
            <p:nvSpPr>
              <p:cNvPr id="47326" name="Line 147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7" name="Line 147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8" name="Line 147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9" name="Line 148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0" name="Line 148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1" name="Line 148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2" name="Line 148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3" name="Line 148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9" name="Group 1485"/>
            <p:cNvGrpSpPr>
              <a:grpSpLocks/>
            </p:cNvGrpSpPr>
            <p:nvPr/>
          </p:nvGrpSpPr>
          <p:grpSpPr bwMode="auto">
            <a:xfrm>
              <a:off x="1350516" y="4313188"/>
              <a:ext cx="762000" cy="152400"/>
              <a:chOff x="2016" y="1536"/>
              <a:chExt cx="1736" cy="208"/>
            </a:xfrm>
          </p:grpSpPr>
          <p:sp>
            <p:nvSpPr>
              <p:cNvPr id="47318" name="Line 148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9" name="Line 148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0" name="Line 148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1" name="Line 148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2" name="Line 149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3" name="Line 149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4" name="Line 149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5" name="Line 149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0" name="Group 1494"/>
            <p:cNvGrpSpPr>
              <a:grpSpLocks/>
            </p:cNvGrpSpPr>
            <p:nvPr/>
          </p:nvGrpSpPr>
          <p:grpSpPr bwMode="auto">
            <a:xfrm>
              <a:off x="1350516" y="4389388"/>
              <a:ext cx="762000" cy="152400"/>
              <a:chOff x="2016" y="1536"/>
              <a:chExt cx="1736" cy="208"/>
            </a:xfrm>
          </p:grpSpPr>
          <p:sp>
            <p:nvSpPr>
              <p:cNvPr id="47310" name="Line 149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1" name="Line 149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2" name="Line 149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3" name="Line 149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4" name="Line 149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5" name="Line 150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6" name="Line 150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7" name="Line 150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1" name="Group 1503"/>
            <p:cNvGrpSpPr>
              <a:grpSpLocks/>
            </p:cNvGrpSpPr>
            <p:nvPr/>
          </p:nvGrpSpPr>
          <p:grpSpPr bwMode="auto">
            <a:xfrm>
              <a:off x="1350516" y="4465588"/>
              <a:ext cx="762000" cy="152400"/>
              <a:chOff x="2016" y="1536"/>
              <a:chExt cx="1736" cy="208"/>
            </a:xfrm>
          </p:grpSpPr>
          <p:sp>
            <p:nvSpPr>
              <p:cNvPr id="47302" name="Line 150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3" name="Line 150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4" name="Line 150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5" name="Line 150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6" name="Line 150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7" name="Line 150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8" name="Line 151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9" name="Line 151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2" name="Group 1512"/>
            <p:cNvGrpSpPr>
              <a:grpSpLocks/>
            </p:cNvGrpSpPr>
            <p:nvPr/>
          </p:nvGrpSpPr>
          <p:grpSpPr bwMode="auto">
            <a:xfrm>
              <a:off x="1350516" y="4541788"/>
              <a:ext cx="762000" cy="152400"/>
              <a:chOff x="2016" y="1536"/>
              <a:chExt cx="1736" cy="208"/>
            </a:xfrm>
          </p:grpSpPr>
          <p:sp>
            <p:nvSpPr>
              <p:cNvPr id="47294" name="Line 151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5" name="Line 151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6" name="Line 151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7" name="Line 151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8" name="Line 151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9" name="Line 151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0" name="Line 151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1" name="Line 152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3" name="Group 1521"/>
            <p:cNvGrpSpPr>
              <a:grpSpLocks/>
            </p:cNvGrpSpPr>
            <p:nvPr/>
          </p:nvGrpSpPr>
          <p:grpSpPr bwMode="auto">
            <a:xfrm>
              <a:off x="1350516" y="4617988"/>
              <a:ext cx="762000" cy="152400"/>
              <a:chOff x="2016" y="1536"/>
              <a:chExt cx="1736" cy="208"/>
            </a:xfrm>
          </p:grpSpPr>
          <p:sp>
            <p:nvSpPr>
              <p:cNvPr id="47286" name="Line 152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7" name="Line 152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8" name="Line 152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9" name="Line 152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0" name="Line 152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1" name="Line 152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2" name="Line 152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3" name="Line 152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4" name="Group 1530"/>
            <p:cNvGrpSpPr>
              <a:grpSpLocks/>
            </p:cNvGrpSpPr>
            <p:nvPr/>
          </p:nvGrpSpPr>
          <p:grpSpPr bwMode="auto">
            <a:xfrm>
              <a:off x="1350516" y="4694188"/>
              <a:ext cx="762000" cy="152400"/>
              <a:chOff x="2016" y="1536"/>
              <a:chExt cx="1736" cy="208"/>
            </a:xfrm>
          </p:grpSpPr>
          <p:sp>
            <p:nvSpPr>
              <p:cNvPr id="47278" name="Line 153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9" name="Line 153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0" name="Line 153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1" name="Line 153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2" name="Line 153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3" name="Line 153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4" name="Line 153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5" name="Line 153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47265" name="Text Box 1764"/>
          <p:cNvSpPr txBox="1">
            <a:spLocks noChangeArrowheads="1"/>
          </p:cNvSpPr>
          <p:nvPr/>
        </p:nvSpPr>
        <p:spPr bwMode="auto">
          <a:xfrm>
            <a:off x="5836791" y="3640088"/>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            </a:t>
            </a:r>
          </a:p>
        </p:txBody>
      </p:sp>
      <p:sp>
        <p:nvSpPr>
          <p:cNvPr id="47266" name="Text Box 1765"/>
          <p:cNvSpPr txBox="1">
            <a:spLocks noChangeArrowheads="1"/>
          </p:cNvSpPr>
          <p:nvPr/>
        </p:nvSpPr>
        <p:spPr bwMode="auto">
          <a:xfrm>
            <a:off x="5293295" y="3775441"/>
            <a:ext cx="35991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Kernel 2: Kernel re-launch</a:t>
            </a:r>
          </a:p>
          <a:p>
            <a:pPr>
              <a:buClr>
                <a:srgbClr val="000000"/>
              </a:buClr>
              <a:buSzPct val="100000"/>
              <a:buFont typeface="Times New Roman" pitchFamily="18" charset="0"/>
              <a:buNone/>
            </a:pPr>
            <a:endParaRPr lang="en-US" altLang="zh-CN" sz="2400" dirty="0">
              <a:solidFill>
                <a:srgbClr val="080808"/>
              </a:solidFill>
              <a:latin typeface="Times New Roman" pitchFamily="18" charset="0"/>
              <a:ea typeface="SimSun" pitchFamily="2" charset="-122"/>
            </a:endParaRPr>
          </a:p>
        </p:txBody>
      </p:sp>
      <p:grpSp>
        <p:nvGrpSpPr>
          <p:cNvPr id="6" name="Group 5">
            <a:extLst>
              <a:ext uri="{FF2B5EF4-FFF2-40B4-BE49-F238E27FC236}">
                <a16:creationId xmlns:a16="http://schemas.microsoft.com/office/drawing/2014/main" id="{E0372C0F-597F-D244-A25A-829509E06C74}"/>
              </a:ext>
            </a:extLst>
          </p:cNvPr>
          <p:cNvGrpSpPr/>
          <p:nvPr/>
        </p:nvGrpSpPr>
        <p:grpSpPr>
          <a:xfrm>
            <a:off x="304800" y="5738039"/>
            <a:ext cx="3212976" cy="505599"/>
            <a:chOff x="304800" y="5738039"/>
            <a:chExt cx="3212976" cy="505599"/>
          </a:xfrm>
        </p:grpSpPr>
        <p:sp>
          <p:nvSpPr>
            <p:cNvPr id="47267" name="Line 1780"/>
            <p:cNvSpPr>
              <a:spLocks noChangeShapeType="1"/>
            </p:cNvSpPr>
            <p:nvPr/>
          </p:nvSpPr>
          <p:spPr bwMode="auto">
            <a:xfrm>
              <a:off x="1143000" y="5820589"/>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68" name="Line 1781"/>
            <p:cNvSpPr>
              <a:spLocks noChangeShapeType="1"/>
            </p:cNvSpPr>
            <p:nvPr/>
          </p:nvSpPr>
          <p:spPr bwMode="auto">
            <a:xfrm flipV="1">
              <a:off x="1247775" y="5820589"/>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69" name="Line 1782"/>
            <p:cNvSpPr>
              <a:spLocks noChangeShapeType="1"/>
            </p:cNvSpPr>
            <p:nvPr/>
          </p:nvSpPr>
          <p:spPr bwMode="auto">
            <a:xfrm>
              <a:off x="1331913" y="5826939"/>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0" name="Line 1783"/>
            <p:cNvSpPr>
              <a:spLocks noChangeShapeType="1"/>
            </p:cNvSpPr>
            <p:nvPr/>
          </p:nvSpPr>
          <p:spPr bwMode="auto">
            <a:xfrm flipV="1">
              <a:off x="1438275" y="5826939"/>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1" name="Line 1784"/>
            <p:cNvSpPr>
              <a:spLocks noChangeShapeType="1"/>
            </p:cNvSpPr>
            <p:nvPr/>
          </p:nvSpPr>
          <p:spPr bwMode="auto">
            <a:xfrm>
              <a:off x="1525588" y="5814239"/>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2" name="Line 1785"/>
            <p:cNvSpPr>
              <a:spLocks noChangeShapeType="1"/>
            </p:cNvSpPr>
            <p:nvPr/>
          </p:nvSpPr>
          <p:spPr bwMode="auto">
            <a:xfrm flipV="1">
              <a:off x="1630363" y="5814239"/>
              <a:ext cx="84137"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3" name="Line 1786"/>
            <p:cNvSpPr>
              <a:spLocks noChangeShapeType="1"/>
            </p:cNvSpPr>
            <p:nvPr/>
          </p:nvSpPr>
          <p:spPr bwMode="auto">
            <a:xfrm>
              <a:off x="1714500" y="5820589"/>
              <a:ext cx="106363"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4" name="Line 1787"/>
            <p:cNvSpPr>
              <a:spLocks noChangeShapeType="1"/>
            </p:cNvSpPr>
            <p:nvPr/>
          </p:nvSpPr>
          <p:spPr bwMode="auto">
            <a:xfrm flipV="1">
              <a:off x="1820863" y="5820589"/>
              <a:ext cx="84137"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5" name="Rectangle 1788"/>
            <p:cNvSpPr>
              <a:spLocks noChangeArrowheads="1"/>
            </p:cNvSpPr>
            <p:nvPr/>
          </p:nvSpPr>
          <p:spPr bwMode="auto">
            <a:xfrm>
              <a:off x="304800" y="5738039"/>
              <a:ext cx="3212976" cy="505599"/>
            </a:xfrm>
            <a:prstGeom prst="rect">
              <a:avLst/>
            </a:prstGeom>
            <a:noFill/>
            <a:ln w="25400">
              <a:solidFill>
                <a:schemeClr val="bg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nchor="ctr">
              <a:spAutoFit/>
            </a:bodyPr>
            <a:lstStyle/>
            <a:p>
              <a:pPr eaLnBrk="1" hangingPunct="1">
                <a:buClr>
                  <a:srgbClr val="000000"/>
                </a:buClr>
                <a:buSzPct val="100000"/>
                <a:buFont typeface="Times New Roman" pitchFamily="18" charset="0"/>
                <a:buNone/>
              </a:pPr>
              <a:endParaRPr lang="en-US"/>
            </a:p>
          </p:txBody>
        </p:sp>
        <p:sp>
          <p:nvSpPr>
            <p:cNvPr id="47276" name="Text Box 1789"/>
            <p:cNvSpPr txBox="1">
              <a:spLocks noChangeArrowheads="1"/>
            </p:cNvSpPr>
            <p:nvPr/>
          </p:nvSpPr>
          <p:spPr bwMode="auto">
            <a:xfrm>
              <a:off x="411162" y="5966639"/>
              <a:ext cx="29504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squar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altLang="zh-TW" sz="1200" dirty="0">
                  <a:solidFill>
                    <a:schemeClr val="tx1"/>
                  </a:solidFill>
                  <a:latin typeface="Times New Roman" pitchFamily="18" charset="0"/>
                  <a:ea typeface="PMingLiU" pitchFamily="18" charset="-120"/>
                </a:rPr>
                <a:t>One-level parallel propagation (i.e., iteration)</a:t>
              </a:r>
            </a:p>
          </p:txBody>
        </p:sp>
      </p:grpSp>
      <p:cxnSp>
        <p:nvCxnSpPr>
          <p:cNvPr id="4" name="Straight Connector 3"/>
          <p:cNvCxnSpPr/>
          <p:nvPr/>
        </p:nvCxnSpPr>
        <p:spPr>
          <a:xfrm>
            <a:off x="251520" y="3255981"/>
            <a:ext cx="558527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35" name="Slide Number Placeholder 4">
            <a:extLst>
              <a:ext uri="{FF2B5EF4-FFF2-40B4-BE49-F238E27FC236}">
                <a16:creationId xmlns:a16="http://schemas.microsoft.com/office/drawing/2014/main" id="{768A8521-09E9-0348-A89F-45AFA5E86A35}"/>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134</a:t>
            </a:fld>
            <a:endParaRPr lang="en-US" dirty="0"/>
          </a:p>
        </p:txBody>
      </p:sp>
      <p:sp>
        <p:nvSpPr>
          <p:cNvPr id="1136" name="CuadroTexto 26">
            <a:extLst>
              <a:ext uri="{FF2B5EF4-FFF2-40B4-BE49-F238E27FC236}">
                <a16:creationId xmlns:a16="http://schemas.microsoft.com/office/drawing/2014/main" id="{669C23FE-A867-634B-A532-FF8E341317D8}"/>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149968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14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7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44" grpId="0"/>
      <p:bldP spid="4726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dirty="0">
                <a:solidFill>
                  <a:srgbClr val="0070C0"/>
                </a:solidFill>
                <a:ea typeface="SimSun" pitchFamily="2" charset="-122"/>
              </a:rPr>
              <a:t>Kernel Arrangement (I)</a:t>
            </a:r>
          </a:p>
        </p:txBody>
      </p:sp>
      <p:graphicFrame>
        <p:nvGraphicFramePr>
          <p:cNvPr id="50180" name="Object 2"/>
          <p:cNvGraphicFramePr>
            <a:graphicFrameLocks noGrp="1" noChangeAspect="1"/>
          </p:cNvGraphicFramePr>
          <p:nvPr>
            <p:ph idx="1"/>
          </p:nvPr>
        </p:nvGraphicFramePr>
        <p:xfrm>
          <a:off x="4932040" y="1181887"/>
          <a:ext cx="3984334" cy="4536504"/>
        </p:xfrm>
        <a:graphic>
          <a:graphicData uri="http://schemas.openxmlformats.org/presentationml/2006/ole">
            <mc:AlternateContent xmlns:mc="http://schemas.openxmlformats.org/markup-compatibility/2006">
              <mc:Choice xmlns:v="urn:schemas-microsoft-com:vml" Requires="v">
                <p:oleObj name="Visio" r:id="rId3" imgW="3344799" imgH="3808476" progId="Visio.Drawing.11">
                  <p:embed/>
                </p:oleObj>
              </mc:Choice>
              <mc:Fallback>
                <p:oleObj name="Visio" r:id="rId3" imgW="3344799" imgH="3808476" progId="Visio.Drawing.11">
                  <p:embed/>
                  <p:pic>
                    <p:nvPicPr>
                      <p:cNvPr id="5018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181887"/>
                        <a:ext cx="3984334" cy="4536504"/>
                      </a:xfrm>
                      <a:prstGeom prst="rect">
                        <a:avLst/>
                      </a:prstGeom>
                      <a:noFill/>
                      <a:ln>
                        <a:noFill/>
                      </a:ln>
                    </p:spPr>
                  </p:pic>
                </p:oleObj>
              </mc:Fallback>
            </mc:AlternateContent>
          </a:graphicData>
        </a:graphic>
      </p:graphicFrame>
      <p:sp>
        <p:nvSpPr>
          <p:cNvPr id="50179" name="Rectangle 3"/>
          <p:cNvSpPr>
            <a:spLocks noGrp="1" noChangeArrowheads="1"/>
          </p:cNvSpPr>
          <p:nvPr>
            <p:ph type="body" sz="half" idx="4294967295"/>
          </p:nvPr>
        </p:nvSpPr>
        <p:spPr>
          <a:xfrm>
            <a:off x="259634" y="908720"/>
            <a:ext cx="4648200" cy="4536504"/>
          </a:xfrm>
        </p:spPr>
        <p:txBody>
          <a:bodyPr/>
          <a:lstStyle/>
          <a:p>
            <a:r>
              <a:rPr lang="en-US" altLang="zh-CN" sz="2400" dirty="0">
                <a:ea typeface="SimSun" pitchFamily="2" charset="-122"/>
              </a:rPr>
              <a:t>Kernel 1: </a:t>
            </a:r>
            <a:r>
              <a:rPr lang="en-US" altLang="zh-CN" sz="2400" dirty="0">
                <a:solidFill>
                  <a:srgbClr val="0070C0"/>
                </a:solidFill>
                <a:ea typeface="SimSun" pitchFamily="2" charset="-122"/>
              </a:rPr>
              <a:t>small-sized frontiers </a:t>
            </a:r>
          </a:p>
          <a:p>
            <a:pPr lvl="1"/>
            <a:r>
              <a:rPr lang="en-US" altLang="zh-CN" dirty="0">
                <a:ea typeface="SimSun" pitchFamily="2" charset="-122"/>
              </a:rPr>
              <a:t>Only launch one block</a:t>
            </a:r>
          </a:p>
          <a:p>
            <a:pPr lvl="1"/>
            <a:r>
              <a:rPr lang="en-US" altLang="zh-CN" dirty="0">
                <a:ea typeface="SimSun" pitchFamily="2" charset="-122"/>
              </a:rPr>
              <a:t>Use </a:t>
            </a:r>
            <a:r>
              <a:rPr lang="en-US" altLang="zh-CN" dirty="0">
                <a:latin typeface="Courier" pitchFamily="2" charset="0"/>
                <a:ea typeface="SimSun" pitchFamily="2" charset="-122"/>
              </a:rPr>
              <a:t>__</a:t>
            </a:r>
            <a:r>
              <a:rPr lang="en-US" altLang="zh-CN" dirty="0" err="1">
                <a:latin typeface="Courier" pitchFamily="2" charset="0"/>
                <a:ea typeface="SimSun" pitchFamily="2" charset="-122"/>
              </a:rPr>
              <a:t>syncthreads</a:t>
            </a:r>
            <a:r>
              <a:rPr lang="en-US" altLang="zh-CN" dirty="0">
                <a:latin typeface="Courier" pitchFamily="2" charset="0"/>
                <a:ea typeface="SimSun" pitchFamily="2" charset="-122"/>
              </a:rPr>
              <a:t>();</a:t>
            </a:r>
          </a:p>
          <a:p>
            <a:pPr lvl="1"/>
            <a:r>
              <a:rPr lang="en-US" altLang="zh-CN" dirty="0">
                <a:ea typeface="SimSun" pitchFamily="2" charset="-122"/>
              </a:rPr>
              <a:t>Propagate through multiple levels</a:t>
            </a:r>
          </a:p>
          <a:p>
            <a:pPr lvl="1"/>
            <a:r>
              <a:rPr lang="en-US" altLang="zh-CN" dirty="0">
                <a:ea typeface="SimSun" pitchFamily="2" charset="-122"/>
              </a:rPr>
              <a:t>Only b-queue</a:t>
            </a:r>
          </a:p>
          <a:p>
            <a:pPr lvl="2"/>
            <a:r>
              <a:rPr lang="en-US" altLang="zh-CN" dirty="0">
                <a:ea typeface="SimSun" pitchFamily="2" charset="-122"/>
              </a:rPr>
              <a:t>No g-queue during propagation </a:t>
            </a:r>
          </a:p>
          <a:p>
            <a:pPr lvl="2"/>
            <a:r>
              <a:rPr lang="en-US" altLang="zh-CN" dirty="0">
                <a:ea typeface="SimSun" pitchFamily="2" charset="-122"/>
              </a:rPr>
              <a:t>Save global memory access</a:t>
            </a:r>
          </a:p>
          <a:p>
            <a:pPr lvl="2"/>
            <a:r>
              <a:rPr lang="en-US" altLang="zh-CN" dirty="0">
                <a:ea typeface="SimSun" pitchFamily="2" charset="-122"/>
              </a:rPr>
              <a:t>Very fast</a:t>
            </a:r>
          </a:p>
        </p:txBody>
      </p:sp>
      <p:sp>
        <p:nvSpPr>
          <p:cNvPr id="6" name="Slide Number Placeholder 4">
            <a:extLst>
              <a:ext uri="{FF2B5EF4-FFF2-40B4-BE49-F238E27FC236}">
                <a16:creationId xmlns:a16="http://schemas.microsoft.com/office/drawing/2014/main" id="{3AA1CDBC-4A2F-AC4F-AB29-46F0989F8194}"/>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135</a:t>
            </a:fld>
            <a:endParaRPr lang="en-US" dirty="0"/>
          </a:p>
        </p:txBody>
      </p:sp>
      <p:sp>
        <p:nvSpPr>
          <p:cNvPr id="7" name="CuadroTexto 26">
            <a:extLst>
              <a:ext uri="{FF2B5EF4-FFF2-40B4-BE49-F238E27FC236}">
                <a16:creationId xmlns:a16="http://schemas.microsoft.com/office/drawing/2014/main" id="{5D8F581E-5C2E-1E46-AB8C-9DCD7F863CBA}"/>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9" name="Rectangle 8">
            <a:extLst>
              <a:ext uri="{FF2B5EF4-FFF2-40B4-BE49-F238E27FC236}">
                <a16:creationId xmlns:a16="http://schemas.microsoft.com/office/drawing/2014/main" id="{46499177-DC93-C24F-8143-279B9D25B2E5}"/>
              </a:ext>
            </a:extLst>
          </p:cNvPr>
          <p:cNvSpPr/>
          <p:nvPr/>
        </p:nvSpPr>
        <p:spPr>
          <a:xfrm>
            <a:off x="5820030" y="1691844"/>
            <a:ext cx="1070538" cy="755522"/>
          </a:xfrm>
          <a:prstGeom prst="rect">
            <a:avLst/>
          </a:prstGeom>
          <a:solidFill>
            <a:srgbClr val="00B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8EE352-3D72-F94F-A074-94A59BB1DE2A}"/>
              </a:ext>
            </a:extLst>
          </p:cNvPr>
          <p:cNvSpPr/>
          <p:nvPr/>
        </p:nvSpPr>
        <p:spPr>
          <a:xfrm>
            <a:off x="5820030" y="2816106"/>
            <a:ext cx="2016224" cy="252854"/>
          </a:xfrm>
          <a:prstGeom prst="rect">
            <a:avLst/>
          </a:prstGeom>
          <a:solidFill>
            <a:srgbClr val="00B0F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2C0241-14E6-AA47-800D-F0C6863A2280}"/>
              </a:ext>
            </a:extLst>
          </p:cNvPr>
          <p:cNvSpPr/>
          <p:nvPr/>
        </p:nvSpPr>
        <p:spPr>
          <a:xfrm>
            <a:off x="5820030" y="3105526"/>
            <a:ext cx="2016000" cy="756000"/>
          </a:xfrm>
          <a:prstGeom prst="rect">
            <a:avLst/>
          </a:prstGeom>
          <a:solidFill>
            <a:srgbClr val="00B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1BEFCC-844C-6F42-BA69-25A43A8858DE}"/>
              </a:ext>
            </a:extLst>
          </p:cNvPr>
          <p:cNvSpPr/>
          <p:nvPr/>
        </p:nvSpPr>
        <p:spPr>
          <a:xfrm>
            <a:off x="5820030" y="4509120"/>
            <a:ext cx="1476000" cy="774000"/>
          </a:xfrm>
          <a:prstGeom prst="rect">
            <a:avLst/>
          </a:prstGeom>
          <a:solidFill>
            <a:srgbClr val="00B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BE2D395-CE9C-A446-BC14-9A4F8644C9C8}"/>
              </a:ext>
            </a:extLst>
          </p:cNvPr>
          <p:cNvSpPr/>
          <p:nvPr/>
        </p:nvSpPr>
        <p:spPr>
          <a:xfrm>
            <a:off x="5820030" y="4230053"/>
            <a:ext cx="1476000" cy="252854"/>
          </a:xfrm>
          <a:prstGeom prst="rect">
            <a:avLst/>
          </a:prstGeom>
          <a:solidFill>
            <a:srgbClr val="00B0F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57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179">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179">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179">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dirty="0">
                <a:solidFill>
                  <a:srgbClr val="0070C0"/>
                </a:solidFill>
              </a:rPr>
              <a:t>Kernel Arrangement (II)</a:t>
            </a:r>
          </a:p>
        </p:txBody>
      </p:sp>
      <p:sp>
        <p:nvSpPr>
          <p:cNvPr id="52227" name="Rectangle 3"/>
          <p:cNvSpPr>
            <a:spLocks noGrp="1" noChangeArrowheads="1"/>
          </p:cNvSpPr>
          <p:nvPr>
            <p:ph idx="1"/>
          </p:nvPr>
        </p:nvSpPr>
        <p:spPr/>
        <p:txBody>
          <a:bodyPr/>
          <a:lstStyle/>
          <a:p>
            <a:r>
              <a:rPr lang="en-US" altLang="zh-CN" dirty="0"/>
              <a:t>Kernel 2: </a:t>
            </a:r>
            <a:r>
              <a:rPr lang="en-US" altLang="zh-CN" dirty="0">
                <a:solidFill>
                  <a:srgbClr val="0070C0"/>
                </a:solidFill>
              </a:rPr>
              <a:t>big-sized frontiers</a:t>
            </a:r>
          </a:p>
          <a:p>
            <a:pPr lvl="1"/>
            <a:r>
              <a:rPr lang="en-US" altLang="zh-CN" dirty="0"/>
              <a:t>Use kernel re-launch to implement synchronization</a:t>
            </a:r>
          </a:p>
          <a:p>
            <a:pPr lvl="1"/>
            <a:r>
              <a:rPr lang="en-US" altLang="zh-CN" dirty="0"/>
              <a:t>The kernel launch overhead is acceptable considering the time to propagate a huge frontier</a:t>
            </a:r>
          </a:p>
          <a:p>
            <a:endParaRPr lang="en-US" altLang="zh-CN" dirty="0"/>
          </a:p>
          <a:p>
            <a:r>
              <a:rPr lang="en-US" altLang="zh-CN" dirty="0"/>
              <a:t>Or, one can use dynamic parallelism to launch new kernels from kernel 1 when the number of nodes in the frontier grows beyond a threshold</a:t>
            </a:r>
          </a:p>
          <a:p>
            <a:pPr lvl="1"/>
            <a:r>
              <a:rPr lang="en-US" altLang="zh-CN" dirty="0"/>
              <a:t>Dynamic parallelism can also help with load balancing</a:t>
            </a:r>
          </a:p>
          <a:p>
            <a:pPr lvl="1"/>
            <a:endParaRPr lang="en-US" altLang="zh-CN" dirty="0"/>
          </a:p>
        </p:txBody>
      </p:sp>
      <p:sp>
        <p:nvSpPr>
          <p:cNvPr id="5" name="Slide Number Placeholder 4">
            <a:extLst>
              <a:ext uri="{FF2B5EF4-FFF2-40B4-BE49-F238E27FC236}">
                <a16:creationId xmlns:a16="http://schemas.microsoft.com/office/drawing/2014/main" id="{B1EB34EA-84F4-5F43-810C-51315C34FD17}"/>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136</a:t>
            </a:fld>
            <a:endParaRPr lang="en-US" dirty="0"/>
          </a:p>
        </p:txBody>
      </p:sp>
      <p:sp>
        <p:nvSpPr>
          <p:cNvPr id="6" name="CuadroTexto 26">
            <a:extLst>
              <a:ext uri="{FF2B5EF4-FFF2-40B4-BE49-F238E27FC236}">
                <a16:creationId xmlns:a16="http://schemas.microsoft.com/office/drawing/2014/main" id="{04DA34D2-AADA-D745-8DD2-998E795030D0}"/>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359804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2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a:solidFill>
                  <a:srgbClr val="0070C0"/>
                </a:solidFill>
                <a:ea typeface="SimSun" pitchFamily="2" charset="-122"/>
              </a:rPr>
              <a:t>Hierarchical Kernel Arrangement</a:t>
            </a:r>
          </a:p>
        </p:txBody>
      </p:sp>
      <p:sp>
        <p:nvSpPr>
          <p:cNvPr id="47107" name="Rectangle 1767"/>
          <p:cNvSpPr>
            <a:spLocks noGrp="1" noChangeArrowheads="1"/>
          </p:cNvSpPr>
          <p:nvPr>
            <p:ph idx="1"/>
          </p:nvPr>
        </p:nvSpPr>
        <p:spPr/>
        <p:txBody>
          <a:bodyPr/>
          <a:lstStyle/>
          <a:p>
            <a:pPr eaLnBrk="1" hangingPunct="1"/>
            <a:r>
              <a:rPr lang="en-US" altLang="zh-TW" dirty="0">
                <a:ea typeface="PMingLiU" pitchFamily="18" charset="-120"/>
              </a:rPr>
              <a:t>Customize kernels based on the size of frontiers</a:t>
            </a:r>
          </a:p>
          <a:p>
            <a:pPr eaLnBrk="1" hangingPunct="1"/>
            <a:r>
              <a:rPr lang="en-US" altLang="zh-TW" dirty="0">
                <a:ea typeface="PMingLiU" pitchFamily="18" charset="-120"/>
              </a:rPr>
              <a:t>Use fast barrier synchronization when the frontier is small</a:t>
            </a:r>
          </a:p>
          <a:p>
            <a:pPr eaLnBrk="1" hangingPunct="1">
              <a:buFont typeface="Arial" pitchFamily="34" charset="0"/>
              <a:buNone/>
            </a:pPr>
            <a:endParaRPr lang="en-US" altLang="zh-TW" dirty="0">
              <a:ea typeface="PMingLiU" pitchFamily="18" charset="-120"/>
            </a:endParaRPr>
          </a:p>
        </p:txBody>
      </p:sp>
      <p:grpSp>
        <p:nvGrpSpPr>
          <p:cNvPr id="3" name="Group 2">
            <a:extLst>
              <a:ext uri="{FF2B5EF4-FFF2-40B4-BE49-F238E27FC236}">
                <a16:creationId xmlns:a16="http://schemas.microsoft.com/office/drawing/2014/main" id="{28062281-02B7-F546-813A-E700AFD66DE6}"/>
              </a:ext>
            </a:extLst>
          </p:cNvPr>
          <p:cNvGrpSpPr/>
          <p:nvPr/>
        </p:nvGrpSpPr>
        <p:grpSpPr>
          <a:xfrm>
            <a:off x="626616" y="2420888"/>
            <a:ext cx="379413" cy="755650"/>
            <a:chOff x="626616" y="2420888"/>
            <a:chExt cx="379413" cy="755650"/>
          </a:xfrm>
        </p:grpSpPr>
        <p:sp>
          <p:nvSpPr>
            <p:cNvPr id="47108" name="Line 5"/>
            <p:cNvSpPr>
              <a:spLocks noChangeShapeType="1"/>
            </p:cNvSpPr>
            <p:nvPr/>
          </p:nvSpPr>
          <p:spPr bwMode="auto">
            <a:xfrm>
              <a:off x="626616" y="24208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09" name="Line 6"/>
            <p:cNvSpPr>
              <a:spLocks noChangeShapeType="1"/>
            </p:cNvSpPr>
            <p:nvPr/>
          </p:nvSpPr>
          <p:spPr bwMode="auto">
            <a:xfrm flipV="1">
              <a:off x="731391" y="24208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0" name="Line 7"/>
            <p:cNvSpPr>
              <a:spLocks noChangeShapeType="1"/>
            </p:cNvSpPr>
            <p:nvPr/>
          </p:nvSpPr>
          <p:spPr bwMode="auto">
            <a:xfrm>
              <a:off x="815529" y="24272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1" name="Line 8"/>
            <p:cNvSpPr>
              <a:spLocks noChangeShapeType="1"/>
            </p:cNvSpPr>
            <p:nvPr/>
          </p:nvSpPr>
          <p:spPr bwMode="auto">
            <a:xfrm flipV="1">
              <a:off x="921891" y="24272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2" name="Line 17"/>
            <p:cNvSpPr>
              <a:spLocks noChangeShapeType="1"/>
            </p:cNvSpPr>
            <p:nvPr/>
          </p:nvSpPr>
          <p:spPr bwMode="auto">
            <a:xfrm>
              <a:off x="626616" y="24970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3" name="Line 18"/>
            <p:cNvSpPr>
              <a:spLocks noChangeShapeType="1"/>
            </p:cNvSpPr>
            <p:nvPr/>
          </p:nvSpPr>
          <p:spPr bwMode="auto">
            <a:xfrm flipV="1">
              <a:off x="731391" y="24970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4" name="Line 19"/>
            <p:cNvSpPr>
              <a:spLocks noChangeShapeType="1"/>
            </p:cNvSpPr>
            <p:nvPr/>
          </p:nvSpPr>
          <p:spPr bwMode="auto">
            <a:xfrm>
              <a:off x="815529" y="25034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5" name="Line 20"/>
            <p:cNvSpPr>
              <a:spLocks noChangeShapeType="1"/>
            </p:cNvSpPr>
            <p:nvPr/>
          </p:nvSpPr>
          <p:spPr bwMode="auto">
            <a:xfrm flipV="1">
              <a:off x="921891" y="25034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6" name="Line 26"/>
            <p:cNvSpPr>
              <a:spLocks noChangeShapeType="1"/>
            </p:cNvSpPr>
            <p:nvPr/>
          </p:nvSpPr>
          <p:spPr bwMode="auto">
            <a:xfrm>
              <a:off x="626616" y="25732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7" name="Line 27"/>
            <p:cNvSpPr>
              <a:spLocks noChangeShapeType="1"/>
            </p:cNvSpPr>
            <p:nvPr/>
          </p:nvSpPr>
          <p:spPr bwMode="auto">
            <a:xfrm flipV="1">
              <a:off x="731391" y="25732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8" name="Line 28"/>
            <p:cNvSpPr>
              <a:spLocks noChangeShapeType="1"/>
            </p:cNvSpPr>
            <p:nvPr/>
          </p:nvSpPr>
          <p:spPr bwMode="auto">
            <a:xfrm>
              <a:off x="815529" y="25796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19" name="Line 29"/>
            <p:cNvSpPr>
              <a:spLocks noChangeShapeType="1"/>
            </p:cNvSpPr>
            <p:nvPr/>
          </p:nvSpPr>
          <p:spPr bwMode="auto">
            <a:xfrm flipV="1">
              <a:off x="921891" y="25796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0" name="Line 35"/>
            <p:cNvSpPr>
              <a:spLocks noChangeShapeType="1"/>
            </p:cNvSpPr>
            <p:nvPr/>
          </p:nvSpPr>
          <p:spPr bwMode="auto">
            <a:xfrm>
              <a:off x="626616" y="26494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1" name="Line 36"/>
            <p:cNvSpPr>
              <a:spLocks noChangeShapeType="1"/>
            </p:cNvSpPr>
            <p:nvPr/>
          </p:nvSpPr>
          <p:spPr bwMode="auto">
            <a:xfrm flipV="1">
              <a:off x="731391" y="26494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2" name="Line 37"/>
            <p:cNvSpPr>
              <a:spLocks noChangeShapeType="1"/>
            </p:cNvSpPr>
            <p:nvPr/>
          </p:nvSpPr>
          <p:spPr bwMode="auto">
            <a:xfrm>
              <a:off x="815529" y="26558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3" name="Line 38"/>
            <p:cNvSpPr>
              <a:spLocks noChangeShapeType="1"/>
            </p:cNvSpPr>
            <p:nvPr/>
          </p:nvSpPr>
          <p:spPr bwMode="auto">
            <a:xfrm flipV="1">
              <a:off x="921891" y="26558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4" name="Line 44"/>
            <p:cNvSpPr>
              <a:spLocks noChangeShapeType="1"/>
            </p:cNvSpPr>
            <p:nvPr/>
          </p:nvSpPr>
          <p:spPr bwMode="auto">
            <a:xfrm>
              <a:off x="626616" y="27256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5" name="Line 45"/>
            <p:cNvSpPr>
              <a:spLocks noChangeShapeType="1"/>
            </p:cNvSpPr>
            <p:nvPr/>
          </p:nvSpPr>
          <p:spPr bwMode="auto">
            <a:xfrm flipV="1">
              <a:off x="731391" y="27256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6" name="Line 46"/>
            <p:cNvSpPr>
              <a:spLocks noChangeShapeType="1"/>
            </p:cNvSpPr>
            <p:nvPr/>
          </p:nvSpPr>
          <p:spPr bwMode="auto">
            <a:xfrm>
              <a:off x="815529" y="27320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7" name="Line 47"/>
            <p:cNvSpPr>
              <a:spLocks noChangeShapeType="1"/>
            </p:cNvSpPr>
            <p:nvPr/>
          </p:nvSpPr>
          <p:spPr bwMode="auto">
            <a:xfrm flipV="1">
              <a:off x="921891" y="27320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8" name="Line 53"/>
            <p:cNvSpPr>
              <a:spLocks noChangeShapeType="1"/>
            </p:cNvSpPr>
            <p:nvPr/>
          </p:nvSpPr>
          <p:spPr bwMode="auto">
            <a:xfrm>
              <a:off x="626616" y="28018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9" name="Line 54"/>
            <p:cNvSpPr>
              <a:spLocks noChangeShapeType="1"/>
            </p:cNvSpPr>
            <p:nvPr/>
          </p:nvSpPr>
          <p:spPr bwMode="auto">
            <a:xfrm flipV="1">
              <a:off x="731391" y="28018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0" name="Line 55"/>
            <p:cNvSpPr>
              <a:spLocks noChangeShapeType="1"/>
            </p:cNvSpPr>
            <p:nvPr/>
          </p:nvSpPr>
          <p:spPr bwMode="auto">
            <a:xfrm>
              <a:off x="815529" y="28082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1" name="Line 56"/>
            <p:cNvSpPr>
              <a:spLocks noChangeShapeType="1"/>
            </p:cNvSpPr>
            <p:nvPr/>
          </p:nvSpPr>
          <p:spPr bwMode="auto">
            <a:xfrm flipV="1">
              <a:off x="921891" y="28082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2" name="Line 62"/>
            <p:cNvSpPr>
              <a:spLocks noChangeShapeType="1"/>
            </p:cNvSpPr>
            <p:nvPr/>
          </p:nvSpPr>
          <p:spPr bwMode="auto">
            <a:xfrm>
              <a:off x="626616" y="28780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3" name="Line 63"/>
            <p:cNvSpPr>
              <a:spLocks noChangeShapeType="1"/>
            </p:cNvSpPr>
            <p:nvPr/>
          </p:nvSpPr>
          <p:spPr bwMode="auto">
            <a:xfrm flipV="1">
              <a:off x="731391" y="28780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4" name="Line 64"/>
            <p:cNvSpPr>
              <a:spLocks noChangeShapeType="1"/>
            </p:cNvSpPr>
            <p:nvPr/>
          </p:nvSpPr>
          <p:spPr bwMode="auto">
            <a:xfrm>
              <a:off x="815529" y="28844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5" name="Line 65"/>
            <p:cNvSpPr>
              <a:spLocks noChangeShapeType="1"/>
            </p:cNvSpPr>
            <p:nvPr/>
          </p:nvSpPr>
          <p:spPr bwMode="auto">
            <a:xfrm flipV="1">
              <a:off x="921891" y="28844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6" name="Line 71"/>
            <p:cNvSpPr>
              <a:spLocks noChangeShapeType="1"/>
            </p:cNvSpPr>
            <p:nvPr/>
          </p:nvSpPr>
          <p:spPr bwMode="auto">
            <a:xfrm>
              <a:off x="626616" y="29542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7" name="Line 72"/>
            <p:cNvSpPr>
              <a:spLocks noChangeShapeType="1"/>
            </p:cNvSpPr>
            <p:nvPr/>
          </p:nvSpPr>
          <p:spPr bwMode="auto">
            <a:xfrm flipV="1">
              <a:off x="731391" y="29542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8" name="Line 73"/>
            <p:cNvSpPr>
              <a:spLocks noChangeShapeType="1"/>
            </p:cNvSpPr>
            <p:nvPr/>
          </p:nvSpPr>
          <p:spPr bwMode="auto">
            <a:xfrm>
              <a:off x="815529" y="29606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9" name="Line 74"/>
            <p:cNvSpPr>
              <a:spLocks noChangeShapeType="1"/>
            </p:cNvSpPr>
            <p:nvPr/>
          </p:nvSpPr>
          <p:spPr bwMode="auto">
            <a:xfrm flipV="1">
              <a:off x="921891" y="29606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0" name="Line 80"/>
            <p:cNvSpPr>
              <a:spLocks noChangeShapeType="1"/>
            </p:cNvSpPr>
            <p:nvPr/>
          </p:nvSpPr>
          <p:spPr bwMode="auto">
            <a:xfrm>
              <a:off x="626616" y="3030488"/>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1" name="Line 81"/>
            <p:cNvSpPr>
              <a:spLocks noChangeShapeType="1"/>
            </p:cNvSpPr>
            <p:nvPr/>
          </p:nvSpPr>
          <p:spPr bwMode="auto">
            <a:xfrm flipV="1">
              <a:off x="731391" y="3030488"/>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2" name="Line 82"/>
            <p:cNvSpPr>
              <a:spLocks noChangeShapeType="1"/>
            </p:cNvSpPr>
            <p:nvPr/>
          </p:nvSpPr>
          <p:spPr bwMode="auto">
            <a:xfrm>
              <a:off x="815529" y="3036838"/>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3" name="Line 83"/>
            <p:cNvSpPr>
              <a:spLocks noChangeShapeType="1"/>
            </p:cNvSpPr>
            <p:nvPr/>
          </p:nvSpPr>
          <p:spPr bwMode="auto">
            <a:xfrm flipV="1">
              <a:off x="921891" y="3036838"/>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144" name="Text Box 97"/>
          <p:cNvSpPr txBox="1">
            <a:spLocks noChangeArrowheads="1"/>
          </p:cNvSpPr>
          <p:nvPr/>
        </p:nvSpPr>
        <p:spPr bwMode="auto">
          <a:xfrm>
            <a:off x="3923928" y="2420888"/>
            <a:ext cx="49341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Kernel 1: Intra-block synchronization</a:t>
            </a:r>
          </a:p>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	</a:t>
            </a:r>
          </a:p>
        </p:txBody>
      </p:sp>
      <p:grpSp>
        <p:nvGrpSpPr>
          <p:cNvPr id="5" name="Group 4">
            <a:extLst>
              <a:ext uri="{FF2B5EF4-FFF2-40B4-BE49-F238E27FC236}">
                <a16:creationId xmlns:a16="http://schemas.microsoft.com/office/drawing/2014/main" id="{9431DB4C-65C2-8D4E-94FA-09FD4B41E238}"/>
              </a:ext>
            </a:extLst>
          </p:cNvPr>
          <p:cNvGrpSpPr/>
          <p:nvPr/>
        </p:nvGrpSpPr>
        <p:grpSpPr>
          <a:xfrm>
            <a:off x="601216" y="3233688"/>
            <a:ext cx="4546600" cy="1625600"/>
            <a:chOff x="601216" y="3233688"/>
            <a:chExt cx="4546600" cy="1625600"/>
          </a:xfrm>
        </p:grpSpPr>
        <p:grpSp>
          <p:nvGrpSpPr>
            <p:cNvPr id="47145" name="Group 98"/>
            <p:cNvGrpSpPr>
              <a:grpSpLocks/>
            </p:cNvGrpSpPr>
            <p:nvPr/>
          </p:nvGrpSpPr>
          <p:grpSpPr bwMode="auto">
            <a:xfrm>
              <a:off x="2112516" y="3246388"/>
              <a:ext cx="762000" cy="152400"/>
              <a:chOff x="2016" y="1536"/>
              <a:chExt cx="1736" cy="208"/>
            </a:xfrm>
          </p:grpSpPr>
          <p:sp>
            <p:nvSpPr>
              <p:cNvPr id="48230" name="Line 9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1" name="Line 10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2" name="Line 10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3" name="Line 10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4" name="Line 10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5" name="Line 10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6" name="Line 10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37" name="Line 10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46" name="Group 107"/>
            <p:cNvGrpSpPr>
              <a:grpSpLocks/>
            </p:cNvGrpSpPr>
            <p:nvPr/>
          </p:nvGrpSpPr>
          <p:grpSpPr bwMode="auto">
            <a:xfrm>
              <a:off x="2112516" y="3322588"/>
              <a:ext cx="762000" cy="152400"/>
              <a:chOff x="2016" y="1536"/>
              <a:chExt cx="1736" cy="208"/>
            </a:xfrm>
          </p:grpSpPr>
          <p:sp>
            <p:nvSpPr>
              <p:cNvPr id="48222" name="Line 10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3" name="Line 10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4" name="Line 11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5" name="Line 11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6" name="Line 11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7" name="Line 11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8" name="Line 11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9" name="Line 11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47" name="Group 116"/>
            <p:cNvGrpSpPr>
              <a:grpSpLocks/>
            </p:cNvGrpSpPr>
            <p:nvPr/>
          </p:nvGrpSpPr>
          <p:grpSpPr bwMode="auto">
            <a:xfrm>
              <a:off x="2112516" y="3398788"/>
              <a:ext cx="762000" cy="152400"/>
              <a:chOff x="2016" y="1536"/>
              <a:chExt cx="1736" cy="208"/>
            </a:xfrm>
          </p:grpSpPr>
          <p:sp>
            <p:nvSpPr>
              <p:cNvPr id="48214" name="Line 11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5" name="Line 11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6" name="Line 11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7" name="Line 12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8" name="Line 12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9" name="Line 12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0" name="Line 12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21" name="Line 12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48" name="Group 125"/>
            <p:cNvGrpSpPr>
              <a:grpSpLocks/>
            </p:cNvGrpSpPr>
            <p:nvPr/>
          </p:nvGrpSpPr>
          <p:grpSpPr bwMode="auto">
            <a:xfrm>
              <a:off x="2112516" y="3474988"/>
              <a:ext cx="762000" cy="152400"/>
              <a:chOff x="2016" y="1536"/>
              <a:chExt cx="1736" cy="208"/>
            </a:xfrm>
          </p:grpSpPr>
          <p:sp>
            <p:nvSpPr>
              <p:cNvPr id="48206" name="Line 12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7" name="Line 12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8" name="Line 12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9" name="Line 12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0" name="Line 13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1" name="Line 13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2" name="Line 13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3" name="Line 13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49" name="Group 134"/>
            <p:cNvGrpSpPr>
              <a:grpSpLocks/>
            </p:cNvGrpSpPr>
            <p:nvPr/>
          </p:nvGrpSpPr>
          <p:grpSpPr bwMode="auto">
            <a:xfrm>
              <a:off x="2112516" y="3551188"/>
              <a:ext cx="762000" cy="152400"/>
              <a:chOff x="2016" y="1536"/>
              <a:chExt cx="1736" cy="208"/>
            </a:xfrm>
          </p:grpSpPr>
          <p:sp>
            <p:nvSpPr>
              <p:cNvPr id="48198" name="Line 13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9" name="Line 13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0" name="Line 13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1" name="Line 13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2" name="Line 13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3" name="Line 14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4" name="Line 14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5" name="Line 14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0" name="Group 143"/>
            <p:cNvGrpSpPr>
              <a:grpSpLocks/>
            </p:cNvGrpSpPr>
            <p:nvPr/>
          </p:nvGrpSpPr>
          <p:grpSpPr bwMode="auto">
            <a:xfrm>
              <a:off x="2112516" y="3627388"/>
              <a:ext cx="762000" cy="152400"/>
              <a:chOff x="2016" y="1536"/>
              <a:chExt cx="1736" cy="208"/>
            </a:xfrm>
          </p:grpSpPr>
          <p:sp>
            <p:nvSpPr>
              <p:cNvPr id="48190" name="Line 14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1" name="Line 14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2" name="Line 14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3" name="Line 14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4" name="Line 14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5" name="Line 14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6" name="Line 15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97" name="Line 15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1" name="Group 152"/>
            <p:cNvGrpSpPr>
              <a:grpSpLocks/>
            </p:cNvGrpSpPr>
            <p:nvPr/>
          </p:nvGrpSpPr>
          <p:grpSpPr bwMode="auto">
            <a:xfrm>
              <a:off x="2112516" y="3703588"/>
              <a:ext cx="762000" cy="152400"/>
              <a:chOff x="2016" y="1536"/>
              <a:chExt cx="1736" cy="208"/>
            </a:xfrm>
          </p:grpSpPr>
          <p:sp>
            <p:nvSpPr>
              <p:cNvPr id="48182" name="Line 15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3" name="Line 15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4" name="Line 15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5" name="Line 15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6" name="Line 15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7" name="Line 15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8" name="Line 15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9" name="Line 16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2" name="Group 161"/>
            <p:cNvGrpSpPr>
              <a:grpSpLocks/>
            </p:cNvGrpSpPr>
            <p:nvPr/>
          </p:nvGrpSpPr>
          <p:grpSpPr bwMode="auto">
            <a:xfrm>
              <a:off x="2112516" y="3779788"/>
              <a:ext cx="762000" cy="152400"/>
              <a:chOff x="2016" y="1536"/>
              <a:chExt cx="1736" cy="208"/>
            </a:xfrm>
          </p:grpSpPr>
          <p:sp>
            <p:nvSpPr>
              <p:cNvPr id="48174" name="Line 16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5" name="Line 16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6" name="Line 16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7" name="Line 16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8" name="Line 16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9" name="Line 16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0" name="Line 16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81" name="Line 16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3" name="Group 170"/>
            <p:cNvGrpSpPr>
              <a:grpSpLocks/>
            </p:cNvGrpSpPr>
            <p:nvPr/>
          </p:nvGrpSpPr>
          <p:grpSpPr bwMode="auto">
            <a:xfrm>
              <a:off x="2112516" y="3855988"/>
              <a:ext cx="762000" cy="152400"/>
              <a:chOff x="2016" y="1536"/>
              <a:chExt cx="1736" cy="208"/>
            </a:xfrm>
          </p:grpSpPr>
          <p:sp>
            <p:nvSpPr>
              <p:cNvPr id="48166" name="Line 17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7" name="Line 17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8" name="Line 17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9" name="Line 17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0" name="Line 17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1" name="Line 17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2" name="Line 17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73" name="Line 17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4" name="Group 179"/>
            <p:cNvGrpSpPr>
              <a:grpSpLocks/>
            </p:cNvGrpSpPr>
            <p:nvPr/>
          </p:nvGrpSpPr>
          <p:grpSpPr bwMode="auto">
            <a:xfrm>
              <a:off x="2112516" y="3932188"/>
              <a:ext cx="762000" cy="152400"/>
              <a:chOff x="2016" y="1536"/>
              <a:chExt cx="1736" cy="208"/>
            </a:xfrm>
          </p:grpSpPr>
          <p:sp>
            <p:nvSpPr>
              <p:cNvPr id="48158" name="Line 18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9" name="Line 18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0" name="Line 18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1" name="Line 18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2" name="Line 18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3" name="Line 18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4" name="Line 18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65" name="Line 18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5" name="Group 188"/>
            <p:cNvGrpSpPr>
              <a:grpSpLocks/>
            </p:cNvGrpSpPr>
            <p:nvPr/>
          </p:nvGrpSpPr>
          <p:grpSpPr bwMode="auto">
            <a:xfrm>
              <a:off x="2874516" y="3259088"/>
              <a:ext cx="762000" cy="152400"/>
              <a:chOff x="2016" y="1536"/>
              <a:chExt cx="1736" cy="208"/>
            </a:xfrm>
          </p:grpSpPr>
          <p:sp>
            <p:nvSpPr>
              <p:cNvPr id="48150" name="Line 18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1" name="Line 19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2" name="Line 19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3" name="Line 19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4" name="Line 19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5" name="Line 19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6" name="Line 19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7" name="Line 19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6" name="Group 197"/>
            <p:cNvGrpSpPr>
              <a:grpSpLocks/>
            </p:cNvGrpSpPr>
            <p:nvPr/>
          </p:nvGrpSpPr>
          <p:grpSpPr bwMode="auto">
            <a:xfrm>
              <a:off x="2874516" y="3335288"/>
              <a:ext cx="762000" cy="152400"/>
              <a:chOff x="2016" y="1536"/>
              <a:chExt cx="1736" cy="208"/>
            </a:xfrm>
          </p:grpSpPr>
          <p:sp>
            <p:nvSpPr>
              <p:cNvPr id="48142" name="Line 19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3" name="Line 19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4" name="Line 20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5" name="Line 20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6" name="Line 20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7" name="Line 20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8" name="Line 20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9" name="Line 20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7" name="Group 206"/>
            <p:cNvGrpSpPr>
              <a:grpSpLocks/>
            </p:cNvGrpSpPr>
            <p:nvPr/>
          </p:nvGrpSpPr>
          <p:grpSpPr bwMode="auto">
            <a:xfrm>
              <a:off x="2874516" y="3411488"/>
              <a:ext cx="762000" cy="152400"/>
              <a:chOff x="2016" y="1536"/>
              <a:chExt cx="1736" cy="208"/>
            </a:xfrm>
          </p:grpSpPr>
          <p:sp>
            <p:nvSpPr>
              <p:cNvPr id="48134" name="Line 20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 name="Line 20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 name="Line 20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7" name="Line 21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8" name="Line 21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9" name="Line 21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0" name="Line 21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1" name="Line 21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8" name="Group 215"/>
            <p:cNvGrpSpPr>
              <a:grpSpLocks/>
            </p:cNvGrpSpPr>
            <p:nvPr/>
          </p:nvGrpSpPr>
          <p:grpSpPr bwMode="auto">
            <a:xfrm>
              <a:off x="2874516" y="3487688"/>
              <a:ext cx="762000" cy="152400"/>
              <a:chOff x="2016" y="1536"/>
              <a:chExt cx="1736" cy="208"/>
            </a:xfrm>
          </p:grpSpPr>
          <p:sp>
            <p:nvSpPr>
              <p:cNvPr id="48126" name="Line 21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7" name="Line 21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 name="Line 21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9" name="Line 21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0" name="Line 22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 name="Line 22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 name="Line 22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3" name="Line 22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59" name="Group 224"/>
            <p:cNvGrpSpPr>
              <a:grpSpLocks/>
            </p:cNvGrpSpPr>
            <p:nvPr/>
          </p:nvGrpSpPr>
          <p:grpSpPr bwMode="auto">
            <a:xfrm>
              <a:off x="2874516" y="3563888"/>
              <a:ext cx="762000" cy="152400"/>
              <a:chOff x="2016" y="1536"/>
              <a:chExt cx="1736" cy="208"/>
            </a:xfrm>
          </p:grpSpPr>
          <p:sp>
            <p:nvSpPr>
              <p:cNvPr id="48118" name="Line 22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9" name="Line 22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0" name="Line 22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1" name="Line 22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2" name="Line 22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3" name="Line 23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4" name="Line 23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5" name="Line 23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0" name="Group 233"/>
            <p:cNvGrpSpPr>
              <a:grpSpLocks/>
            </p:cNvGrpSpPr>
            <p:nvPr/>
          </p:nvGrpSpPr>
          <p:grpSpPr bwMode="auto">
            <a:xfrm>
              <a:off x="2874516" y="3640088"/>
              <a:ext cx="762000" cy="152400"/>
              <a:chOff x="2016" y="1536"/>
              <a:chExt cx="1736" cy="208"/>
            </a:xfrm>
          </p:grpSpPr>
          <p:sp>
            <p:nvSpPr>
              <p:cNvPr id="48110" name="Line 23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1" name="Line 23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2" name="Line 23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3" name="Line 23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4" name="Line 23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5" name="Line 23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6" name="Line 24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17" name="Line 24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1" name="Group 242"/>
            <p:cNvGrpSpPr>
              <a:grpSpLocks/>
            </p:cNvGrpSpPr>
            <p:nvPr/>
          </p:nvGrpSpPr>
          <p:grpSpPr bwMode="auto">
            <a:xfrm>
              <a:off x="2874516" y="3716288"/>
              <a:ext cx="762000" cy="152400"/>
              <a:chOff x="2016" y="1536"/>
              <a:chExt cx="1736" cy="208"/>
            </a:xfrm>
          </p:grpSpPr>
          <p:sp>
            <p:nvSpPr>
              <p:cNvPr id="48102" name="Line 24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3" name="Line 24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4" name="Line 24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5" name="Line 24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6" name="Line 24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7" name="Line 24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8" name="Line 24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9" name="Line 25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2" name="Group 251"/>
            <p:cNvGrpSpPr>
              <a:grpSpLocks/>
            </p:cNvGrpSpPr>
            <p:nvPr/>
          </p:nvGrpSpPr>
          <p:grpSpPr bwMode="auto">
            <a:xfrm>
              <a:off x="2874516" y="3792488"/>
              <a:ext cx="762000" cy="152400"/>
              <a:chOff x="2016" y="1536"/>
              <a:chExt cx="1736" cy="208"/>
            </a:xfrm>
          </p:grpSpPr>
          <p:sp>
            <p:nvSpPr>
              <p:cNvPr id="48094" name="Line 25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5" name="Line 25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6" name="Line 25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7" name="Line 25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8" name="Line 25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9" name="Line 25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0" name="Line 25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01" name="Line 25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3" name="Group 260"/>
            <p:cNvGrpSpPr>
              <a:grpSpLocks/>
            </p:cNvGrpSpPr>
            <p:nvPr/>
          </p:nvGrpSpPr>
          <p:grpSpPr bwMode="auto">
            <a:xfrm>
              <a:off x="2874516" y="3868688"/>
              <a:ext cx="762000" cy="152400"/>
              <a:chOff x="2016" y="1536"/>
              <a:chExt cx="1736" cy="208"/>
            </a:xfrm>
          </p:grpSpPr>
          <p:sp>
            <p:nvSpPr>
              <p:cNvPr id="48086" name="Line 26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7" name="Line 26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8" name="Line 26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9" name="Line 26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0" name="Line 26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1" name="Line 26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2" name="Line 26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93" name="Line 26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4" name="Group 269"/>
            <p:cNvGrpSpPr>
              <a:grpSpLocks/>
            </p:cNvGrpSpPr>
            <p:nvPr/>
          </p:nvGrpSpPr>
          <p:grpSpPr bwMode="auto">
            <a:xfrm>
              <a:off x="2874516" y="3944888"/>
              <a:ext cx="762000" cy="152400"/>
              <a:chOff x="2016" y="1536"/>
              <a:chExt cx="1736" cy="208"/>
            </a:xfrm>
          </p:grpSpPr>
          <p:sp>
            <p:nvSpPr>
              <p:cNvPr id="48078" name="Line 27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9" name="Line 27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0" name="Line 27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1" name="Line 27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2" name="Line 27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3" name="Line 27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4" name="Line 27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85" name="Line 27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5" name="Group 278"/>
            <p:cNvGrpSpPr>
              <a:grpSpLocks/>
            </p:cNvGrpSpPr>
            <p:nvPr/>
          </p:nvGrpSpPr>
          <p:grpSpPr bwMode="auto">
            <a:xfrm>
              <a:off x="3636516" y="3246388"/>
              <a:ext cx="762000" cy="152400"/>
              <a:chOff x="2016" y="1536"/>
              <a:chExt cx="1736" cy="208"/>
            </a:xfrm>
          </p:grpSpPr>
          <p:sp>
            <p:nvSpPr>
              <p:cNvPr id="48070" name="Line 27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1" name="Line 28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2" name="Line 28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3" name="Line 28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4" name="Line 28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5" name="Line 28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6" name="Line 28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77" name="Line 28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6" name="Group 287"/>
            <p:cNvGrpSpPr>
              <a:grpSpLocks/>
            </p:cNvGrpSpPr>
            <p:nvPr/>
          </p:nvGrpSpPr>
          <p:grpSpPr bwMode="auto">
            <a:xfrm>
              <a:off x="3636516" y="3322588"/>
              <a:ext cx="762000" cy="152400"/>
              <a:chOff x="2016" y="1536"/>
              <a:chExt cx="1736" cy="208"/>
            </a:xfrm>
          </p:grpSpPr>
          <p:sp>
            <p:nvSpPr>
              <p:cNvPr id="48062" name="Line 28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3" name="Line 28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4" name="Line 29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5" name="Line 29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6" name="Line 29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7" name="Line 29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8" name="Line 29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9" name="Line 29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7" name="Group 296"/>
            <p:cNvGrpSpPr>
              <a:grpSpLocks/>
            </p:cNvGrpSpPr>
            <p:nvPr/>
          </p:nvGrpSpPr>
          <p:grpSpPr bwMode="auto">
            <a:xfrm>
              <a:off x="3636516" y="3398788"/>
              <a:ext cx="762000" cy="152400"/>
              <a:chOff x="2016" y="1536"/>
              <a:chExt cx="1736" cy="208"/>
            </a:xfrm>
          </p:grpSpPr>
          <p:sp>
            <p:nvSpPr>
              <p:cNvPr id="48054" name="Line 29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5" name="Line 29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6" name="Line 29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7" name="Line 30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8" name="Line 30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9" name="Line 30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0" name="Line 30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61" name="Line 30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8" name="Group 305"/>
            <p:cNvGrpSpPr>
              <a:grpSpLocks/>
            </p:cNvGrpSpPr>
            <p:nvPr/>
          </p:nvGrpSpPr>
          <p:grpSpPr bwMode="auto">
            <a:xfrm>
              <a:off x="3636516" y="3474988"/>
              <a:ext cx="762000" cy="152400"/>
              <a:chOff x="2016" y="1536"/>
              <a:chExt cx="1736" cy="208"/>
            </a:xfrm>
          </p:grpSpPr>
          <p:sp>
            <p:nvSpPr>
              <p:cNvPr id="48046" name="Line 30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7" name="Line 30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8" name="Line 30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9" name="Line 30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0" name="Line 31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1" name="Line 31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2" name="Line 31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53" name="Line 31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69" name="Group 314"/>
            <p:cNvGrpSpPr>
              <a:grpSpLocks/>
            </p:cNvGrpSpPr>
            <p:nvPr/>
          </p:nvGrpSpPr>
          <p:grpSpPr bwMode="auto">
            <a:xfrm>
              <a:off x="3636516" y="3551188"/>
              <a:ext cx="762000" cy="152400"/>
              <a:chOff x="2016" y="1536"/>
              <a:chExt cx="1736" cy="208"/>
            </a:xfrm>
          </p:grpSpPr>
          <p:sp>
            <p:nvSpPr>
              <p:cNvPr id="48038" name="Line 31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9" name="Line 31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0" name="Line 31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1" name="Line 31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2" name="Line 31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3" name="Line 32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4" name="Line 32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45" name="Line 32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0" name="Group 323"/>
            <p:cNvGrpSpPr>
              <a:grpSpLocks/>
            </p:cNvGrpSpPr>
            <p:nvPr/>
          </p:nvGrpSpPr>
          <p:grpSpPr bwMode="auto">
            <a:xfrm>
              <a:off x="3636516" y="3627388"/>
              <a:ext cx="762000" cy="152400"/>
              <a:chOff x="2016" y="1536"/>
              <a:chExt cx="1736" cy="208"/>
            </a:xfrm>
          </p:grpSpPr>
          <p:sp>
            <p:nvSpPr>
              <p:cNvPr id="48030" name="Line 32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1" name="Line 32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2" name="Line 32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3" name="Line 32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4" name="Line 32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5" name="Line 32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6" name="Line 33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37" name="Line 33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1" name="Group 332"/>
            <p:cNvGrpSpPr>
              <a:grpSpLocks/>
            </p:cNvGrpSpPr>
            <p:nvPr/>
          </p:nvGrpSpPr>
          <p:grpSpPr bwMode="auto">
            <a:xfrm>
              <a:off x="3636516" y="3703588"/>
              <a:ext cx="762000" cy="152400"/>
              <a:chOff x="2016" y="1536"/>
              <a:chExt cx="1736" cy="208"/>
            </a:xfrm>
          </p:grpSpPr>
          <p:sp>
            <p:nvSpPr>
              <p:cNvPr id="48022" name="Line 33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3" name="Line 33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4" name="Line 33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5" name="Line 33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6" name="Line 33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7" name="Line 33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8" name="Line 33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9" name="Line 34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2" name="Group 341"/>
            <p:cNvGrpSpPr>
              <a:grpSpLocks/>
            </p:cNvGrpSpPr>
            <p:nvPr/>
          </p:nvGrpSpPr>
          <p:grpSpPr bwMode="auto">
            <a:xfrm>
              <a:off x="3636516" y="3779788"/>
              <a:ext cx="762000" cy="152400"/>
              <a:chOff x="2016" y="1536"/>
              <a:chExt cx="1736" cy="208"/>
            </a:xfrm>
          </p:grpSpPr>
          <p:sp>
            <p:nvSpPr>
              <p:cNvPr id="48014" name="Line 34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5" name="Line 34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6" name="Line 34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7" name="Line 34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8" name="Line 34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9" name="Line 34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0" name="Line 34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21" name="Line 34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3" name="Group 350"/>
            <p:cNvGrpSpPr>
              <a:grpSpLocks/>
            </p:cNvGrpSpPr>
            <p:nvPr/>
          </p:nvGrpSpPr>
          <p:grpSpPr bwMode="auto">
            <a:xfrm>
              <a:off x="3636516" y="3855988"/>
              <a:ext cx="762000" cy="152400"/>
              <a:chOff x="2016" y="1536"/>
              <a:chExt cx="1736" cy="208"/>
            </a:xfrm>
          </p:grpSpPr>
          <p:sp>
            <p:nvSpPr>
              <p:cNvPr id="48006" name="Line 35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7" name="Line 35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8" name="Line 35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9" name="Line 35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0" name="Line 35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1" name="Line 35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2" name="Line 35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13" name="Line 35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4" name="Group 359"/>
            <p:cNvGrpSpPr>
              <a:grpSpLocks/>
            </p:cNvGrpSpPr>
            <p:nvPr/>
          </p:nvGrpSpPr>
          <p:grpSpPr bwMode="auto">
            <a:xfrm>
              <a:off x="3636516" y="3932188"/>
              <a:ext cx="762000" cy="152400"/>
              <a:chOff x="2016" y="1536"/>
              <a:chExt cx="1736" cy="208"/>
            </a:xfrm>
          </p:grpSpPr>
          <p:sp>
            <p:nvSpPr>
              <p:cNvPr id="47998" name="Line 36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9" name="Line 36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0" name="Line 36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1" name="Line 36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2" name="Line 36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3" name="Line 36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4" name="Line 36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005" name="Line 36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5" name="Group 368"/>
            <p:cNvGrpSpPr>
              <a:grpSpLocks/>
            </p:cNvGrpSpPr>
            <p:nvPr/>
          </p:nvGrpSpPr>
          <p:grpSpPr bwMode="auto">
            <a:xfrm>
              <a:off x="4385816" y="3233688"/>
              <a:ext cx="762000" cy="152400"/>
              <a:chOff x="2016" y="1536"/>
              <a:chExt cx="1736" cy="208"/>
            </a:xfrm>
          </p:grpSpPr>
          <p:sp>
            <p:nvSpPr>
              <p:cNvPr id="47990" name="Line 36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1" name="Line 37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2" name="Line 37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3" name="Line 37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4" name="Line 37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5" name="Line 37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6" name="Line 37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97" name="Line 37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6" name="Group 377"/>
            <p:cNvGrpSpPr>
              <a:grpSpLocks/>
            </p:cNvGrpSpPr>
            <p:nvPr/>
          </p:nvGrpSpPr>
          <p:grpSpPr bwMode="auto">
            <a:xfrm>
              <a:off x="4385816" y="3309888"/>
              <a:ext cx="762000" cy="152400"/>
              <a:chOff x="2016" y="1536"/>
              <a:chExt cx="1736" cy="208"/>
            </a:xfrm>
          </p:grpSpPr>
          <p:sp>
            <p:nvSpPr>
              <p:cNvPr id="47982" name="Line 37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3" name="Line 37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4" name="Line 38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5" name="Line 38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6" name="Line 38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7" name="Line 38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8" name="Line 38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9" name="Line 38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7" name="Group 386"/>
            <p:cNvGrpSpPr>
              <a:grpSpLocks/>
            </p:cNvGrpSpPr>
            <p:nvPr/>
          </p:nvGrpSpPr>
          <p:grpSpPr bwMode="auto">
            <a:xfrm>
              <a:off x="4385816" y="3386088"/>
              <a:ext cx="762000" cy="152400"/>
              <a:chOff x="2016" y="1536"/>
              <a:chExt cx="1736" cy="208"/>
            </a:xfrm>
          </p:grpSpPr>
          <p:sp>
            <p:nvSpPr>
              <p:cNvPr id="47974" name="Line 38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5" name="Line 38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6" name="Line 38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7" name="Line 39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8" name="Line 39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9" name="Line 39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0" name="Line 39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81" name="Line 39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8" name="Group 395"/>
            <p:cNvGrpSpPr>
              <a:grpSpLocks/>
            </p:cNvGrpSpPr>
            <p:nvPr/>
          </p:nvGrpSpPr>
          <p:grpSpPr bwMode="auto">
            <a:xfrm>
              <a:off x="4385816" y="3462288"/>
              <a:ext cx="762000" cy="152400"/>
              <a:chOff x="2016" y="1536"/>
              <a:chExt cx="1736" cy="208"/>
            </a:xfrm>
          </p:grpSpPr>
          <p:sp>
            <p:nvSpPr>
              <p:cNvPr id="47966" name="Line 39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7" name="Line 39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8" name="Line 39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9" name="Line 39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0" name="Line 40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1" name="Line 40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2" name="Line 40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73" name="Line 40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9" name="Group 404"/>
            <p:cNvGrpSpPr>
              <a:grpSpLocks/>
            </p:cNvGrpSpPr>
            <p:nvPr/>
          </p:nvGrpSpPr>
          <p:grpSpPr bwMode="auto">
            <a:xfrm>
              <a:off x="4385816" y="3538488"/>
              <a:ext cx="762000" cy="152400"/>
              <a:chOff x="2016" y="1536"/>
              <a:chExt cx="1736" cy="208"/>
            </a:xfrm>
          </p:grpSpPr>
          <p:sp>
            <p:nvSpPr>
              <p:cNvPr id="47958" name="Line 40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9" name="Line 40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0" name="Line 40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1" name="Line 40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2" name="Line 40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3" name="Line 41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4" name="Line 41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65" name="Line 41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0" name="Group 413"/>
            <p:cNvGrpSpPr>
              <a:grpSpLocks/>
            </p:cNvGrpSpPr>
            <p:nvPr/>
          </p:nvGrpSpPr>
          <p:grpSpPr bwMode="auto">
            <a:xfrm>
              <a:off x="4385816" y="3614688"/>
              <a:ext cx="762000" cy="152400"/>
              <a:chOff x="2016" y="1536"/>
              <a:chExt cx="1736" cy="208"/>
            </a:xfrm>
          </p:grpSpPr>
          <p:sp>
            <p:nvSpPr>
              <p:cNvPr id="47950" name="Line 41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1" name="Line 41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2" name="Line 41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3" name="Line 41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4" name="Line 41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5" name="Line 41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6" name="Line 42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57" name="Line 42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1" name="Group 422"/>
            <p:cNvGrpSpPr>
              <a:grpSpLocks/>
            </p:cNvGrpSpPr>
            <p:nvPr/>
          </p:nvGrpSpPr>
          <p:grpSpPr bwMode="auto">
            <a:xfrm>
              <a:off x="4385816" y="3690888"/>
              <a:ext cx="762000" cy="152400"/>
              <a:chOff x="2016" y="1536"/>
              <a:chExt cx="1736" cy="208"/>
            </a:xfrm>
          </p:grpSpPr>
          <p:sp>
            <p:nvSpPr>
              <p:cNvPr id="47942" name="Line 42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3" name="Line 42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4" name="Line 42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5" name="Line 42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6" name="Line 42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7" name="Line 42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8" name="Line 42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9" name="Line 43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2" name="Group 431"/>
            <p:cNvGrpSpPr>
              <a:grpSpLocks/>
            </p:cNvGrpSpPr>
            <p:nvPr/>
          </p:nvGrpSpPr>
          <p:grpSpPr bwMode="auto">
            <a:xfrm>
              <a:off x="4385816" y="3767088"/>
              <a:ext cx="762000" cy="152400"/>
              <a:chOff x="2016" y="1536"/>
              <a:chExt cx="1736" cy="208"/>
            </a:xfrm>
          </p:grpSpPr>
          <p:sp>
            <p:nvSpPr>
              <p:cNvPr id="47934" name="Line 43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5" name="Line 43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6" name="Line 43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7" name="Line 43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8" name="Line 43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9" name="Line 43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0" name="Line 43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41" name="Line 43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3" name="Group 440"/>
            <p:cNvGrpSpPr>
              <a:grpSpLocks/>
            </p:cNvGrpSpPr>
            <p:nvPr/>
          </p:nvGrpSpPr>
          <p:grpSpPr bwMode="auto">
            <a:xfrm>
              <a:off x="4385816" y="3843288"/>
              <a:ext cx="762000" cy="152400"/>
              <a:chOff x="2016" y="1536"/>
              <a:chExt cx="1736" cy="208"/>
            </a:xfrm>
          </p:grpSpPr>
          <p:sp>
            <p:nvSpPr>
              <p:cNvPr id="47926" name="Line 44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7" name="Line 44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8" name="Line 44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9" name="Line 44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0" name="Line 44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1" name="Line 44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2" name="Line 44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33" name="Line 44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4" name="Group 449"/>
            <p:cNvGrpSpPr>
              <a:grpSpLocks/>
            </p:cNvGrpSpPr>
            <p:nvPr/>
          </p:nvGrpSpPr>
          <p:grpSpPr bwMode="auto">
            <a:xfrm>
              <a:off x="4385816" y="3919488"/>
              <a:ext cx="762000" cy="152400"/>
              <a:chOff x="2016" y="1536"/>
              <a:chExt cx="1736" cy="208"/>
            </a:xfrm>
          </p:grpSpPr>
          <p:sp>
            <p:nvSpPr>
              <p:cNvPr id="47918" name="Line 45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9" name="Line 45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0" name="Line 45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1" name="Line 45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2" name="Line 45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3" name="Line 45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 name="Line 45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 name="Line 45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5" name="Group 638"/>
            <p:cNvGrpSpPr>
              <a:grpSpLocks/>
            </p:cNvGrpSpPr>
            <p:nvPr/>
          </p:nvGrpSpPr>
          <p:grpSpPr bwMode="auto">
            <a:xfrm>
              <a:off x="601216" y="3233688"/>
              <a:ext cx="762000" cy="152400"/>
              <a:chOff x="2016" y="1536"/>
              <a:chExt cx="1736" cy="208"/>
            </a:xfrm>
          </p:grpSpPr>
          <p:sp>
            <p:nvSpPr>
              <p:cNvPr id="47910" name="Line 63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1" name="Line 64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2" name="Line 64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3" name="Line 64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4" name="Line 64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5" name="Line 64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6" name="Line 64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17" name="Line 64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6" name="Group 647"/>
            <p:cNvGrpSpPr>
              <a:grpSpLocks/>
            </p:cNvGrpSpPr>
            <p:nvPr/>
          </p:nvGrpSpPr>
          <p:grpSpPr bwMode="auto">
            <a:xfrm>
              <a:off x="601216" y="3309888"/>
              <a:ext cx="762000" cy="152400"/>
              <a:chOff x="2016" y="1536"/>
              <a:chExt cx="1736" cy="208"/>
            </a:xfrm>
          </p:grpSpPr>
          <p:sp>
            <p:nvSpPr>
              <p:cNvPr id="47902" name="Line 64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3" name="Line 64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4" name="Line 65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5" name="Line 65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6" name="Line 65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7" name="Line 65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8" name="Line 65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9" name="Line 65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7" name="Group 656"/>
            <p:cNvGrpSpPr>
              <a:grpSpLocks/>
            </p:cNvGrpSpPr>
            <p:nvPr/>
          </p:nvGrpSpPr>
          <p:grpSpPr bwMode="auto">
            <a:xfrm>
              <a:off x="601216" y="3386088"/>
              <a:ext cx="762000" cy="152400"/>
              <a:chOff x="2016" y="1536"/>
              <a:chExt cx="1736" cy="208"/>
            </a:xfrm>
          </p:grpSpPr>
          <p:sp>
            <p:nvSpPr>
              <p:cNvPr id="47894" name="Line 65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5" name="Line 65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6" name="Line 65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7" name="Line 66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8" name="Line 66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9" name="Line 66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0" name="Line 66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01" name="Line 66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8" name="Group 665"/>
            <p:cNvGrpSpPr>
              <a:grpSpLocks/>
            </p:cNvGrpSpPr>
            <p:nvPr/>
          </p:nvGrpSpPr>
          <p:grpSpPr bwMode="auto">
            <a:xfrm>
              <a:off x="601216" y="3462288"/>
              <a:ext cx="762000" cy="152400"/>
              <a:chOff x="2016" y="1536"/>
              <a:chExt cx="1736" cy="208"/>
            </a:xfrm>
          </p:grpSpPr>
          <p:sp>
            <p:nvSpPr>
              <p:cNvPr id="47886" name="Line 66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7" name="Line 66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8" name="Line 66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9" name="Line 66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0" name="Line 67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1" name="Line 67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2" name="Line 67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93" name="Line 67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9" name="Group 674"/>
            <p:cNvGrpSpPr>
              <a:grpSpLocks/>
            </p:cNvGrpSpPr>
            <p:nvPr/>
          </p:nvGrpSpPr>
          <p:grpSpPr bwMode="auto">
            <a:xfrm>
              <a:off x="601216" y="3538488"/>
              <a:ext cx="762000" cy="152400"/>
              <a:chOff x="2016" y="1536"/>
              <a:chExt cx="1736" cy="208"/>
            </a:xfrm>
          </p:grpSpPr>
          <p:sp>
            <p:nvSpPr>
              <p:cNvPr id="47878" name="Line 67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9" name="Line 67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0" name="Line 67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1" name="Line 67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2" name="Line 67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3" name="Line 68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4" name="Line 68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85" name="Line 68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0" name="Group 683"/>
            <p:cNvGrpSpPr>
              <a:grpSpLocks/>
            </p:cNvGrpSpPr>
            <p:nvPr/>
          </p:nvGrpSpPr>
          <p:grpSpPr bwMode="auto">
            <a:xfrm>
              <a:off x="601216" y="3614688"/>
              <a:ext cx="762000" cy="152400"/>
              <a:chOff x="2016" y="1536"/>
              <a:chExt cx="1736" cy="208"/>
            </a:xfrm>
          </p:grpSpPr>
          <p:sp>
            <p:nvSpPr>
              <p:cNvPr id="47870" name="Line 68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1" name="Line 68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2" name="Line 68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3" name="Line 68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4" name="Line 68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5" name="Line 68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6" name="Line 69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77" name="Line 69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1" name="Group 692"/>
            <p:cNvGrpSpPr>
              <a:grpSpLocks/>
            </p:cNvGrpSpPr>
            <p:nvPr/>
          </p:nvGrpSpPr>
          <p:grpSpPr bwMode="auto">
            <a:xfrm>
              <a:off x="601216" y="3690888"/>
              <a:ext cx="762000" cy="152400"/>
              <a:chOff x="2016" y="1536"/>
              <a:chExt cx="1736" cy="208"/>
            </a:xfrm>
          </p:grpSpPr>
          <p:sp>
            <p:nvSpPr>
              <p:cNvPr id="47862" name="Line 69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3" name="Line 69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4" name="Line 69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5" name="Line 69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6" name="Line 69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7" name="Line 69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8" name="Line 69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9" name="Line 70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2" name="Group 701"/>
            <p:cNvGrpSpPr>
              <a:grpSpLocks/>
            </p:cNvGrpSpPr>
            <p:nvPr/>
          </p:nvGrpSpPr>
          <p:grpSpPr bwMode="auto">
            <a:xfrm>
              <a:off x="601216" y="3767088"/>
              <a:ext cx="762000" cy="152400"/>
              <a:chOff x="2016" y="1536"/>
              <a:chExt cx="1736" cy="208"/>
            </a:xfrm>
          </p:grpSpPr>
          <p:sp>
            <p:nvSpPr>
              <p:cNvPr id="47854" name="Line 70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5" name="Line 70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6" name="Line 70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7" name="Line 70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8" name="Line 70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9" name="Line 70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0" name="Line 70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61" name="Line 70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3" name="Group 710"/>
            <p:cNvGrpSpPr>
              <a:grpSpLocks/>
            </p:cNvGrpSpPr>
            <p:nvPr/>
          </p:nvGrpSpPr>
          <p:grpSpPr bwMode="auto">
            <a:xfrm>
              <a:off x="601216" y="3843288"/>
              <a:ext cx="762000" cy="152400"/>
              <a:chOff x="2016" y="1536"/>
              <a:chExt cx="1736" cy="208"/>
            </a:xfrm>
          </p:grpSpPr>
          <p:sp>
            <p:nvSpPr>
              <p:cNvPr id="47846" name="Line 71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7" name="Line 71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8" name="Line 71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9" name="Line 71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0" name="Line 71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1" name="Line 71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2" name="Line 71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53" name="Line 71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4" name="Group 719"/>
            <p:cNvGrpSpPr>
              <a:grpSpLocks/>
            </p:cNvGrpSpPr>
            <p:nvPr/>
          </p:nvGrpSpPr>
          <p:grpSpPr bwMode="auto">
            <a:xfrm>
              <a:off x="601216" y="3919488"/>
              <a:ext cx="762000" cy="152400"/>
              <a:chOff x="2016" y="1536"/>
              <a:chExt cx="1736" cy="208"/>
            </a:xfrm>
          </p:grpSpPr>
          <p:sp>
            <p:nvSpPr>
              <p:cNvPr id="47838" name="Line 72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9" name="Line 72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0" name="Line 72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1" name="Line 72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2" name="Line 72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3" name="Line 72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4" name="Line 72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45" name="Line 72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5" name="Group 728"/>
            <p:cNvGrpSpPr>
              <a:grpSpLocks/>
            </p:cNvGrpSpPr>
            <p:nvPr/>
          </p:nvGrpSpPr>
          <p:grpSpPr bwMode="auto">
            <a:xfrm>
              <a:off x="1350516" y="3246388"/>
              <a:ext cx="762000" cy="152400"/>
              <a:chOff x="2016" y="1536"/>
              <a:chExt cx="1736" cy="208"/>
            </a:xfrm>
          </p:grpSpPr>
          <p:sp>
            <p:nvSpPr>
              <p:cNvPr id="47830" name="Line 72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1" name="Line 73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2" name="Line 73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3" name="Line 73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4" name="Line 73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5" name="Line 73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6" name="Line 73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37" name="Line 73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6" name="Group 737"/>
            <p:cNvGrpSpPr>
              <a:grpSpLocks/>
            </p:cNvGrpSpPr>
            <p:nvPr/>
          </p:nvGrpSpPr>
          <p:grpSpPr bwMode="auto">
            <a:xfrm>
              <a:off x="1350516" y="3322588"/>
              <a:ext cx="762000" cy="152400"/>
              <a:chOff x="2016" y="1536"/>
              <a:chExt cx="1736" cy="208"/>
            </a:xfrm>
          </p:grpSpPr>
          <p:sp>
            <p:nvSpPr>
              <p:cNvPr id="47822" name="Line 73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3" name="Line 73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4" name="Line 74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5" name="Line 74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6" name="Line 74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7" name="Line 74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8" name="Line 74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9" name="Line 74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7" name="Group 746"/>
            <p:cNvGrpSpPr>
              <a:grpSpLocks/>
            </p:cNvGrpSpPr>
            <p:nvPr/>
          </p:nvGrpSpPr>
          <p:grpSpPr bwMode="auto">
            <a:xfrm>
              <a:off x="1350516" y="3398788"/>
              <a:ext cx="762000" cy="152400"/>
              <a:chOff x="2016" y="1536"/>
              <a:chExt cx="1736" cy="208"/>
            </a:xfrm>
          </p:grpSpPr>
          <p:sp>
            <p:nvSpPr>
              <p:cNvPr id="47814" name="Line 74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5" name="Line 74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6" name="Line 74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7" name="Line 75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8" name="Line 75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9" name="Line 75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0" name="Line 75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21" name="Line 75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8" name="Group 755"/>
            <p:cNvGrpSpPr>
              <a:grpSpLocks/>
            </p:cNvGrpSpPr>
            <p:nvPr/>
          </p:nvGrpSpPr>
          <p:grpSpPr bwMode="auto">
            <a:xfrm>
              <a:off x="1350516" y="3474988"/>
              <a:ext cx="762000" cy="152400"/>
              <a:chOff x="2016" y="1536"/>
              <a:chExt cx="1736" cy="208"/>
            </a:xfrm>
          </p:grpSpPr>
          <p:sp>
            <p:nvSpPr>
              <p:cNvPr id="47806" name="Line 75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7" name="Line 75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8" name="Line 75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9" name="Line 75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0" name="Line 76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1" name="Line 76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2" name="Line 76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13" name="Line 76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99" name="Group 764"/>
            <p:cNvGrpSpPr>
              <a:grpSpLocks/>
            </p:cNvGrpSpPr>
            <p:nvPr/>
          </p:nvGrpSpPr>
          <p:grpSpPr bwMode="auto">
            <a:xfrm>
              <a:off x="1350516" y="3551188"/>
              <a:ext cx="762000" cy="152400"/>
              <a:chOff x="2016" y="1536"/>
              <a:chExt cx="1736" cy="208"/>
            </a:xfrm>
          </p:grpSpPr>
          <p:sp>
            <p:nvSpPr>
              <p:cNvPr id="47798" name="Line 76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9" name="Line 76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0" name="Line 76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1" name="Line 76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2" name="Line 76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3" name="Line 77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4" name="Line 77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805" name="Line 77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0" name="Group 773"/>
            <p:cNvGrpSpPr>
              <a:grpSpLocks/>
            </p:cNvGrpSpPr>
            <p:nvPr/>
          </p:nvGrpSpPr>
          <p:grpSpPr bwMode="auto">
            <a:xfrm>
              <a:off x="1350516" y="3627388"/>
              <a:ext cx="762000" cy="152400"/>
              <a:chOff x="2016" y="1536"/>
              <a:chExt cx="1736" cy="208"/>
            </a:xfrm>
          </p:grpSpPr>
          <p:sp>
            <p:nvSpPr>
              <p:cNvPr id="47790" name="Line 77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1" name="Line 77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2" name="Line 77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3" name="Line 77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4" name="Line 77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5" name="Line 77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6" name="Line 78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97" name="Line 78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1" name="Group 782"/>
            <p:cNvGrpSpPr>
              <a:grpSpLocks/>
            </p:cNvGrpSpPr>
            <p:nvPr/>
          </p:nvGrpSpPr>
          <p:grpSpPr bwMode="auto">
            <a:xfrm>
              <a:off x="1350516" y="3703588"/>
              <a:ext cx="762000" cy="152400"/>
              <a:chOff x="2016" y="1536"/>
              <a:chExt cx="1736" cy="208"/>
            </a:xfrm>
          </p:grpSpPr>
          <p:sp>
            <p:nvSpPr>
              <p:cNvPr id="47782" name="Line 78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3" name="Line 78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4" name="Line 78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5" name="Line 78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6" name="Line 78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7" name="Line 78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8" name="Line 78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9" name="Line 79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2" name="Group 791"/>
            <p:cNvGrpSpPr>
              <a:grpSpLocks/>
            </p:cNvGrpSpPr>
            <p:nvPr/>
          </p:nvGrpSpPr>
          <p:grpSpPr bwMode="auto">
            <a:xfrm>
              <a:off x="1350516" y="3779788"/>
              <a:ext cx="762000" cy="152400"/>
              <a:chOff x="2016" y="1536"/>
              <a:chExt cx="1736" cy="208"/>
            </a:xfrm>
          </p:grpSpPr>
          <p:sp>
            <p:nvSpPr>
              <p:cNvPr id="47774" name="Line 79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5" name="Line 79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6" name="Line 79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7" name="Line 79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8" name="Line 79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9" name="Line 79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0" name="Line 79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81" name="Line 79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3" name="Group 800"/>
            <p:cNvGrpSpPr>
              <a:grpSpLocks/>
            </p:cNvGrpSpPr>
            <p:nvPr/>
          </p:nvGrpSpPr>
          <p:grpSpPr bwMode="auto">
            <a:xfrm>
              <a:off x="1350516" y="3855988"/>
              <a:ext cx="762000" cy="152400"/>
              <a:chOff x="2016" y="1536"/>
              <a:chExt cx="1736" cy="208"/>
            </a:xfrm>
          </p:grpSpPr>
          <p:sp>
            <p:nvSpPr>
              <p:cNvPr id="47766" name="Line 80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7" name="Line 80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8" name="Line 80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9" name="Line 80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0" name="Line 80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1" name="Line 80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2" name="Line 80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73" name="Line 80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4" name="Group 809"/>
            <p:cNvGrpSpPr>
              <a:grpSpLocks/>
            </p:cNvGrpSpPr>
            <p:nvPr/>
          </p:nvGrpSpPr>
          <p:grpSpPr bwMode="auto">
            <a:xfrm>
              <a:off x="1350516" y="3932188"/>
              <a:ext cx="762000" cy="152400"/>
              <a:chOff x="2016" y="1536"/>
              <a:chExt cx="1736" cy="208"/>
            </a:xfrm>
          </p:grpSpPr>
          <p:sp>
            <p:nvSpPr>
              <p:cNvPr id="47758" name="Line 81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9" name="Line 81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0" name="Line 81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1" name="Line 81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2" name="Line 81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3" name="Line 81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4" name="Line 81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65" name="Line 81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5" name="Group 819"/>
            <p:cNvGrpSpPr>
              <a:grpSpLocks/>
            </p:cNvGrpSpPr>
            <p:nvPr/>
          </p:nvGrpSpPr>
          <p:grpSpPr bwMode="auto">
            <a:xfrm>
              <a:off x="2112516" y="4008388"/>
              <a:ext cx="762000" cy="152400"/>
              <a:chOff x="2016" y="1536"/>
              <a:chExt cx="1736" cy="208"/>
            </a:xfrm>
          </p:grpSpPr>
          <p:sp>
            <p:nvSpPr>
              <p:cNvPr id="47750" name="Line 82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1" name="Line 82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2" name="Line 82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3" name="Line 82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4" name="Line 82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5" name="Line 82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6" name="Line 82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57" name="Line 82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6" name="Group 828"/>
            <p:cNvGrpSpPr>
              <a:grpSpLocks/>
            </p:cNvGrpSpPr>
            <p:nvPr/>
          </p:nvGrpSpPr>
          <p:grpSpPr bwMode="auto">
            <a:xfrm>
              <a:off x="2112516" y="4084588"/>
              <a:ext cx="762000" cy="152400"/>
              <a:chOff x="2016" y="1536"/>
              <a:chExt cx="1736" cy="208"/>
            </a:xfrm>
          </p:grpSpPr>
          <p:sp>
            <p:nvSpPr>
              <p:cNvPr id="47742" name="Line 82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3" name="Line 83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4" name="Line 83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5" name="Line 83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6" name="Line 83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7" name="Line 83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8" name="Line 83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9" name="Line 83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7" name="Group 837"/>
            <p:cNvGrpSpPr>
              <a:grpSpLocks/>
            </p:cNvGrpSpPr>
            <p:nvPr/>
          </p:nvGrpSpPr>
          <p:grpSpPr bwMode="auto">
            <a:xfrm>
              <a:off x="2112516" y="4160788"/>
              <a:ext cx="762000" cy="152400"/>
              <a:chOff x="2016" y="1536"/>
              <a:chExt cx="1736" cy="208"/>
            </a:xfrm>
          </p:grpSpPr>
          <p:sp>
            <p:nvSpPr>
              <p:cNvPr id="47734" name="Line 83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5" name="Line 83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6" name="Line 84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7" name="Line 84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8" name="Line 84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9" name="Line 84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0" name="Line 84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41" name="Line 84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8" name="Group 846"/>
            <p:cNvGrpSpPr>
              <a:grpSpLocks/>
            </p:cNvGrpSpPr>
            <p:nvPr/>
          </p:nvGrpSpPr>
          <p:grpSpPr bwMode="auto">
            <a:xfrm>
              <a:off x="2112516" y="4236988"/>
              <a:ext cx="762000" cy="152400"/>
              <a:chOff x="2016" y="1536"/>
              <a:chExt cx="1736" cy="208"/>
            </a:xfrm>
          </p:grpSpPr>
          <p:sp>
            <p:nvSpPr>
              <p:cNvPr id="47726" name="Line 84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7" name="Line 84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8" name="Line 84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9" name="Line 85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0" name="Line 85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1" name="Line 85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2" name="Line 85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33" name="Line 85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09" name="Group 855"/>
            <p:cNvGrpSpPr>
              <a:grpSpLocks/>
            </p:cNvGrpSpPr>
            <p:nvPr/>
          </p:nvGrpSpPr>
          <p:grpSpPr bwMode="auto">
            <a:xfrm>
              <a:off x="2112516" y="4313188"/>
              <a:ext cx="762000" cy="152400"/>
              <a:chOff x="2016" y="1536"/>
              <a:chExt cx="1736" cy="208"/>
            </a:xfrm>
          </p:grpSpPr>
          <p:sp>
            <p:nvSpPr>
              <p:cNvPr id="47718" name="Line 85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9" name="Line 85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0" name="Line 85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1" name="Line 85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2" name="Line 86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3" name="Line 86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4" name="Line 86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25" name="Line 86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0" name="Group 864"/>
            <p:cNvGrpSpPr>
              <a:grpSpLocks/>
            </p:cNvGrpSpPr>
            <p:nvPr/>
          </p:nvGrpSpPr>
          <p:grpSpPr bwMode="auto">
            <a:xfrm>
              <a:off x="2112516" y="4389388"/>
              <a:ext cx="762000" cy="152400"/>
              <a:chOff x="2016" y="1536"/>
              <a:chExt cx="1736" cy="208"/>
            </a:xfrm>
          </p:grpSpPr>
          <p:sp>
            <p:nvSpPr>
              <p:cNvPr id="47710" name="Line 86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1" name="Line 86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2" name="Line 86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3" name="Line 86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4" name="Line 86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5" name="Line 87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6" name="Line 87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17" name="Line 87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1" name="Group 873"/>
            <p:cNvGrpSpPr>
              <a:grpSpLocks/>
            </p:cNvGrpSpPr>
            <p:nvPr/>
          </p:nvGrpSpPr>
          <p:grpSpPr bwMode="auto">
            <a:xfrm>
              <a:off x="2112516" y="4465588"/>
              <a:ext cx="762000" cy="152400"/>
              <a:chOff x="2016" y="1536"/>
              <a:chExt cx="1736" cy="208"/>
            </a:xfrm>
          </p:grpSpPr>
          <p:sp>
            <p:nvSpPr>
              <p:cNvPr id="47702" name="Line 87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3" name="Line 87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4" name="Line 87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5" name="Line 87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6" name="Line 87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7" name="Line 87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8" name="Line 88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9" name="Line 88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2" name="Group 882"/>
            <p:cNvGrpSpPr>
              <a:grpSpLocks/>
            </p:cNvGrpSpPr>
            <p:nvPr/>
          </p:nvGrpSpPr>
          <p:grpSpPr bwMode="auto">
            <a:xfrm>
              <a:off x="2112516" y="4541788"/>
              <a:ext cx="762000" cy="152400"/>
              <a:chOff x="2016" y="1536"/>
              <a:chExt cx="1736" cy="208"/>
            </a:xfrm>
          </p:grpSpPr>
          <p:sp>
            <p:nvSpPr>
              <p:cNvPr id="47694" name="Line 88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5" name="Line 88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6" name="Line 88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7" name="Line 88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8" name="Line 88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9" name="Line 88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0" name="Line 88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701" name="Line 89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3" name="Group 891"/>
            <p:cNvGrpSpPr>
              <a:grpSpLocks/>
            </p:cNvGrpSpPr>
            <p:nvPr/>
          </p:nvGrpSpPr>
          <p:grpSpPr bwMode="auto">
            <a:xfrm>
              <a:off x="2112516" y="4617988"/>
              <a:ext cx="762000" cy="152400"/>
              <a:chOff x="2016" y="1536"/>
              <a:chExt cx="1736" cy="208"/>
            </a:xfrm>
          </p:grpSpPr>
          <p:sp>
            <p:nvSpPr>
              <p:cNvPr id="47686" name="Line 89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7" name="Line 89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8" name="Line 89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9" name="Line 89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0" name="Line 89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1" name="Line 89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2" name="Line 89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93" name="Line 89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4" name="Group 900"/>
            <p:cNvGrpSpPr>
              <a:grpSpLocks/>
            </p:cNvGrpSpPr>
            <p:nvPr/>
          </p:nvGrpSpPr>
          <p:grpSpPr bwMode="auto">
            <a:xfrm>
              <a:off x="2112516" y="4694188"/>
              <a:ext cx="762000" cy="152400"/>
              <a:chOff x="2016" y="1536"/>
              <a:chExt cx="1736" cy="208"/>
            </a:xfrm>
          </p:grpSpPr>
          <p:sp>
            <p:nvSpPr>
              <p:cNvPr id="47678" name="Line 90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9" name="Line 90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0" name="Line 90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1" name="Line 90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2" name="Line 90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3" name="Line 90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4" name="Line 90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85" name="Line 90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5" name="Group 909"/>
            <p:cNvGrpSpPr>
              <a:grpSpLocks/>
            </p:cNvGrpSpPr>
            <p:nvPr/>
          </p:nvGrpSpPr>
          <p:grpSpPr bwMode="auto">
            <a:xfrm>
              <a:off x="2874516" y="4021088"/>
              <a:ext cx="762000" cy="152400"/>
              <a:chOff x="2016" y="1536"/>
              <a:chExt cx="1736" cy="208"/>
            </a:xfrm>
          </p:grpSpPr>
          <p:sp>
            <p:nvSpPr>
              <p:cNvPr id="47670" name="Line 91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1" name="Line 91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2" name="Line 91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3" name="Line 91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4" name="Line 91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5" name="Line 91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6" name="Line 91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77" name="Line 91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6" name="Group 918"/>
            <p:cNvGrpSpPr>
              <a:grpSpLocks/>
            </p:cNvGrpSpPr>
            <p:nvPr/>
          </p:nvGrpSpPr>
          <p:grpSpPr bwMode="auto">
            <a:xfrm>
              <a:off x="2874516" y="4097288"/>
              <a:ext cx="762000" cy="152400"/>
              <a:chOff x="2016" y="1536"/>
              <a:chExt cx="1736" cy="208"/>
            </a:xfrm>
          </p:grpSpPr>
          <p:sp>
            <p:nvSpPr>
              <p:cNvPr id="47662" name="Line 91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3" name="Line 92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4" name="Line 92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5" name="Line 92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6" name="Line 92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7" name="Line 92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8" name="Line 92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9" name="Line 92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7" name="Group 927"/>
            <p:cNvGrpSpPr>
              <a:grpSpLocks/>
            </p:cNvGrpSpPr>
            <p:nvPr/>
          </p:nvGrpSpPr>
          <p:grpSpPr bwMode="auto">
            <a:xfrm>
              <a:off x="2874516" y="4173488"/>
              <a:ext cx="762000" cy="152400"/>
              <a:chOff x="2016" y="1536"/>
              <a:chExt cx="1736" cy="208"/>
            </a:xfrm>
          </p:grpSpPr>
          <p:sp>
            <p:nvSpPr>
              <p:cNvPr id="47654" name="Line 92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5" name="Line 92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6" name="Line 93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7" name="Line 93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8" name="Line 93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9" name="Line 93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0" name="Line 93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61" name="Line 93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8" name="Group 936"/>
            <p:cNvGrpSpPr>
              <a:grpSpLocks/>
            </p:cNvGrpSpPr>
            <p:nvPr/>
          </p:nvGrpSpPr>
          <p:grpSpPr bwMode="auto">
            <a:xfrm>
              <a:off x="2874516" y="4249688"/>
              <a:ext cx="762000" cy="152400"/>
              <a:chOff x="2016" y="1536"/>
              <a:chExt cx="1736" cy="208"/>
            </a:xfrm>
          </p:grpSpPr>
          <p:sp>
            <p:nvSpPr>
              <p:cNvPr id="47646" name="Line 93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7" name="Line 93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8" name="Line 93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9" name="Line 94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0" name="Line 94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1" name="Line 94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2" name="Line 94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53" name="Line 94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19" name="Group 945"/>
            <p:cNvGrpSpPr>
              <a:grpSpLocks/>
            </p:cNvGrpSpPr>
            <p:nvPr/>
          </p:nvGrpSpPr>
          <p:grpSpPr bwMode="auto">
            <a:xfrm>
              <a:off x="2874516" y="4325888"/>
              <a:ext cx="762000" cy="152400"/>
              <a:chOff x="2016" y="1536"/>
              <a:chExt cx="1736" cy="208"/>
            </a:xfrm>
          </p:grpSpPr>
          <p:sp>
            <p:nvSpPr>
              <p:cNvPr id="47638" name="Line 94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9" name="Line 94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0" name="Line 94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1" name="Line 94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2" name="Line 95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3" name="Line 95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4" name="Line 95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45" name="Line 95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0" name="Group 954"/>
            <p:cNvGrpSpPr>
              <a:grpSpLocks/>
            </p:cNvGrpSpPr>
            <p:nvPr/>
          </p:nvGrpSpPr>
          <p:grpSpPr bwMode="auto">
            <a:xfrm>
              <a:off x="2874516" y="4402088"/>
              <a:ext cx="762000" cy="152400"/>
              <a:chOff x="2016" y="1536"/>
              <a:chExt cx="1736" cy="208"/>
            </a:xfrm>
          </p:grpSpPr>
          <p:sp>
            <p:nvSpPr>
              <p:cNvPr id="47630" name="Line 95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1" name="Line 95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2" name="Line 95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3" name="Line 95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4" name="Line 95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5" name="Line 96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6" name="Line 96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37" name="Line 96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1" name="Group 963"/>
            <p:cNvGrpSpPr>
              <a:grpSpLocks/>
            </p:cNvGrpSpPr>
            <p:nvPr/>
          </p:nvGrpSpPr>
          <p:grpSpPr bwMode="auto">
            <a:xfrm>
              <a:off x="2874516" y="4478288"/>
              <a:ext cx="762000" cy="152400"/>
              <a:chOff x="2016" y="1536"/>
              <a:chExt cx="1736" cy="208"/>
            </a:xfrm>
          </p:grpSpPr>
          <p:sp>
            <p:nvSpPr>
              <p:cNvPr id="47622" name="Line 96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3" name="Line 96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4" name="Line 96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5" name="Line 96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6" name="Line 96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7" name="Line 96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8" name="Line 97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9" name="Line 97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2" name="Group 972"/>
            <p:cNvGrpSpPr>
              <a:grpSpLocks/>
            </p:cNvGrpSpPr>
            <p:nvPr/>
          </p:nvGrpSpPr>
          <p:grpSpPr bwMode="auto">
            <a:xfrm>
              <a:off x="2874516" y="4554488"/>
              <a:ext cx="762000" cy="152400"/>
              <a:chOff x="2016" y="1536"/>
              <a:chExt cx="1736" cy="208"/>
            </a:xfrm>
          </p:grpSpPr>
          <p:sp>
            <p:nvSpPr>
              <p:cNvPr id="47614" name="Line 97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5" name="Line 97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6" name="Line 97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7" name="Line 97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8" name="Line 97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9" name="Line 97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0" name="Line 97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21" name="Line 98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3" name="Group 981"/>
            <p:cNvGrpSpPr>
              <a:grpSpLocks/>
            </p:cNvGrpSpPr>
            <p:nvPr/>
          </p:nvGrpSpPr>
          <p:grpSpPr bwMode="auto">
            <a:xfrm>
              <a:off x="2874516" y="4630688"/>
              <a:ext cx="762000" cy="152400"/>
              <a:chOff x="2016" y="1536"/>
              <a:chExt cx="1736" cy="208"/>
            </a:xfrm>
          </p:grpSpPr>
          <p:sp>
            <p:nvSpPr>
              <p:cNvPr id="47606" name="Line 98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7" name="Line 98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8" name="Line 98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9" name="Line 98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0" name="Line 98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1" name="Line 98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2" name="Line 98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13" name="Line 98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4" name="Group 990"/>
            <p:cNvGrpSpPr>
              <a:grpSpLocks/>
            </p:cNvGrpSpPr>
            <p:nvPr/>
          </p:nvGrpSpPr>
          <p:grpSpPr bwMode="auto">
            <a:xfrm>
              <a:off x="2874516" y="4706888"/>
              <a:ext cx="762000" cy="152400"/>
              <a:chOff x="2016" y="1536"/>
              <a:chExt cx="1736" cy="208"/>
            </a:xfrm>
          </p:grpSpPr>
          <p:sp>
            <p:nvSpPr>
              <p:cNvPr id="47598" name="Line 99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9" name="Line 99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0" name="Line 99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1" name="Line 99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2" name="Line 99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3" name="Line 99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4" name="Line 99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605" name="Line 99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5" name="Group 999"/>
            <p:cNvGrpSpPr>
              <a:grpSpLocks/>
            </p:cNvGrpSpPr>
            <p:nvPr/>
          </p:nvGrpSpPr>
          <p:grpSpPr bwMode="auto">
            <a:xfrm>
              <a:off x="3636516" y="4008388"/>
              <a:ext cx="762000" cy="152400"/>
              <a:chOff x="2016" y="1536"/>
              <a:chExt cx="1736" cy="208"/>
            </a:xfrm>
          </p:grpSpPr>
          <p:sp>
            <p:nvSpPr>
              <p:cNvPr id="47590" name="Line 100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1" name="Line 100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2" name="Line 100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3" name="Line 100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4" name="Line 100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5" name="Line 100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6" name="Line 100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97" name="Line 100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6" name="Group 1008"/>
            <p:cNvGrpSpPr>
              <a:grpSpLocks/>
            </p:cNvGrpSpPr>
            <p:nvPr/>
          </p:nvGrpSpPr>
          <p:grpSpPr bwMode="auto">
            <a:xfrm>
              <a:off x="3636516" y="4084588"/>
              <a:ext cx="762000" cy="152400"/>
              <a:chOff x="2016" y="1536"/>
              <a:chExt cx="1736" cy="208"/>
            </a:xfrm>
          </p:grpSpPr>
          <p:sp>
            <p:nvSpPr>
              <p:cNvPr id="47582" name="Line 100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3" name="Line 101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4" name="Line 101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5" name="Line 101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6" name="Line 101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7" name="Line 101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8" name="Line 101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9" name="Line 101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7" name="Group 1017"/>
            <p:cNvGrpSpPr>
              <a:grpSpLocks/>
            </p:cNvGrpSpPr>
            <p:nvPr/>
          </p:nvGrpSpPr>
          <p:grpSpPr bwMode="auto">
            <a:xfrm>
              <a:off x="3636516" y="4160788"/>
              <a:ext cx="762000" cy="152400"/>
              <a:chOff x="2016" y="1536"/>
              <a:chExt cx="1736" cy="208"/>
            </a:xfrm>
          </p:grpSpPr>
          <p:sp>
            <p:nvSpPr>
              <p:cNvPr id="47574" name="Line 101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5" name="Line 101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6" name="Line 102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7" name="Line 102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8" name="Line 102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9" name="Line 102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0" name="Line 102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81" name="Line 102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8" name="Group 1026"/>
            <p:cNvGrpSpPr>
              <a:grpSpLocks/>
            </p:cNvGrpSpPr>
            <p:nvPr/>
          </p:nvGrpSpPr>
          <p:grpSpPr bwMode="auto">
            <a:xfrm>
              <a:off x="3636516" y="4236988"/>
              <a:ext cx="762000" cy="152400"/>
              <a:chOff x="2016" y="1536"/>
              <a:chExt cx="1736" cy="208"/>
            </a:xfrm>
          </p:grpSpPr>
          <p:sp>
            <p:nvSpPr>
              <p:cNvPr id="47566" name="Line 102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7" name="Line 102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8" name="Line 102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9" name="Line 103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0" name="Line 103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1" name="Line 103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2" name="Line 103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73" name="Line 103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29" name="Group 1035"/>
            <p:cNvGrpSpPr>
              <a:grpSpLocks/>
            </p:cNvGrpSpPr>
            <p:nvPr/>
          </p:nvGrpSpPr>
          <p:grpSpPr bwMode="auto">
            <a:xfrm>
              <a:off x="3636516" y="4313188"/>
              <a:ext cx="762000" cy="152400"/>
              <a:chOff x="2016" y="1536"/>
              <a:chExt cx="1736" cy="208"/>
            </a:xfrm>
          </p:grpSpPr>
          <p:sp>
            <p:nvSpPr>
              <p:cNvPr id="47558" name="Line 103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9" name="Line 103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0" name="Line 103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1" name="Line 103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2" name="Line 104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3" name="Line 104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4" name="Line 104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65" name="Line 104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0" name="Group 1044"/>
            <p:cNvGrpSpPr>
              <a:grpSpLocks/>
            </p:cNvGrpSpPr>
            <p:nvPr/>
          </p:nvGrpSpPr>
          <p:grpSpPr bwMode="auto">
            <a:xfrm>
              <a:off x="3636516" y="4389388"/>
              <a:ext cx="762000" cy="152400"/>
              <a:chOff x="2016" y="1536"/>
              <a:chExt cx="1736" cy="208"/>
            </a:xfrm>
          </p:grpSpPr>
          <p:sp>
            <p:nvSpPr>
              <p:cNvPr id="47550" name="Line 104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1" name="Line 104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2" name="Line 104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3" name="Line 104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4" name="Line 104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5" name="Line 105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6" name="Line 105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57" name="Line 105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1" name="Group 1053"/>
            <p:cNvGrpSpPr>
              <a:grpSpLocks/>
            </p:cNvGrpSpPr>
            <p:nvPr/>
          </p:nvGrpSpPr>
          <p:grpSpPr bwMode="auto">
            <a:xfrm>
              <a:off x="3636516" y="4465588"/>
              <a:ext cx="762000" cy="152400"/>
              <a:chOff x="2016" y="1536"/>
              <a:chExt cx="1736" cy="208"/>
            </a:xfrm>
          </p:grpSpPr>
          <p:sp>
            <p:nvSpPr>
              <p:cNvPr id="47542" name="Line 105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3" name="Line 105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4" name="Line 105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5" name="Line 105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6" name="Line 105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7" name="Line 105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8" name="Line 106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9" name="Line 106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2" name="Group 1062"/>
            <p:cNvGrpSpPr>
              <a:grpSpLocks/>
            </p:cNvGrpSpPr>
            <p:nvPr/>
          </p:nvGrpSpPr>
          <p:grpSpPr bwMode="auto">
            <a:xfrm>
              <a:off x="3636516" y="4541788"/>
              <a:ext cx="762000" cy="152400"/>
              <a:chOff x="2016" y="1536"/>
              <a:chExt cx="1736" cy="208"/>
            </a:xfrm>
          </p:grpSpPr>
          <p:sp>
            <p:nvSpPr>
              <p:cNvPr id="47534" name="Line 106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5" name="Line 106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6" name="Line 106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7" name="Line 106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8" name="Line 106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9" name="Line 106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0" name="Line 106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41" name="Line 107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3" name="Group 1071"/>
            <p:cNvGrpSpPr>
              <a:grpSpLocks/>
            </p:cNvGrpSpPr>
            <p:nvPr/>
          </p:nvGrpSpPr>
          <p:grpSpPr bwMode="auto">
            <a:xfrm>
              <a:off x="3636516" y="4617988"/>
              <a:ext cx="762000" cy="152400"/>
              <a:chOff x="2016" y="1536"/>
              <a:chExt cx="1736" cy="208"/>
            </a:xfrm>
          </p:grpSpPr>
          <p:sp>
            <p:nvSpPr>
              <p:cNvPr id="47526" name="Line 107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7" name="Line 107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8" name="Line 107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9" name="Line 107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0" name="Line 107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1" name="Line 107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2" name="Line 107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33" name="Line 107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4" name="Group 1080"/>
            <p:cNvGrpSpPr>
              <a:grpSpLocks/>
            </p:cNvGrpSpPr>
            <p:nvPr/>
          </p:nvGrpSpPr>
          <p:grpSpPr bwMode="auto">
            <a:xfrm>
              <a:off x="3636516" y="4694188"/>
              <a:ext cx="762000" cy="152400"/>
              <a:chOff x="2016" y="1536"/>
              <a:chExt cx="1736" cy="208"/>
            </a:xfrm>
          </p:grpSpPr>
          <p:sp>
            <p:nvSpPr>
              <p:cNvPr id="47518" name="Line 108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9" name="Line 108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0" name="Line 108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1" name="Line 108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2" name="Line 108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3" name="Line 108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4" name="Line 108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25" name="Line 108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5" name="Group 1089"/>
            <p:cNvGrpSpPr>
              <a:grpSpLocks/>
            </p:cNvGrpSpPr>
            <p:nvPr/>
          </p:nvGrpSpPr>
          <p:grpSpPr bwMode="auto">
            <a:xfrm>
              <a:off x="4385816" y="3995688"/>
              <a:ext cx="762000" cy="152400"/>
              <a:chOff x="2016" y="1536"/>
              <a:chExt cx="1736" cy="208"/>
            </a:xfrm>
          </p:grpSpPr>
          <p:sp>
            <p:nvSpPr>
              <p:cNvPr id="47510" name="Line 109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1" name="Line 109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2" name="Line 109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3" name="Line 109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4" name="Line 109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5" name="Line 109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6" name="Line 109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17" name="Line 109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6" name="Group 1098"/>
            <p:cNvGrpSpPr>
              <a:grpSpLocks/>
            </p:cNvGrpSpPr>
            <p:nvPr/>
          </p:nvGrpSpPr>
          <p:grpSpPr bwMode="auto">
            <a:xfrm>
              <a:off x="4385816" y="4071888"/>
              <a:ext cx="762000" cy="152400"/>
              <a:chOff x="2016" y="1536"/>
              <a:chExt cx="1736" cy="208"/>
            </a:xfrm>
          </p:grpSpPr>
          <p:sp>
            <p:nvSpPr>
              <p:cNvPr id="47502" name="Line 109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3" name="Line 110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4" name="Line 110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5" name="Line 110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6" name="Line 110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7" name="Line 110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8" name="Line 110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9" name="Line 110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7" name="Group 1107"/>
            <p:cNvGrpSpPr>
              <a:grpSpLocks/>
            </p:cNvGrpSpPr>
            <p:nvPr/>
          </p:nvGrpSpPr>
          <p:grpSpPr bwMode="auto">
            <a:xfrm>
              <a:off x="4385816" y="4148088"/>
              <a:ext cx="762000" cy="152400"/>
              <a:chOff x="2016" y="1536"/>
              <a:chExt cx="1736" cy="208"/>
            </a:xfrm>
          </p:grpSpPr>
          <p:sp>
            <p:nvSpPr>
              <p:cNvPr id="47494" name="Line 110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5" name="Line 110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6" name="Line 111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7" name="Line 111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8" name="Line 111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9" name="Line 111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0" name="Line 111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501" name="Line 111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8" name="Group 1116"/>
            <p:cNvGrpSpPr>
              <a:grpSpLocks/>
            </p:cNvGrpSpPr>
            <p:nvPr/>
          </p:nvGrpSpPr>
          <p:grpSpPr bwMode="auto">
            <a:xfrm>
              <a:off x="4385816" y="4224288"/>
              <a:ext cx="762000" cy="152400"/>
              <a:chOff x="2016" y="1536"/>
              <a:chExt cx="1736" cy="208"/>
            </a:xfrm>
          </p:grpSpPr>
          <p:sp>
            <p:nvSpPr>
              <p:cNvPr id="47486" name="Line 111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7" name="Line 111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8" name="Line 111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9" name="Line 112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0" name="Line 112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1" name="Line 112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2" name="Line 112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93" name="Line 112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39" name="Group 1125"/>
            <p:cNvGrpSpPr>
              <a:grpSpLocks/>
            </p:cNvGrpSpPr>
            <p:nvPr/>
          </p:nvGrpSpPr>
          <p:grpSpPr bwMode="auto">
            <a:xfrm>
              <a:off x="4385816" y="4300488"/>
              <a:ext cx="762000" cy="152400"/>
              <a:chOff x="2016" y="1536"/>
              <a:chExt cx="1736" cy="208"/>
            </a:xfrm>
          </p:grpSpPr>
          <p:sp>
            <p:nvSpPr>
              <p:cNvPr id="47478" name="Line 112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9" name="Line 112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0" name="Line 112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1" name="Line 112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2" name="Line 113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3" name="Line 113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4" name="Line 113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85" name="Line 113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0" name="Group 1134"/>
            <p:cNvGrpSpPr>
              <a:grpSpLocks/>
            </p:cNvGrpSpPr>
            <p:nvPr/>
          </p:nvGrpSpPr>
          <p:grpSpPr bwMode="auto">
            <a:xfrm>
              <a:off x="4385816" y="4376688"/>
              <a:ext cx="762000" cy="152400"/>
              <a:chOff x="2016" y="1536"/>
              <a:chExt cx="1736" cy="208"/>
            </a:xfrm>
          </p:grpSpPr>
          <p:sp>
            <p:nvSpPr>
              <p:cNvPr id="47470" name="Line 113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1" name="Line 113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2" name="Line 113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3" name="Line 113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4" name="Line 113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5" name="Line 114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6" name="Line 114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7" name="Line 114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1" name="Group 1143"/>
            <p:cNvGrpSpPr>
              <a:grpSpLocks/>
            </p:cNvGrpSpPr>
            <p:nvPr/>
          </p:nvGrpSpPr>
          <p:grpSpPr bwMode="auto">
            <a:xfrm>
              <a:off x="4385816" y="4452888"/>
              <a:ext cx="762000" cy="152400"/>
              <a:chOff x="2016" y="1536"/>
              <a:chExt cx="1736" cy="208"/>
            </a:xfrm>
          </p:grpSpPr>
          <p:sp>
            <p:nvSpPr>
              <p:cNvPr id="47462" name="Line 114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3" name="Line 114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4" name="Line 114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5" name="Line 114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6" name="Line 114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7" name="Line 114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8" name="Line 115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9" name="Line 115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2" name="Group 1152"/>
            <p:cNvGrpSpPr>
              <a:grpSpLocks/>
            </p:cNvGrpSpPr>
            <p:nvPr/>
          </p:nvGrpSpPr>
          <p:grpSpPr bwMode="auto">
            <a:xfrm>
              <a:off x="4385816" y="4529088"/>
              <a:ext cx="762000" cy="152400"/>
              <a:chOff x="2016" y="1536"/>
              <a:chExt cx="1736" cy="208"/>
            </a:xfrm>
          </p:grpSpPr>
          <p:sp>
            <p:nvSpPr>
              <p:cNvPr id="47454" name="Line 115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5" name="Line 115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6" name="Line 115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7" name="Line 115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8" name="Line 115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9" name="Line 115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0" name="Line 115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1" name="Line 116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3" name="Group 1161"/>
            <p:cNvGrpSpPr>
              <a:grpSpLocks/>
            </p:cNvGrpSpPr>
            <p:nvPr/>
          </p:nvGrpSpPr>
          <p:grpSpPr bwMode="auto">
            <a:xfrm>
              <a:off x="4385816" y="4605288"/>
              <a:ext cx="762000" cy="152400"/>
              <a:chOff x="2016" y="1536"/>
              <a:chExt cx="1736" cy="208"/>
            </a:xfrm>
          </p:grpSpPr>
          <p:sp>
            <p:nvSpPr>
              <p:cNvPr id="47446" name="Line 116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7" name="Line 116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8" name="Line 116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9" name="Line 116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0" name="Line 116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1" name="Line 116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2" name="Line 116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3" name="Line 116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4" name="Group 1170"/>
            <p:cNvGrpSpPr>
              <a:grpSpLocks/>
            </p:cNvGrpSpPr>
            <p:nvPr/>
          </p:nvGrpSpPr>
          <p:grpSpPr bwMode="auto">
            <a:xfrm>
              <a:off x="4385816" y="4681488"/>
              <a:ext cx="762000" cy="152400"/>
              <a:chOff x="2016" y="1536"/>
              <a:chExt cx="1736" cy="208"/>
            </a:xfrm>
          </p:grpSpPr>
          <p:sp>
            <p:nvSpPr>
              <p:cNvPr id="47438" name="Line 117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9" name="Line 117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0" name="Line 117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1" name="Line 117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2" name="Line 117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3" name="Line 117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4" name="Line 117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5" name="Line 117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5" name="Group 1359"/>
            <p:cNvGrpSpPr>
              <a:grpSpLocks/>
            </p:cNvGrpSpPr>
            <p:nvPr/>
          </p:nvGrpSpPr>
          <p:grpSpPr bwMode="auto">
            <a:xfrm>
              <a:off x="601216" y="3995688"/>
              <a:ext cx="762000" cy="152400"/>
              <a:chOff x="2016" y="1536"/>
              <a:chExt cx="1736" cy="208"/>
            </a:xfrm>
          </p:grpSpPr>
          <p:sp>
            <p:nvSpPr>
              <p:cNvPr id="47430" name="Line 136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1" name="Line 136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2" name="Line 136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3" name="Line 136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4" name="Line 136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5" name="Line 136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6" name="Line 136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7" name="Line 136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6" name="Group 1368"/>
            <p:cNvGrpSpPr>
              <a:grpSpLocks/>
            </p:cNvGrpSpPr>
            <p:nvPr/>
          </p:nvGrpSpPr>
          <p:grpSpPr bwMode="auto">
            <a:xfrm>
              <a:off x="601216" y="4071888"/>
              <a:ext cx="762000" cy="152400"/>
              <a:chOff x="2016" y="1536"/>
              <a:chExt cx="1736" cy="208"/>
            </a:xfrm>
          </p:grpSpPr>
          <p:sp>
            <p:nvSpPr>
              <p:cNvPr id="47422" name="Line 136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3" name="Line 137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4" name="Line 137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5" name="Line 137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6" name="Line 137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7" name="Line 137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8" name="Line 137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9" name="Line 137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7" name="Group 1377"/>
            <p:cNvGrpSpPr>
              <a:grpSpLocks/>
            </p:cNvGrpSpPr>
            <p:nvPr/>
          </p:nvGrpSpPr>
          <p:grpSpPr bwMode="auto">
            <a:xfrm>
              <a:off x="601216" y="4148088"/>
              <a:ext cx="762000" cy="152400"/>
              <a:chOff x="2016" y="1536"/>
              <a:chExt cx="1736" cy="208"/>
            </a:xfrm>
          </p:grpSpPr>
          <p:sp>
            <p:nvSpPr>
              <p:cNvPr id="47414" name="Line 137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5" name="Line 137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6" name="Line 138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7" name="Line 138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8" name="Line 138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9" name="Line 138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0" name="Line 138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1" name="Line 138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8" name="Group 1386"/>
            <p:cNvGrpSpPr>
              <a:grpSpLocks/>
            </p:cNvGrpSpPr>
            <p:nvPr/>
          </p:nvGrpSpPr>
          <p:grpSpPr bwMode="auto">
            <a:xfrm>
              <a:off x="601216" y="4224288"/>
              <a:ext cx="762000" cy="152400"/>
              <a:chOff x="2016" y="1536"/>
              <a:chExt cx="1736" cy="208"/>
            </a:xfrm>
          </p:grpSpPr>
          <p:sp>
            <p:nvSpPr>
              <p:cNvPr id="47406" name="Line 138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7" name="Line 138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8" name="Line 138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9" name="Line 139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0" name="Line 139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1" name="Line 139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2" name="Line 139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3" name="Line 139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49" name="Group 1395"/>
            <p:cNvGrpSpPr>
              <a:grpSpLocks/>
            </p:cNvGrpSpPr>
            <p:nvPr/>
          </p:nvGrpSpPr>
          <p:grpSpPr bwMode="auto">
            <a:xfrm>
              <a:off x="601216" y="4300488"/>
              <a:ext cx="762000" cy="152400"/>
              <a:chOff x="2016" y="1536"/>
              <a:chExt cx="1736" cy="208"/>
            </a:xfrm>
          </p:grpSpPr>
          <p:sp>
            <p:nvSpPr>
              <p:cNvPr id="47398" name="Line 139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9" name="Line 139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0" name="Line 139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1" name="Line 139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2" name="Line 140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3" name="Line 140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4" name="Line 140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5" name="Line 140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0" name="Group 1404"/>
            <p:cNvGrpSpPr>
              <a:grpSpLocks/>
            </p:cNvGrpSpPr>
            <p:nvPr/>
          </p:nvGrpSpPr>
          <p:grpSpPr bwMode="auto">
            <a:xfrm>
              <a:off x="601216" y="4376688"/>
              <a:ext cx="762000" cy="152400"/>
              <a:chOff x="2016" y="1536"/>
              <a:chExt cx="1736" cy="208"/>
            </a:xfrm>
          </p:grpSpPr>
          <p:sp>
            <p:nvSpPr>
              <p:cNvPr id="47390" name="Line 140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1" name="Line 140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2" name="Line 140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3" name="Line 140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4" name="Line 140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5" name="Line 141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6" name="Line 141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7" name="Line 141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1" name="Group 1413"/>
            <p:cNvGrpSpPr>
              <a:grpSpLocks/>
            </p:cNvGrpSpPr>
            <p:nvPr/>
          </p:nvGrpSpPr>
          <p:grpSpPr bwMode="auto">
            <a:xfrm>
              <a:off x="601216" y="4452888"/>
              <a:ext cx="762000" cy="152400"/>
              <a:chOff x="2016" y="1536"/>
              <a:chExt cx="1736" cy="208"/>
            </a:xfrm>
          </p:grpSpPr>
          <p:sp>
            <p:nvSpPr>
              <p:cNvPr id="47382" name="Line 141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3" name="Line 141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4" name="Line 141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5" name="Line 141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6" name="Line 141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7" name="Line 141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8" name="Line 142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9" name="Line 142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2" name="Group 1422"/>
            <p:cNvGrpSpPr>
              <a:grpSpLocks/>
            </p:cNvGrpSpPr>
            <p:nvPr/>
          </p:nvGrpSpPr>
          <p:grpSpPr bwMode="auto">
            <a:xfrm>
              <a:off x="601216" y="4529088"/>
              <a:ext cx="762000" cy="152400"/>
              <a:chOff x="2016" y="1536"/>
              <a:chExt cx="1736" cy="208"/>
            </a:xfrm>
          </p:grpSpPr>
          <p:sp>
            <p:nvSpPr>
              <p:cNvPr id="47374" name="Line 142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5" name="Line 142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6" name="Line 142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7" name="Line 142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8" name="Line 142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9" name="Line 142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0" name="Line 142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1" name="Line 143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3" name="Group 1431"/>
            <p:cNvGrpSpPr>
              <a:grpSpLocks/>
            </p:cNvGrpSpPr>
            <p:nvPr/>
          </p:nvGrpSpPr>
          <p:grpSpPr bwMode="auto">
            <a:xfrm>
              <a:off x="601216" y="4605288"/>
              <a:ext cx="762000" cy="152400"/>
              <a:chOff x="2016" y="1536"/>
              <a:chExt cx="1736" cy="208"/>
            </a:xfrm>
          </p:grpSpPr>
          <p:sp>
            <p:nvSpPr>
              <p:cNvPr id="47366" name="Line 143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7" name="Line 143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8" name="Line 143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9" name="Line 143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0" name="Line 143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1" name="Line 143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2" name="Line 143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3" name="Line 143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4" name="Group 1440"/>
            <p:cNvGrpSpPr>
              <a:grpSpLocks/>
            </p:cNvGrpSpPr>
            <p:nvPr/>
          </p:nvGrpSpPr>
          <p:grpSpPr bwMode="auto">
            <a:xfrm>
              <a:off x="601216" y="4681488"/>
              <a:ext cx="762000" cy="152400"/>
              <a:chOff x="2016" y="1536"/>
              <a:chExt cx="1736" cy="208"/>
            </a:xfrm>
          </p:grpSpPr>
          <p:sp>
            <p:nvSpPr>
              <p:cNvPr id="47358" name="Line 144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9" name="Line 144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0" name="Line 144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1" name="Line 144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2" name="Line 144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3" name="Line 144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4" name="Line 144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5" name="Line 144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5" name="Group 1449"/>
            <p:cNvGrpSpPr>
              <a:grpSpLocks/>
            </p:cNvGrpSpPr>
            <p:nvPr/>
          </p:nvGrpSpPr>
          <p:grpSpPr bwMode="auto">
            <a:xfrm>
              <a:off x="1350516" y="4008388"/>
              <a:ext cx="762000" cy="152400"/>
              <a:chOff x="2016" y="1536"/>
              <a:chExt cx="1736" cy="208"/>
            </a:xfrm>
          </p:grpSpPr>
          <p:sp>
            <p:nvSpPr>
              <p:cNvPr id="47350" name="Line 1450"/>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1" name="Line 1451"/>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2" name="Line 1452"/>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3" name="Line 1453"/>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4" name="Line 1454"/>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5" name="Line 1455"/>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6" name="Line 1456"/>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7" name="Line 1457"/>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6" name="Group 1458"/>
            <p:cNvGrpSpPr>
              <a:grpSpLocks/>
            </p:cNvGrpSpPr>
            <p:nvPr/>
          </p:nvGrpSpPr>
          <p:grpSpPr bwMode="auto">
            <a:xfrm>
              <a:off x="1350516" y="4084588"/>
              <a:ext cx="762000" cy="152400"/>
              <a:chOff x="2016" y="1536"/>
              <a:chExt cx="1736" cy="208"/>
            </a:xfrm>
          </p:grpSpPr>
          <p:sp>
            <p:nvSpPr>
              <p:cNvPr id="47342" name="Line 1459"/>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3" name="Line 1460"/>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4" name="Line 1461"/>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5" name="Line 1462"/>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6" name="Line 1463"/>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7" name="Line 1464"/>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8" name="Line 1465"/>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9" name="Line 1466"/>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7" name="Group 1467"/>
            <p:cNvGrpSpPr>
              <a:grpSpLocks/>
            </p:cNvGrpSpPr>
            <p:nvPr/>
          </p:nvGrpSpPr>
          <p:grpSpPr bwMode="auto">
            <a:xfrm>
              <a:off x="1350516" y="4160788"/>
              <a:ext cx="762000" cy="152400"/>
              <a:chOff x="2016" y="1536"/>
              <a:chExt cx="1736" cy="208"/>
            </a:xfrm>
          </p:grpSpPr>
          <p:sp>
            <p:nvSpPr>
              <p:cNvPr id="47334" name="Line 1468"/>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5" name="Line 1469"/>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6" name="Line 1470"/>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7" name="Line 1471"/>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8" name="Line 1472"/>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9" name="Line 1473"/>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0" name="Line 1474"/>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1" name="Line 1475"/>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8" name="Group 1476"/>
            <p:cNvGrpSpPr>
              <a:grpSpLocks/>
            </p:cNvGrpSpPr>
            <p:nvPr/>
          </p:nvGrpSpPr>
          <p:grpSpPr bwMode="auto">
            <a:xfrm>
              <a:off x="1350516" y="4236988"/>
              <a:ext cx="762000" cy="152400"/>
              <a:chOff x="2016" y="1536"/>
              <a:chExt cx="1736" cy="208"/>
            </a:xfrm>
          </p:grpSpPr>
          <p:sp>
            <p:nvSpPr>
              <p:cNvPr id="47326" name="Line 1477"/>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7" name="Line 1478"/>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8" name="Line 1479"/>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9" name="Line 1480"/>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0" name="Line 1481"/>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1" name="Line 1482"/>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2" name="Line 1483"/>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3" name="Line 1484"/>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9" name="Group 1485"/>
            <p:cNvGrpSpPr>
              <a:grpSpLocks/>
            </p:cNvGrpSpPr>
            <p:nvPr/>
          </p:nvGrpSpPr>
          <p:grpSpPr bwMode="auto">
            <a:xfrm>
              <a:off x="1350516" y="4313188"/>
              <a:ext cx="762000" cy="152400"/>
              <a:chOff x="2016" y="1536"/>
              <a:chExt cx="1736" cy="208"/>
            </a:xfrm>
          </p:grpSpPr>
          <p:sp>
            <p:nvSpPr>
              <p:cNvPr id="47318" name="Line 1486"/>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9" name="Line 1487"/>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0" name="Line 1488"/>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1" name="Line 1489"/>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2" name="Line 1490"/>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3" name="Line 1491"/>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4" name="Line 1492"/>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5" name="Line 1493"/>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0" name="Group 1494"/>
            <p:cNvGrpSpPr>
              <a:grpSpLocks/>
            </p:cNvGrpSpPr>
            <p:nvPr/>
          </p:nvGrpSpPr>
          <p:grpSpPr bwMode="auto">
            <a:xfrm>
              <a:off x="1350516" y="4389388"/>
              <a:ext cx="762000" cy="152400"/>
              <a:chOff x="2016" y="1536"/>
              <a:chExt cx="1736" cy="208"/>
            </a:xfrm>
          </p:grpSpPr>
          <p:sp>
            <p:nvSpPr>
              <p:cNvPr id="47310" name="Line 1495"/>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1" name="Line 1496"/>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2" name="Line 1497"/>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3" name="Line 1498"/>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4" name="Line 1499"/>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5" name="Line 1500"/>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6" name="Line 1501"/>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7" name="Line 1502"/>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1" name="Group 1503"/>
            <p:cNvGrpSpPr>
              <a:grpSpLocks/>
            </p:cNvGrpSpPr>
            <p:nvPr/>
          </p:nvGrpSpPr>
          <p:grpSpPr bwMode="auto">
            <a:xfrm>
              <a:off x="1350516" y="4465588"/>
              <a:ext cx="762000" cy="152400"/>
              <a:chOff x="2016" y="1536"/>
              <a:chExt cx="1736" cy="208"/>
            </a:xfrm>
          </p:grpSpPr>
          <p:sp>
            <p:nvSpPr>
              <p:cNvPr id="47302" name="Line 1504"/>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3" name="Line 1505"/>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4" name="Line 1506"/>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5" name="Line 1507"/>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6" name="Line 1508"/>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7" name="Line 1509"/>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8" name="Line 1510"/>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9" name="Line 1511"/>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2" name="Group 1512"/>
            <p:cNvGrpSpPr>
              <a:grpSpLocks/>
            </p:cNvGrpSpPr>
            <p:nvPr/>
          </p:nvGrpSpPr>
          <p:grpSpPr bwMode="auto">
            <a:xfrm>
              <a:off x="1350516" y="4541788"/>
              <a:ext cx="762000" cy="152400"/>
              <a:chOff x="2016" y="1536"/>
              <a:chExt cx="1736" cy="208"/>
            </a:xfrm>
          </p:grpSpPr>
          <p:sp>
            <p:nvSpPr>
              <p:cNvPr id="47294" name="Line 1513"/>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5" name="Line 1514"/>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6" name="Line 1515"/>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7" name="Line 1516"/>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8" name="Line 1517"/>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9" name="Line 1518"/>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0" name="Line 1519"/>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1" name="Line 1520"/>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3" name="Group 1521"/>
            <p:cNvGrpSpPr>
              <a:grpSpLocks/>
            </p:cNvGrpSpPr>
            <p:nvPr/>
          </p:nvGrpSpPr>
          <p:grpSpPr bwMode="auto">
            <a:xfrm>
              <a:off x="1350516" y="4617988"/>
              <a:ext cx="762000" cy="152400"/>
              <a:chOff x="2016" y="1536"/>
              <a:chExt cx="1736" cy="208"/>
            </a:xfrm>
          </p:grpSpPr>
          <p:sp>
            <p:nvSpPr>
              <p:cNvPr id="47286" name="Line 1522"/>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7" name="Line 1523"/>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8" name="Line 1524"/>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9" name="Line 1525"/>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0" name="Line 1526"/>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1" name="Line 1527"/>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2" name="Line 1528"/>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3" name="Line 1529"/>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4" name="Group 1530"/>
            <p:cNvGrpSpPr>
              <a:grpSpLocks/>
            </p:cNvGrpSpPr>
            <p:nvPr/>
          </p:nvGrpSpPr>
          <p:grpSpPr bwMode="auto">
            <a:xfrm>
              <a:off x="1350516" y="4694188"/>
              <a:ext cx="762000" cy="152400"/>
              <a:chOff x="2016" y="1536"/>
              <a:chExt cx="1736" cy="208"/>
            </a:xfrm>
          </p:grpSpPr>
          <p:sp>
            <p:nvSpPr>
              <p:cNvPr id="47278" name="Line 1531"/>
              <p:cNvSpPr>
                <a:spLocks noChangeShapeType="1"/>
              </p:cNvSpPr>
              <p:nvPr/>
            </p:nvSpPr>
            <p:spPr bwMode="auto">
              <a:xfrm>
                <a:off x="2016" y="1536"/>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9" name="Line 1532"/>
              <p:cNvSpPr>
                <a:spLocks noChangeShapeType="1"/>
              </p:cNvSpPr>
              <p:nvPr/>
            </p:nvSpPr>
            <p:spPr bwMode="auto">
              <a:xfrm flipV="1">
                <a:off x="2256" y="1536"/>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0" name="Line 1533"/>
              <p:cNvSpPr>
                <a:spLocks noChangeShapeType="1"/>
              </p:cNvSpPr>
              <p:nvPr/>
            </p:nvSpPr>
            <p:spPr bwMode="auto">
              <a:xfrm>
                <a:off x="244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1" name="Line 1534"/>
              <p:cNvSpPr>
                <a:spLocks noChangeShapeType="1"/>
              </p:cNvSpPr>
              <p:nvPr/>
            </p:nvSpPr>
            <p:spPr bwMode="auto">
              <a:xfrm flipV="1">
                <a:off x="268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2" name="Line 1535"/>
              <p:cNvSpPr>
                <a:spLocks noChangeShapeType="1"/>
              </p:cNvSpPr>
              <p:nvPr/>
            </p:nvSpPr>
            <p:spPr bwMode="auto">
              <a:xfrm>
                <a:off x="2888" y="1544"/>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3" name="Line 1536"/>
              <p:cNvSpPr>
                <a:spLocks noChangeShapeType="1"/>
              </p:cNvSpPr>
              <p:nvPr/>
            </p:nvSpPr>
            <p:spPr bwMode="auto">
              <a:xfrm flipV="1">
                <a:off x="3128" y="1544"/>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4" name="Line 1537"/>
              <p:cNvSpPr>
                <a:spLocks noChangeShapeType="1"/>
              </p:cNvSpPr>
              <p:nvPr/>
            </p:nvSpPr>
            <p:spPr bwMode="auto">
              <a:xfrm>
                <a:off x="3320" y="1552"/>
                <a:ext cx="240"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5" name="Line 1538"/>
              <p:cNvSpPr>
                <a:spLocks noChangeShapeType="1"/>
              </p:cNvSpPr>
              <p:nvPr/>
            </p:nvSpPr>
            <p:spPr bwMode="auto">
              <a:xfrm flipV="1">
                <a:off x="3560" y="1552"/>
                <a:ext cx="192" cy="192"/>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47265" name="Text Box 1764"/>
          <p:cNvSpPr txBox="1">
            <a:spLocks noChangeArrowheads="1"/>
          </p:cNvSpPr>
          <p:nvPr/>
        </p:nvSpPr>
        <p:spPr bwMode="auto">
          <a:xfrm>
            <a:off x="5836791" y="3640088"/>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a:solidFill>
                  <a:srgbClr val="080808"/>
                </a:solidFill>
                <a:latin typeface="Times New Roman" pitchFamily="18" charset="0"/>
                <a:ea typeface="SimSun" pitchFamily="2" charset="-122"/>
              </a:rPr>
              <a:t>            </a:t>
            </a:r>
          </a:p>
        </p:txBody>
      </p:sp>
      <p:sp>
        <p:nvSpPr>
          <p:cNvPr id="47266" name="Text Box 1765"/>
          <p:cNvSpPr txBox="1">
            <a:spLocks noChangeArrowheads="1"/>
          </p:cNvSpPr>
          <p:nvPr/>
        </p:nvSpPr>
        <p:spPr bwMode="auto">
          <a:xfrm>
            <a:off x="5293295" y="3775441"/>
            <a:ext cx="35991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buClr>
                <a:srgbClr val="000000"/>
              </a:buClr>
              <a:buSzPct val="100000"/>
              <a:buFont typeface="Times New Roman" pitchFamily="18" charset="0"/>
              <a:buNone/>
            </a:pPr>
            <a:r>
              <a:rPr lang="en-US" altLang="zh-CN" sz="2400" dirty="0">
                <a:solidFill>
                  <a:srgbClr val="080808"/>
                </a:solidFill>
                <a:latin typeface="Times New Roman" pitchFamily="18" charset="0"/>
                <a:ea typeface="SimSun" pitchFamily="2" charset="-122"/>
              </a:rPr>
              <a:t>Kernel 2: Kernel re-launch</a:t>
            </a:r>
          </a:p>
          <a:p>
            <a:pPr>
              <a:buClr>
                <a:srgbClr val="000000"/>
              </a:buClr>
              <a:buSzPct val="100000"/>
              <a:buFont typeface="Times New Roman" pitchFamily="18" charset="0"/>
              <a:buNone/>
            </a:pPr>
            <a:endParaRPr lang="en-US" altLang="zh-CN" sz="2400" dirty="0">
              <a:solidFill>
                <a:srgbClr val="080808"/>
              </a:solidFill>
              <a:latin typeface="Times New Roman" pitchFamily="18" charset="0"/>
              <a:ea typeface="SimSun" pitchFamily="2" charset="-122"/>
            </a:endParaRPr>
          </a:p>
        </p:txBody>
      </p:sp>
      <p:grpSp>
        <p:nvGrpSpPr>
          <p:cNvPr id="6" name="Group 5">
            <a:extLst>
              <a:ext uri="{FF2B5EF4-FFF2-40B4-BE49-F238E27FC236}">
                <a16:creationId xmlns:a16="http://schemas.microsoft.com/office/drawing/2014/main" id="{E0372C0F-597F-D244-A25A-829509E06C74}"/>
              </a:ext>
            </a:extLst>
          </p:cNvPr>
          <p:cNvGrpSpPr/>
          <p:nvPr/>
        </p:nvGrpSpPr>
        <p:grpSpPr>
          <a:xfrm>
            <a:off x="304800" y="5738039"/>
            <a:ext cx="3212976" cy="505599"/>
            <a:chOff x="304800" y="5738039"/>
            <a:chExt cx="3212976" cy="505599"/>
          </a:xfrm>
        </p:grpSpPr>
        <p:sp>
          <p:nvSpPr>
            <p:cNvPr id="47267" name="Line 1780"/>
            <p:cNvSpPr>
              <a:spLocks noChangeShapeType="1"/>
            </p:cNvSpPr>
            <p:nvPr/>
          </p:nvSpPr>
          <p:spPr bwMode="auto">
            <a:xfrm>
              <a:off x="1143000" y="5820589"/>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68" name="Line 1781"/>
            <p:cNvSpPr>
              <a:spLocks noChangeShapeType="1"/>
            </p:cNvSpPr>
            <p:nvPr/>
          </p:nvSpPr>
          <p:spPr bwMode="auto">
            <a:xfrm flipV="1">
              <a:off x="1247775" y="5820589"/>
              <a:ext cx="84138"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69" name="Line 1782"/>
            <p:cNvSpPr>
              <a:spLocks noChangeShapeType="1"/>
            </p:cNvSpPr>
            <p:nvPr/>
          </p:nvSpPr>
          <p:spPr bwMode="auto">
            <a:xfrm>
              <a:off x="1331913" y="5826939"/>
              <a:ext cx="106362"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0" name="Line 1783"/>
            <p:cNvSpPr>
              <a:spLocks noChangeShapeType="1"/>
            </p:cNvSpPr>
            <p:nvPr/>
          </p:nvSpPr>
          <p:spPr bwMode="auto">
            <a:xfrm flipV="1">
              <a:off x="1438275" y="5826939"/>
              <a:ext cx="84138"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1" name="Line 1784"/>
            <p:cNvSpPr>
              <a:spLocks noChangeShapeType="1"/>
            </p:cNvSpPr>
            <p:nvPr/>
          </p:nvSpPr>
          <p:spPr bwMode="auto">
            <a:xfrm>
              <a:off x="1525588" y="5814239"/>
              <a:ext cx="104775"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2" name="Line 1785"/>
            <p:cNvSpPr>
              <a:spLocks noChangeShapeType="1"/>
            </p:cNvSpPr>
            <p:nvPr/>
          </p:nvSpPr>
          <p:spPr bwMode="auto">
            <a:xfrm flipV="1">
              <a:off x="1630363" y="5814239"/>
              <a:ext cx="84137" cy="141288"/>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3" name="Line 1786"/>
            <p:cNvSpPr>
              <a:spLocks noChangeShapeType="1"/>
            </p:cNvSpPr>
            <p:nvPr/>
          </p:nvSpPr>
          <p:spPr bwMode="auto">
            <a:xfrm>
              <a:off x="1714500" y="5820589"/>
              <a:ext cx="106363"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4" name="Line 1787"/>
            <p:cNvSpPr>
              <a:spLocks noChangeShapeType="1"/>
            </p:cNvSpPr>
            <p:nvPr/>
          </p:nvSpPr>
          <p:spPr bwMode="auto">
            <a:xfrm flipV="1">
              <a:off x="1820863" y="5820589"/>
              <a:ext cx="84137" cy="139700"/>
            </a:xfrm>
            <a:prstGeom prst="line">
              <a:avLst/>
            </a:prstGeom>
            <a:noFill/>
            <a:ln w="25400">
              <a:solidFill>
                <a:srgbClr val="F598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5" name="Rectangle 1788"/>
            <p:cNvSpPr>
              <a:spLocks noChangeArrowheads="1"/>
            </p:cNvSpPr>
            <p:nvPr/>
          </p:nvSpPr>
          <p:spPr bwMode="auto">
            <a:xfrm>
              <a:off x="304800" y="5738039"/>
              <a:ext cx="3212976" cy="505599"/>
            </a:xfrm>
            <a:prstGeom prst="rect">
              <a:avLst/>
            </a:prstGeom>
            <a:noFill/>
            <a:ln w="25400">
              <a:solidFill>
                <a:schemeClr val="bg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nchor="ctr">
              <a:spAutoFit/>
            </a:bodyPr>
            <a:lstStyle/>
            <a:p>
              <a:pPr eaLnBrk="1" hangingPunct="1">
                <a:buClr>
                  <a:srgbClr val="000000"/>
                </a:buClr>
                <a:buSzPct val="100000"/>
                <a:buFont typeface="Times New Roman" pitchFamily="18" charset="0"/>
                <a:buNone/>
              </a:pPr>
              <a:endParaRPr lang="en-US"/>
            </a:p>
          </p:txBody>
        </p:sp>
        <p:sp>
          <p:nvSpPr>
            <p:cNvPr id="47276" name="Text Box 1789"/>
            <p:cNvSpPr txBox="1">
              <a:spLocks noChangeArrowheads="1"/>
            </p:cNvSpPr>
            <p:nvPr/>
          </p:nvSpPr>
          <p:spPr bwMode="auto">
            <a:xfrm>
              <a:off x="411162" y="5966639"/>
              <a:ext cx="29504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squar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buClr>
                  <a:srgbClr val="000000"/>
                </a:buClr>
                <a:buSzPct val="100000"/>
                <a:buFont typeface="Times New Roman" pitchFamily="18" charset="0"/>
                <a:buNone/>
              </a:pPr>
              <a:r>
                <a:rPr lang="en-US" altLang="zh-TW" sz="1200" dirty="0">
                  <a:solidFill>
                    <a:schemeClr val="tx1"/>
                  </a:solidFill>
                  <a:latin typeface="Times New Roman" pitchFamily="18" charset="0"/>
                  <a:ea typeface="PMingLiU" pitchFamily="18" charset="-120"/>
                </a:rPr>
                <a:t>One-level parallel propagation (i.e., iteration)</a:t>
              </a:r>
            </a:p>
          </p:txBody>
        </p:sp>
      </p:grpSp>
      <p:cxnSp>
        <p:nvCxnSpPr>
          <p:cNvPr id="4" name="Straight Connector 3"/>
          <p:cNvCxnSpPr/>
          <p:nvPr/>
        </p:nvCxnSpPr>
        <p:spPr>
          <a:xfrm>
            <a:off x="251520" y="3255981"/>
            <a:ext cx="5585271"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35" name="Slide Number Placeholder 4">
            <a:extLst>
              <a:ext uri="{FF2B5EF4-FFF2-40B4-BE49-F238E27FC236}">
                <a16:creationId xmlns:a16="http://schemas.microsoft.com/office/drawing/2014/main" id="{768A8521-09E9-0348-A89F-45AFA5E86A35}"/>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137</a:t>
            </a:fld>
            <a:endParaRPr lang="en-US" dirty="0"/>
          </a:p>
        </p:txBody>
      </p:sp>
      <p:sp>
        <p:nvSpPr>
          <p:cNvPr id="1136" name="CuadroTexto 26">
            <a:extLst>
              <a:ext uri="{FF2B5EF4-FFF2-40B4-BE49-F238E27FC236}">
                <a16:creationId xmlns:a16="http://schemas.microsoft.com/office/drawing/2014/main" id="{669C23FE-A867-634B-A532-FF8E341317D8}"/>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42702438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5">
            <a:extLst>
              <a:ext uri="{FF2B5EF4-FFF2-40B4-BE49-F238E27FC236}">
                <a16:creationId xmlns:a16="http://schemas.microsoft.com/office/drawing/2014/main" id="{38DFFC52-436B-2049-BC66-9FF2A94A4931}"/>
              </a:ext>
            </a:extLst>
          </p:cNvPr>
          <p:cNvSpPr>
            <a:spLocks noGrp="1" noChangeArrowheads="1"/>
          </p:cNvSpPr>
          <p:nvPr>
            <p:ph type="subTitle" idx="1"/>
          </p:nvPr>
        </p:nvSpPr>
        <p:spPr>
          <a:xfrm>
            <a:off x="685800" y="4038600"/>
            <a:ext cx="7848600" cy="2286000"/>
          </a:xfrm>
        </p:spPr>
        <p:txBody>
          <a:bodyPr/>
          <a:lstStyle/>
          <a:p>
            <a:pPr marL="0" indent="0" algn="ctr" eaLnBrk="1" hangingPunct="1">
              <a:buNone/>
            </a:pPr>
            <a:endParaRPr lang="en-US" altLang="en-US" dirty="0">
              <a:ea typeface="ＭＳ Ｐゴシック" panose="020B0600070205080204" pitchFamily="34" charset="-128"/>
            </a:endParaRPr>
          </a:p>
        </p:txBody>
      </p:sp>
      <p:sp>
        <p:nvSpPr>
          <p:cNvPr id="2" name="Title 2">
            <a:extLst>
              <a:ext uri="{FF2B5EF4-FFF2-40B4-BE49-F238E27FC236}">
                <a16:creationId xmlns:a16="http://schemas.microsoft.com/office/drawing/2014/main" id="{B38DF8DF-99D6-715C-AA92-B1EFE8366E72}"/>
              </a:ext>
            </a:extLst>
          </p:cNvPr>
          <p:cNvSpPr txBox="1">
            <a:spLocks/>
          </p:cNvSpPr>
          <p:nvPr/>
        </p:nvSpPr>
        <p:spPr bwMode="auto">
          <a:xfrm>
            <a:off x="342900" y="1087582"/>
            <a:ext cx="8458200" cy="2362200"/>
          </a:xfrm>
          <a:prstGeom prst="rect">
            <a:avLst/>
          </a:prstGeom>
          <a:solidFill>
            <a:schemeClr val="accent3"/>
          </a:solidFill>
          <a:ln w="28575">
            <a:solidFill>
              <a:srgbClr val="FFC000"/>
            </a:solidFill>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8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algn="ctr"/>
            <a:endParaRPr lang="en-US" dirty="0">
              <a:solidFill>
                <a:srgbClr val="0070C0"/>
              </a:solidFill>
              <a:latin typeface="Calibri" panose="020F0502020204030204" pitchFamily="34" charset="0"/>
              <a:cs typeface="Calibri" panose="020F0502020204030204" pitchFamily="34" charset="0"/>
            </a:endParaRPr>
          </a:p>
          <a:p>
            <a:pPr algn="ctr"/>
            <a:r>
              <a:rPr lang="en-US" sz="4800" dirty="0">
                <a:solidFill>
                  <a:srgbClr val="0070C0"/>
                </a:solidFill>
                <a:latin typeface="Calibri" panose="020F0502020204030204" pitchFamily="34" charset="0"/>
                <a:cs typeface="Calibri" panose="020F0502020204030204" pitchFamily="34" charset="0"/>
              </a:rPr>
              <a:t>Dynamic Parallelism</a:t>
            </a:r>
            <a:endParaRPr lang="en-US" sz="3600" b="1" kern="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60531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1520" y="908720"/>
            <a:ext cx="8568952" cy="5418856"/>
          </a:xfrm>
        </p:spPr>
        <p:txBody>
          <a:bodyPr>
            <a:normAutofit/>
          </a:bodyPr>
          <a:lstStyle/>
          <a:p>
            <a:r>
              <a:rPr lang="en-US" sz="2400" dirty="0"/>
              <a:t>GPU programming frameworks provide an interface to express </a:t>
            </a:r>
            <a:r>
              <a:rPr lang="en-US" sz="2400" dirty="0">
                <a:solidFill>
                  <a:srgbClr val="0070C0"/>
                </a:solidFill>
              </a:rPr>
              <a:t>dynamic refinement algorithms </a:t>
            </a:r>
            <a:r>
              <a:rPr lang="en-US" sz="2400" dirty="0"/>
              <a:t>in a more natural way</a:t>
            </a:r>
          </a:p>
          <a:p>
            <a:pPr lvl="1"/>
            <a:r>
              <a:rPr lang="en-US" dirty="0"/>
              <a:t>This dynamic parallelism interface allows GPU threads to launch GPU kernels when new work is dynamically discovered</a:t>
            </a:r>
          </a:p>
          <a:p>
            <a:pPr lvl="1"/>
            <a:r>
              <a:rPr lang="en-US" dirty="0"/>
              <a:t>Recall BFS</a:t>
            </a:r>
          </a:p>
          <a:p>
            <a:pPr lvl="2"/>
            <a:r>
              <a:rPr lang="en-US" dirty="0"/>
              <a:t>Each node in the frontier has a different number of neighbors</a:t>
            </a:r>
          </a:p>
          <a:p>
            <a:r>
              <a:rPr lang="en-US" dirty="0"/>
              <a:t>CUDA Dynamic Parallelism</a:t>
            </a:r>
          </a:p>
          <a:p>
            <a:pPr lvl="1"/>
            <a:r>
              <a:rPr lang="en-US" dirty="0"/>
              <a:t>Important semantics when a kernel is launched from a kernel</a:t>
            </a:r>
          </a:p>
          <a:p>
            <a:pPr lvl="1"/>
            <a:r>
              <a:rPr lang="en-US" dirty="0"/>
              <a:t>Performance considerations</a:t>
            </a:r>
          </a:p>
        </p:txBody>
      </p:sp>
      <p:sp>
        <p:nvSpPr>
          <p:cNvPr id="6" name="Title 5">
            <a:extLst>
              <a:ext uri="{FF2B5EF4-FFF2-40B4-BE49-F238E27FC236}">
                <a16:creationId xmlns:a16="http://schemas.microsoft.com/office/drawing/2014/main" id="{FA1C0B6F-1B75-384A-863D-8D11F69BFD01}"/>
              </a:ext>
            </a:extLst>
          </p:cNvPr>
          <p:cNvSpPr>
            <a:spLocks noGrp="1"/>
          </p:cNvSpPr>
          <p:nvPr>
            <p:ph type="title"/>
          </p:nvPr>
        </p:nvSpPr>
        <p:spPr/>
        <p:txBody>
          <a:bodyPr/>
          <a:lstStyle/>
          <a:p>
            <a:r>
              <a:rPr lang="en-US" dirty="0">
                <a:solidFill>
                  <a:srgbClr val="0070C0"/>
                </a:solidFill>
              </a:rPr>
              <a:t>Dynamic Parallelism</a:t>
            </a:r>
          </a:p>
        </p:txBody>
      </p:sp>
      <p:sp>
        <p:nvSpPr>
          <p:cNvPr id="7" name="Slide Number Placeholder 3">
            <a:extLst>
              <a:ext uri="{FF2B5EF4-FFF2-40B4-BE49-F238E27FC236}">
                <a16:creationId xmlns:a16="http://schemas.microsoft.com/office/drawing/2014/main" id="{4CC080D0-D7E9-FB41-8321-DF0CAB865932}"/>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93304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dirty="0">
                <a:solidFill>
                  <a:srgbClr val="0070C0"/>
                </a:solidFill>
                <a:ea typeface="ＭＳ Ｐゴシック" panose="020B0600070205080204" pitchFamily="34" charset="-128"/>
              </a:rPr>
              <a:t>Histogram Computation</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6905351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8600" y="908720"/>
            <a:ext cx="8807896" cy="5418856"/>
          </a:xfrm>
        </p:spPr>
        <p:txBody>
          <a:bodyPr>
            <a:normAutofit/>
          </a:bodyPr>
          <a:lstStyle/>
          <a:p>
            <a:r>
              <a:rPr lang="en-US" sz="2400" dirty="0"/>
              <a:t>CPU-GPU without and with dynamic parallelism</a:t>
            </a:r>
            <a:endParaRPr lang="en-US" sz="2353" dirty="0"/>
          </a:p>
          <a:p>
            <a:endParaRPr lang="en-US" sz="2353" dirty="0"/>
          </a:p>
          <a:p>
            <a:pPr>
              <a:buNone/>
            </a:pPr>
            <a:endParaRPr lang="en-US" sz="2353" dirty="0"/>
          </a:p>
        </p:txBody>
      </p:sp>
      <p:sp>
        <p:nvSpPr>
          <p:cNvPr id="7" name="TextBox 311"/>
          <p:cNvSpPr txBox="1"/>
          <p:nvPr/>
        </p:nvSpPr>
        <p:spPr>
          <a:xfrm>
            <a:off x="611560" y="1484784"/>
            <a:ext cx="634638" cy="384636"/>
          </a:xfrm>
          <a:prstGeom prst="rect">
            <a:avLst/>
          </a:prstGeom>
          <a:noFill/>
        </p:spPr>
        <p:txBody>
          <a:bodyPr wrap="none" lIns="76125" tIns="38058" rIns="76125" bIns="38058" rtlCol="0" anchor="ctr">
            <a:spAutoFit/>
          </a:bodyPr>
          <a:lstStyle/>
          <a:p>
            <a:pPr algn="ctr"/>
            <a:r>
              <a:rPr lang="en-US" sz="2000" b="1" dirty="0">
                <a:solidFill>
                  <a:srgbClr val="0070C0"/>
                </a:solidFill>
                <a:latin typeface="Trebuchet MS" pitchFamily="34" charset="0"/>
              </a:rPr>
              <a:t>CPU</a:t>
            </a:r>
          </a:p>
        </p:txBody>
      </p:sp>
      <p:sp>
        <p:nvSpPr>
          <p:cNvPr id="9" name="TextBox 313"/>
          <p:cNvSpPr txBox="1"/>
          <p:nvPr/>
        </p:nvSpPr>
        <p:spPr>
          <a:xfrm>
            <a:off x="2398710" y="1484784"/>
            <a:ext cx="649065" cy="384636"/>
          </a:xfrm>
          <a:prstGeom prst="rect">
            <a:avLst/>
          </a:prstGeom>
          <a:noFill/>
        </p:spPr>
        <p:txBody>
          <a:bodyPr wrap="none" lIns="76125" tIns="38058" rIns="76125" bIns="38058" rtlCol="0" anchor="ctr">
            <a:spAutoFit/>
          </a:bodyPr>
          <a:lstStyle/>
          <a:p>
            <a:pPr algn="ctr"/>
            <a:r>
              <a:rPr lang="en-US" sz="2000" b="1" dirty="0">
                <a:solidFill>
                  <a:schemeClr val="tx2"/>
                </a:solidFill>
                <a:latin typeface="Trebuchet MS" pitchFamily="34" charset="0"/>
              </a:rPr>
              <a:t>GPU</a:t>
            </a:r>
          </a:p>
        </p:txBody>
      </p:sp>
      <p:grpSp>
        <p:nvGrpSpPr>
          <p:cNvPr id="11" name="Group 8"/>
          <p:cNvGrpSpPr/>
          <p:nvPr/>
        </p:nvGrpSpPr>
        <p:grpSpPr>
          <a:xfrm>
            <a:off x="801868" y="2002634"/>
            <a:ext cx="253973" cy="525832"/>
            <a:chOff x="1067907" y="3001206"/>
            <a:chExt cx="476655" cy="740156"/>
          </a:xfrm>
        </p:grpSpPr>
        <p:sp>
          <p:nvSpPr>
            <p:cNvPr id="12" name="Rounded Rectangle 1"/>
            <p:cNvSpPr/>
            <p:nvPr/>
          </p:nvSpPr>
          <p:spPr>
            <a:xfrm>
              <a:off x="1067907"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569"/>
            <p:cNvSpPr/>
            <p:nvPr/>
          </p:nvSpPr>
          <p:spPr>
            <a:xfrm>
              <a:off x="1112704" y="3059251"/>
              <a:ext cx="84687" cy="624068"/>
            </a:xfrm>
            <a:prstGeom prst="rect">
              <a:avLst/>
            </a:prstGeom>
            <a:gradFill>
              <a:gsLst>
                <a:gs pos="0">
                  <a:srgbClr val="0070C0"/>
                </a:gs>
                <a:gs pos="100000">
                  <a:srgbClr val="0070C0">
                    <a:lumMod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9"/>
          <p:cNvGrpSpPr/>
          <p:nvPr/>
        </p:nvGrpSpPr>
        <p:grpSpPr>
          <a:xfrm>
            <a:off x="1891253" y="2348634"/>
            <a:ext cx="253973" cy="525832"/>
            <a:chOff x="3223553" y="3001206"/>
            <a:chExt cx="476655" cy="740156"/>
          </a:xfrm>
        </p:grpSpPr>
        <p:sp>
          <p:nvSpPr>
            <p:cNvPr id="15" name="Rounded Rectangle 568"/>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5"/>
            <p:cNvGrpSpPr/>
            <p:nvPr/>
          </p:nvGrpSpPr>
          <p:grpSpPr>
            <a:xfrm>
              <a:off x="3266141" y="3059251"/>
              <a:ext cx="391479" cy="624068"/>
              <a:chOff x="3272209" y="3069966"/>
              <a:chExt cx="391479" cy="339136"/>
            </a:xfrm>
          </p:grpSpPr>
          <p:sp>
            <p:nvSpPr>
              <p:cNvPr id="17" name="Rectangle 570"/>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571"/>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72"/>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573"/>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 name="Group 574"/>
          <p:cNvGrpSpPr/>
          <p:nvPr/>
        </p:nvGrpSpPr>
        <p:grpSpPr>
          <a:xfrm>
            <a:off x="801868" y="2707828"/>
            <a:ext cx="253973" cy="525832"/>
            <a:chOff x="1067907" y="3001206"/>
            <a:chExt cx="476655" cy="740156"/>
          </a:xfrm>
        </p:grpSpPr>
        <p:sp>
          <p:nvSpPr>
            <p:cNvPr id="22" name="Rounded Rectangle 575"/>
            <p:cNvSpPr/>
            <p:nvPr/>
          </p:nvSpPr>
          <p:spPr>
            <a:xfrm>
              <a:off x="1067907"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576"/>
            <p:cNvSpPr/>
            <p:nvPr/>
          </p:nvSpPr>
          <p:spPr>
            <a:xfrm>
              <a:off x="1112704" y="3059251"/>
              <a:ext cx="84687" cy="624068"/>
            </a:xfrm>
            <a:prstGeom prst="rect">
              <a:avLst/>
            </a:prstGeom>
            <a:gradFill>
              <a:gsLst>
                <a:gs pos="0">
                  <a:srgbClr val="0070C0"/>
                </a:gs>
                <a:gs pos="100000">
                  <a:srgbClr val="0070C0">
                    <a:lumMod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886"/>
          <p:cNvSpPr txBox="1"/>
          <p:nvPr/>
        </p:nvSpPr>
        <p:spPr>
          <a:xfrm>
            <a:off x="4967810" y="1484784"/>
            <a:ext cx="634638" cy="384636"/>
          </a:xfrm>
          <a:prstGeom prst="rect">
            <a:avLst/>
          </a:prstGeom>
          <a:noFill/>
        </p:spPr>
        <p:txBody>
          <a:bodyPr wrap="none" lIns="76125" tIns="38058" rIns="76125" bIns="38058" rtlCol="0" anchor="ctr">
            <a:spAutoFit/>
          </a:bodyPr>
          <a:lstStyle/>
          <a:p>
            <a:pPr algn="ctr"/>
            <a:r>
              <a:rPr lang="en-US" sz="2000" b="1" dirty="0">
                <a:solidFill>
                  <a:srgbClr val="0070C0"/>
                </a:solidFill>
                <a:latin typeface="Trebuchet MS" pitchFamily="34" charset="0"/>
              </a:rPr>
              <a:t>CPU</a:t>
            </a:r>
          </a:p>
        </p:txBody>
      </p:sp>
      <p:sp>
        <p:nvSpPr>
          <p:cNvPr id="25" name="TextBox 887"/>
          <p:cNvSpPr txBox="1"/>
          <p:nvPr/>
        </p:nvSpPr>
        <p:spPr>
          <a:xfrm>
            <a:off x="6995931" y="1484784"/>
            <a:ext cx="649065" cy="384636"/>
          </a:xfrm>
          <a:prstGeom prst="rect">
            <a:avLst/>
          </a:prstGeom>
          <a:noFill/>
        </p:spPr>
        <p:txBody>
          <a:bodyPr wrap="none" lIns="76125" tIns="38058" rIns="76125" bIns="38058" rtlCol="0" anchor="ctr">
            <a:spAutoFit/>
          </a:bodyPr>
          <a:lstStyle/>
          <a:p>
            <a:pPr algn="ctr"/>
            <a:r>
              <a:rPr lang="en-US" sz="2000" b="1" dirty="0">
                <a:solidFill>
                  <a:schemeClr val="tx2"/>
                </a:solidFill>
                <a:latin typeface="Trebuchet MS" pitchFamily="34" charset="0"/>
              </a:rPr>
              <a:t>GPU</a:t>
            </a:r>
          </a:p>
        </p:txBody>
      </p:sp>
      <p:grpSp>
        <p:nvGrpSpPr>
          <p:cNvPr id="26" name="Group 888"/>
          <p:cNvGrpSpPr/>
          <p:nvPr/>
        </p:nvGrpSpPr>
        <p:grpSpPr>
          <a:xfrm>
            <a:off x="5158118" y="2002634"/>
            <a:ext cx="253973" cy="525832"/>
            <a:chOff x="1067907" y="3001206"/>
            <a:chExt cx="476655" cy="740156"/>
          </a:xfrm>
        </p:grpSpPr>
        <p:sp>
          <p:nvSpPr>
            <p:cNvPr id="27" name="Rounded Rectangle 889"/>
            <p:cNvSpPr/>
            <p:nvPr/>
          </p:nvSpPr>
          <p:spPr>
            <a:xfrm>
              <a:off x="1067907"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890"/>
            <p:cNvSpPr/>
            <p:nvPr/>
          </p:nvSpPr>
          <p:spPr>
            <a:xfrm>
              <a:off x="1112704" y="3059251"/>
              <a:ext cx="84687" cy="624068"/>
            </a:xfrm>
            <a:prstGeom prst="rect">
              <a:avLst/>
            </a:prstGeom>
            <a:gradFill>
              <a:gsLst>
                <a:gs pos="0">
                  <a:srgbClr val="0070C0"/>
                </a:gs>
                <a:gs pos="100000">
                  <a:srgbClr val="0070C0">
                    <a:lumMod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963"/>
          <p:cNvGrpSpPr/>
          <p:nvPr/>
        </p:nvGrpSpPr>
        <p:grpSpPr>
          <a:xfrm>
            <a:off x="5158118" y="4154848"/>
            <a:ext cx="253973" cy="525832"/>
            <a:chOff x="1067907" y="3001206"/>
            <a:chExt cx="476655" cy="740156"/>
          </a:xfrm>
        </p:grpSpPr>
        <p:sp>
          <p:nvSpPr>
            <p:cNvPr id="30" name="Rounded Rectangle 964"/>
            <p:cNvSpPr/>
            <p:nvPr/>
          </p:nvSpPr>
          <p:spPr>
            <a:xfrm>
              <a:off x="1067907"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965"/>
            <p:cNvSpPr/>
            <p:nvPr/>
          </p:nvSpPr>
          <p:spPr>
            <a:xfrm>
              <a:off x="1112704" y="3059251"/>
              <a:ext cx="84687" cy="624068"/>
            </a:xfrm>
            <a:prstGeom prst="rect">
              <a:avLst/>
            </a:prstGeom>
            <a:gradFill>
              <a:gsLst>
                <a:gs pos="0">
                  <a:srgbClr val="0070C0"/>
                </a:gs>
                <a:gs pos="100000">
                  <a:srgbClr val="0070C0">
                    <a:lumMod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2" name="Straight Arrow Connector 967"/>
          <p:cNvCxnSpPr>
            <a:stCxn id="62" idx="2"/>
            <a:endCxn id="95" idx="0"/>
          </p:cNvCxnSpPr>
          <p:nvPr/>
        </p:nvCxnSpPr>
        <p:spPr>
          <a:xfrm>
            <a:off x="8237910" y="3580912"/>
            <a:ext cx="0" cy="185368"/>
          </a:xfrm>
          <a:prstGeom prst="straightConnector1">
            <a:avLst/>
          </a:prstGeom>
          <a:ln>
            <a:gradFill>
              <a:gsLst>
                <a:gs pos="0">
                  <a:schemeClr val="tx2">
                    <a:alpha val="0"/>
                  </a:schemeClr>
                </a:gs>
                <a:gs pos="37000">
                  <a:schemeClr val="tx2"/>
                </a:gs>
              </a:gsLst>
              <a:lin ang="0" scaled="0"/>
            </a:gradFill>
            <a:prstDash val="sysDot"/>
            <a:tailEnd type="triangle" w="med" len="sm"/>
          </a:ln>
        </p:spPr>
        <p:style>
          <a:lnRef idx="1">
            <a:schemeClr val="accent1"/>
          </a:lnRef>
          <a:fillRef idx="0">
            <a:schemeClr val="accent1"/>
          </a:fillRef>
          <a:effectRef idx="0">
            <a:schemeClr val="accent1"/>
          </a:effectRef>
          <a:fontRef idx="minor">
            <a:schemeClr val="tx1"/>
          </a:fontRef>
        </p:style>
      </p:cxnSp>
      <p:grpSp>
        <p:nvGrpSpPr>
          <p:cNvPr id="33" name="Group 891"/>
          <p:cNvGrpSpPr/>
          <p:nvPr/>
        </p:nvGrpSpPr>
        <p:grpSpPr>
          <a:xfrm>
            <a:off x="6275981" y="2343668"/>
            <a:ext cx="253973" cy="525832"/>
            <a:chOff x="3223553" y="3001206"/>
            <a:chExt cx="476655" cy="740156"/>
          </a:xfrm>
        </p:grpSpPr>
        <p:sp>
          <p:nvSpPr>
            <p:cNvPr id="34" name="Rounded Rectangle 892"/>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893"/>
            <p:cNvGrpSpPr/>
            <p:nvPr/>
          </p:nvGrpSpPr>
          <p:grpSpPr>
            <a:xfrm>
              <a:off x="3266141" y="3059251"/>
              <a:ext cx="391479" cy="624068"/>
              <a:chOff x="3272209" y="3069966"/>
              <a:chExt cx="391479" cy="339136"/>
            </a:xfrm>
          </p:grpSpPr>
          <p:sp>
            <p:nvSpPr>
              <p:cNvPr id="36" name="Rectangle 894"/>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895"/>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896"/>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897"/>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0" name="Group 907"/>
          <p:cNvGrpSpPr/>
          <p:nvPr/>
        </p:nvGrpSpPr>
        <p:grpSpPr>
          <a:xfrm>
            <a:off x="6734718" y="3055080"/>
            <a:ext cx="253973" cy="525832"/>
            <a:chOff x="3223553" y="3001206"/>
            <a:chExt cx="476655" cy="740156"/>
          </a:xfrm>
        </p:grpSpPr>
        <p:sp>
          <p:nvSpPr>
            <p:cNvPr id="41" name="Rounded Rectangle 908"/>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909"/>
            <p:cNvGrpSpPr/>
            <p:nvPr/>
          </p:nvGrpSpPr>
          <p:grpSpPr>
            <a:xfrm>
              <a:off x="3266141" y="3059251"/>
              <a:ext cx="391479" cy="624068"/>
              <a:chOff x="3272209" y="3069966"/>
              <a:chExt cx="391479" cy="339136"/>
            </a:xfrm>
          </p:grpSpPr>
          <p:sp>
            <p:nvSpPr>
              <p:cNvPr id="43" name="Rectangle 910"/>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911"/>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912"/>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913"/>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 name="Group 914"/>
          <p:cNvGrpSpPr/>
          <p:nvPr/>
        </p:nvGrpSpPr>
        <p:grpSpPr>
          <a:xfrm>
            <a:off x="6275981" y="3055080"/>
            <a:ext cx="253973" cy="525832"/>
            <a:chOff x="3223553" y="3001206"/>
            <a:chExt cx="476655" cy="740156"/>
          </a:xfrm>
        </p:grpSpPr>
        <p:sp>
          <p:nvSpPr>
            <p:cNvPr id="48" name="Rounded Rectangle 915"/>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916"/>
            <p:cNvGrpSpPr/>
            <p:nvPr/>
          </p:nvGrpSpPr>
          <p:grpSpPr>
            <a:xfrm>
              <a:off x="3266141" y="3059251"/>
              <a:ext cx="391479" cy="624068"/>
              <a:chOff x="3272209" y="3069966"/>
              <a:chExt cx="391479" cy="339136"/>
            </a:xfrm>
          </p:grpSpPr>
          <p:sp>
            <p:nvSpPr>
              <p:cNvPr id="50" name="Rectangle 917"/>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918"/>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919"/>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920"/>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 name="Group 927"/>
          <p:cNvGrpSpPr/>
          <p:nvPr/>
        </p:nvGrpSpPr>
        <p:grpSpPr>
          <a:xfrm>
            <a:off x="7193453" y="3055080"/>
            <a:ext cx="253973" cy="525832"/>
            <a:chOff x="3223553" y="3001206"/>
            <a:chExt cx="476655" cy="740156"/>
          </a:xfrm>
        </p:grpSpPr>
        <p:sp>
          <p:nvSpPr>
            <p:cNvPr id="55" name="Rounded Rectangle 928"/>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929"/>
            <p:cNvGrpSpPr/>
            <p:nvPr/>
          </p:nvGrpSpPr>
          <p:grpSpPr>
            <a:xfrm>
              <a:off x="3266141" y="3059251"/>
              <a:ext cx="391479" cy="624068"/>
              <a:chOff x="3272209" y="3069966"/>
              <a:chExt cx="391479" cy="339136"/>
            </a:xfrm>
          </p:grpSpPr>
          <p:sp>
            <p:nvSpPr>
              <p:cNvPr id="57" name="Rectangle 930"/>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931"/>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932"/>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933"/>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1" name="Group 944"/>
          <p:cNvGrpSpPr/>
          <p:nvPr/>
        </p:nvGrpSpPr>
        <p:grpSpPr>
          <a:xfrm>
            <a:off x="8110924" y="3055080"/>
            <a:ext cx="253973" cy="525832"/>
            <a:chOff x="3223553" y="3001206"/>
            <a:chExt cx="476655" cy="740156"/>
          </a:xfrm>
        </p:grpSpPr>
        <p:sp>
          <p:nvSpPr>
            <p:cNvPr id="62" name="Rounded Rectangle 945"/>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946"/>
            <p:cNvGrpSpPr/>
            <p:nvPr/>
          </p:nvGrpSpPr>
          <p:grpSpPr>
            <a:xfrm>
              <a:off x="3266141" y="3059251"/>
              <a:ext cx="391479" cy="624068"/>
              <a:chOff x="3272209" y="3069966"/>
              <a:chExt cx="391479" cy="339136"/>
            </a:xfrm>
          </p:grpSpPr>
          <p:sp>
            <p:nvSpPr>
              <p:cNvPr id="64" name="Rectangle 947"/>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948"/>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949"/>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950"/>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68" name="Straight Arrow Connector 968"/>
          <p:cNvCxnSpPr>
            <a:stCxn id="34" idx="2"/>
            <a:endCxn id="48" idx="0"/>
          </p:cNvCxnSpPr>
          <p:nvPr/>
        </p:nvCxnSpPr>
        <p:spPr>
          <a:xfrm>
            <a:off x="6402968" y="2869500"/>
            <a:ext cx="0" cy="185580"/>
          </a:xfrm>
          <a:prstGeom prst="straightConnector1">
            <a:avLst/>
          </a:prstGeom>
          <a:ln>
            <a:gradFill>
              <a:gsLst>
                <a:gs pos="0">
                  <a:schemeClr val="tx2">
                    <a:alpha val="0"/>
                  </a:schemeClr>
                </a:gs>
                <a:gs pos="37000">
                  <a:schemeClr val="tx2"/>
                </a:gs>
              </a:gsLst>
              <a:lin ang="5400000" scaled="0"/>
            </a:gra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969"/>
          <p:cNvCxnSpPr>
            <a:stCxn id="34" idx="2"/>
            <a:endCxn id="41" idx="0"/>
          </p:cNvCxnSpPr>
          <p:nvPr/>
        </p:nvCxnSpPr>
        <p:spPr>
          <a:xfrm>
            <a:off x="6402968" y="2869500"/>
            <a:ext cx="458736" cy="185580"/>
          </a:xfrm>
          <a:prstGeom prst="straightConnector1">
            <a:avLst/>
          </a:prstGeom>
          <a:ln>
            <a:gradFill>
              <a:gsLst>
                <a:gs pos="0">
                  <a:schemeClr val="tx2">
                    <a:alpha val="0"/>
                  </a:schemeClr>
                </a:gs>
                <a:gs pos="37000">
                  <a:schemeClr val="tx2"/>
                </a:gs>
              </a:gsLst>
              <a:lin ang="0" scaled="0"/>
            </a:gra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970"/>
          <p:cNvCxnSpPr>
            <a:stCxn id="34" idx="2"/>
            <a:endCxn id="55" idx="0"/>
          </p:cNvCxnSpPr>
          <p:nvPr/>
        </p:nvCxnSpPr>
        <p:spPr>
          <a:xfrm>
            <a:off x="6402969" y="2869500"/>
            <a:ext cx="917471" cy="185580"/>
          </a:xfrm>
          <a:prstGeom prst="straightConnector1">
            <a:avLst/>
          </a:prstGeom>
          <a:ln>
            <a:gradFill>
              <a:gsLst>
                <a:gs pos="0">
                  <a:schemeClr val="tx2">
                    <a:alpha val="0"/>
                  </a:schemeClr>
                </a:gs>
                <a:gs pos="37000">
                  <a:schemeClr val="tx2"/>
                </a:gs>
              </a:gsLst>
              <a:lin ang="0" scaled="0"/>
            </a:gra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71" name="Straight Arrow Connector 971"/>
          <p:cNvCxnSpPr>
            <a:stCxn id="34" idx="2"/>
            <a:endCxn id="192" idx="0"/>
          </p:cNvCxnSpPr>
          <p:nvPr/>
        </p:nvCxnSpPr>
        <p:spPr>
          <a:xfrm>
            <a:off x="6402968" y="2869500"/>
            <a:ext cx="1376206" cy="185580"/>
          </a:xfrm>
          <a:prstGeom prst="straightConnector1">
            <a:avLst/>
          </a:prstGeom>
          <a:ln>
            <a:gradFill>
              <a:gsLst>
                <a:gs pos="0">
                  <a:schemeClr val="tx2">
                    <a:alpha val="0"/>
                  </a:schemeClr>
                </a:gs>
                <a:gs pos="37000">
                  <a:schemeClr val="tx2"/>
                </a:gs>
              </a:gsLst>
              <a:lin ang="0" scaled="0"/>
            </a:gra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972"/>
          <p:cNvCxnSpPr>
            <a:stCxn id="34" idx="2"/>
            <a:endCxn id="62" idx="0"/>
          </p:cNvCxnSpPr>
          <p:nvPr/>
        </p:nvCxnSpPr>
        <p:spPr>
          <a:xfrm>
            <a:off x="6402968" y="2869500"/>
            <a:ext cx="1834942" cy="185580"/>
          </a:xfrm>
          <a:prstGeom prst="straightConnector1">
            <a:avLst/>
          </a:prstGeom>
          <a:ln>
            <a:gradFill>
              <a:gsLst>
                <a:gs pos="0">
                  <a:schemeClr val="tx2">
                    <a:alpha val="0"/>
                  </a:schemeClr>
                </a:gs>
                <a:gs pos="37000">
                  <a:schemeClr val="tx2"/>
                </a:gs>
              </a:gsLst>
              <a:lin ang="0" scaled="0"/>
            </a:gradFill>
            <a:prstDash val="sysDot"/>
            <a:tailEnd type="triangle" w="med" len="sm"/>
          </a:ln>
        </p:spPr>
        <p:style>
          <a:lnRef idx="1">
            <a:schemeClr val="accent1"/>
          </a:lnRef>
          <a:fillRef idx="0">
            <a:schemeClr val="accent1"/>
          </a:fillRef>
          <a:effectRef idx="0">
            <a:schemeClr val="accent1"/>
          </a:effectRef>
          <a:fontRef idx="minor">
            <a:schemeClr val="tx1"/>
          </a:fontRef>
        </p:style>
      </p:cxnSp>
      <p:grpSp>
        <p:nvGrpSpPr>
          <p:cNvPr id="73" name="Group 974"/>
          <p:cNvGrpSpPr/>
          <p:nvPr/>
        </p:nvGrpSpPr>
        <p:grpSpPr>
          <a:xfrm>
            <a:off x="6526923" y="3766280"/>
            <a:ext cx="253973" cy="525832"/>
            <a:chOff x="3223553" y="3001206"/>
            <a:chExt cx="476655" cy="740156"/>
          </a:xfrm>
        </p:grpSpPr>
        <p:sp>
          <p:nvSpPr>
            <p:cNvPr id="74" name="Rounded Rectangle 1003"/>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1004"/>
            <p:cNvGrpSpPr/>
            <p:nvPr/>
          </p:nvGrpSpPr>
          <p:grpSpPr>
            <a:xfrm>
              <a:off x="3266141" y="3059251"/>
              <a:ext cx="391479" cy="624068"/>
              <a:chOff x="3272209" y="3069966"/>
              <a:chExt cx="391479" cy="339136"/>
            </a:xfrm>
          </p:grpSpPr>
          <p:sp>
            <p:nvSpPr>
              <p:cNvPr id="76" name="Rectangle 1005"/>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1006"/>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1007"/>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1008"/>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0" name="Group 976"/>
          <p:cNvGrpSpPr/>
          <p:nvPr/>
        </p:nvGrpSpPr>
        <p:grpSpPr>
          <a:xfrm>
            <a:off x="6985658" y="3766280"/>
            <a:ext cx="253973" cy="525832"/>
            <a:chOff x="3223553" y="3001206"/>
            <a:chExt cx="476655" cy="740156"/>
          </a:xfrm>
        </p:grpSpPr>
        <p:sp>
          <p:nvSpPr>
            <p:cNvPr id="81" name="Rounded Rectangle 991"/>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992"/>
            <p:cNvGrpSpPr/>
            <p:nvPr/>
          </p:nvGrpSpPr>
          <p:grpSpPr>
            <a:xfrm>
              <a:off x="3266141" y="3059251"/>
              <a:ext cx="391479" cy="624068"/>
              <a:chOff x="3272209" y="3069966"/>
              <a:chExt cx="391479" cy="339136"/>
            </a:xfrm>
          </p:grpSpPr>
          <p:sp>
            <p:nvSpPr>
              <p:cNvPr id="83" name="Rectangle 993"/>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994"/>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995"/>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996"/>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 name="Group 977"/>
          <p:cNvGrpSpPr/>
          <p:nvPr/>
        </p:nvGrpSpPr>
        <p:grpSpPr>
          <a:xfrm>
            <a:off x="7652188" y="3766280"/>
            <a:ext cx="253973" cy="525832"/>
            <a:chOff x="3223553" y="3001206"/>
            <a:chExt cx="476655" cy="740156"/>
          </a:xfrm>
        </p:grpSpPr>
        <p:sp>
          <p:nvSpPr>
            <p:cNvPr id="88" name="Rounded Rectangle 985"/>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986"/>
            <p:cNvGrpSpPr/>
            <p:nvPr/>
          </p:nvGrpSpPr>
          <p:grpSpPr>
            <a:xfrm>
              <a:off x="3266141" y="3059251"/>
              <a:ext cx="391479" cy="624068"/>
              <a:chOff x="3272209" y="3069966"/>
              <a:chExt cx="391479" cy="339136"/>
            </a:xfrm>
          </p:grpSpPr>
          <p:sp>
            <p:nvSpPr>
              <p:cNvPr id="90" name="Rectangle 987"/>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88"/>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89"/>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90"/>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4" name="Group 978"/>
          <p:cNvGrpSpPr/>
          <p:nvPr/>
        </p:nvGrpSpPr>
        <p:grpSpPr>
          <a:xfrm>
            <a:off x="8110924" y="3766280"/>
            <a:ext cx="253973" cy="525832"/>
            <a:chOff x="3223553" y="3001206"/>
            <a:chExt cx="476655" cy="740156"/>
          </a:xfrm>
        </p:grpSpPr>
        <p:sp>
          <p:nvSpPr>
            <p:cNvPr id="95" name="Rounded Rectangle 979"/>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80"/>
            <p:cNvGrpSpPr/>
            <p:nvPr/>
          </p:nvGrpSpPr>
          <p:grpSpPr>
            <a:xfrm>
              <a:off x="3266141" y="3059251"/>
              <a:ext cx="391479" cy="624068"/>
              <a:chOff x="3272209" y="3069966"/>
              <a:chExt cx="391479" cy="339136"/>
            </a:xfrm>
          </p:grpSpPr>
          <p:sp>
            <p:nvSpPr>
              <p:cNvPr id="97" name="Rectangle 981"/>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82"/>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3"/>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84"/>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01" name="Straight Arrow Connector 1009"/>
          <p:cNvCxnSpPr>
            <a:stCxn id="41" idx="2"/>
            <a:endCxn id="74" idx="0"/>
          </p:cNvCxnSpPr>
          <p:nvPr/>
        </p:nvCxnSpPr>
        <p:spPr>
          <a:xfrm flipH="1">
            <a:off x="6653910" y="3580912"/>
            <a:ext cx="207795" cy="185368"/>
          </a:xfrm>
          <a:prstGeom prst="straightConnector1">
            <a:avLst/>
          </a:prstGeom>
          <a:ln>
            <a:gradFill>
              <a:gsLst>
                <a:gs pos="0">
                  <a:schemeClr val="tx2">
                    <a:alpha val="0"/>
                  </a:schemeClr>
                </a:gs>
                <a:gs pos="37000">
                  <a:schemeClr val="tx2"/>
                </a:gs>
              </a:gsLst>
              <a:lin ang="5400000" scaled="0"/>
            </a:gra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0"/>
          <p:cNvCxnSpPr>
            <a:stCxn id="41" idx="2"/>
            <a:endCxn id="81" idx="0"/>
          </p:cNvCxnSpPr>
          <p:nvPr/>
        </p:nvCxnSpPr>
        <p:spPr>
          <a:xfrm>
            <a:off x="6861704" y="3580912"/>
            <a:ext cx="250940" cy="185368"/>
          </a:xfrm>
          <a:prstGeom prst="straightConnector1">
            <a:avLst/>
          </a:prstGeom>
          <a:ln>
            <a:gradFill>
              <a:gsLst>
                <a:gs pos="0">
                  <a:schemeClr val="tx2">
                    <a:alpha val="0"/>
                  </a:schemeClr>
                </a:gs>
                <a:gs pos="37000">
                  <a:schemeClr val="tx2"/>
                </a:gs>
              </a:gsLst>
              <a:lin ang="0" scaled="0"/>
            </a:gradFill>
            <a:prstDash val="sysDot"/>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11"/>
          <p:cNvCxnSpPr>
            <a:stCxn id="192" idx="2"/>
            <a:endCxn id="88" idx="0"/>
          </p:cNvCxnSpPr>
          <p:nvPr/>
        </p:nvCxnSpPr>
        <p:spPr>
          <a:xfrm>
            <a:off x="7779174" y="3580912"/>
            <a:ext cx="0" cy="185368"/>
          </a:xfrm>
          <a:prstGeom prst="straightConnector1">
            <a:avLst/>
          </a:prstGeom>
          <a:ln>
            <a:gradFill>
              <a:gsLst>
                <a:gs pos="0">
                  <a:schemeClr val="tx2">
                    <a:alpha val="0"/>
                  </a:schemeClr>
                </a:gs>
                <a:gs pos="37000">
                  <a:schemeClr val="tx2"/>
                </a:gs>
              </a:gsLst>
              <a:lin ang="0" scaled="0"/>
            </a:gradFill>
            <a:prstDash val="sysDot"/>
            <a:tailEnd type="triangle" w="med" len="sm"/>
          </a:ln>
        </p:spPr>
        <p:style>
          <a:lnRef idx="1">
            <a:schemeClr val="accent1"/>
          </a:lnRef>
          <a:fillRef idx="0">
            <a:schemeClr val="accent1"/>
          </a:fillRef>
          <a:effectRef idx="0">
            <a:schemeClr val="accent1"/>
          </a:effectRef>
          <a:fontRef idx="minor">
            <a:schemeClr val="tx1"/>
          </a:fontRef>
        </p:style>
      </p:cxnSp>
      <p:grpSp>
        <p:nvGrpSpPr>
          <p:cNvPr id="104" name="Group 229"/>
          <p:cNvGrpSpPr/>
          <p:nvPr/>
        </p:nvGrpSpPr>
        <p:grpSpPr>
          <a:xfrm>
            <a:off x="801868" y="3410688"/>
            <a:ext cx="253973" cy="525832"/>
            <a:chOff x="1067907" y="3001206"/>
            <a:chExt cx="476655" cy="740156"/>
          </a:xfrm>
        </p:grpSpPr>
        <p:sp>
          <p:nvSpPr>
            <p:cNvPr id="105" name="Rounded Rectangle 230"/>
            <p:cNvSpPr/>
            <p:nvPr/>
          </p:nvSpPr>
          <p:spPr>
            <a:xfrm>
              <a:off x="1067907"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231"/>
            <p:cNvSpPr/>
            <p:nvPr/>
          </p:nvSpPr>
          <p:spPr>
            <a:xfrm>
              <a:off x="1112704" y="3059251"/>
              <a:ext cx="84687" cy="624068"/>
            </a:xfrm>
            <a:prstGeom prst="rect">
              <a:avLst/>
            </a:prstGeom>
            <a:gradFill>
              <a:gsLst>
                <a:gs pos="0">
                  <a:srgbClr val="0070C0"/>
                </a:gs>
                <a:gs pos="100000">
                  <a:srgbClr val="0070C0">
                    <a:lumMod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Arrow Connector 11"/>
          <p:cNvCxnSpPr/>
          <p:nvPr/>
        </p:nvCxnSpPr>
        <p:spPr>
          <a:xfrm>
            <a:off x="1126940" y="2422939"/>
            <a:ext cx="699096" cy="1"/>
          </a:xfrm>
          <a:prstGeom prst="straightConnector1">
            <a:avLst/>
          </a:prstGeom>
          <a:ln>
            <a:gradFill>
              <a:gsLst>
                <a:gs pos="0">
                  <a:srgbClr val="0070C0">
                    <a:alpha val="0"/>
                  </a:srgbClr>
                </a:gs>
                <a:gs pos="37000">
                  <a:srgbClr val="0070C0"/>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601"/>
          <p:cNvCxnSpPr/>
          <p:nvPr/>
        </p:nvCxnSpPr>
        <p:spPr>
          <a:xfrm rot="10800000">
            <a:off x="1126940" y="2821545"/>
            <a:ext cx="699096" cy="1"/>
          </a:xfrm>
          <a:prstGeom prst="straightConnector1">
            <a:avLst/>
          </a:prstGeom>
          <a:ln>
            <a:gradFill>
              <a:gsLst>
                <a:gs pos="0">
                  <a:schemeClr val="tx2">
                    <a:alpha val="0"/>
                  </a:schemeClr>
                </a:gs>
                <a:gs pos="37000">
                  <a:schemeClr val="tx2"/>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232"/>
          <p:cNvCxnSpPr/>
          <p:nvPr/>
        </p:nvCxnSpPr>
        <p:spPr>
          <a:xfrm>
            <a:off x="1126940" y="3125802"/>
            <a:ext cx="699096" cy="1"/>
          </a:xfrm>
          <a:prstGeom prst="straightConnector1">
            <a:avLst/>
          </a:prstGeom>
          <a:ln>
            <a:gradFill>
              <a:gsLst>
                <a:gs pos="0">
                  <a:srgbClr val="0070C0">
                    <a:alpha val="0"/>
                  </a:srgbClr>
                </a:gs>
                <a:gs pos="37000">
                  <a:srgbClr val="0070C0"/>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233"/>
          <p:cNvCxnSpPr/>
          <p:nvPr/>
        </p:nvCxnSpPr>
        <p:spPr>
          <a:xfrm rot="10800000">
            <a:off x="1126940" y="3511186"/>
            <a:ext cx="699096" cy="1"/>
          </a:xfrm>
          <a:prstGeom prst="straightConnector1">
            <a:avLst/>
          </a:prstGeom>
          <a:ln>
            <a:gradFill>
              <a:gsLst>
                <a:gs pos="0">
                  <a:schemeClr val="tx2">
                    <a:alpha val="0"/>
                  </a:schemeClr>
                </a:gs>
                <a:gs pos="37000">
                  <a:schemeClr val="tx2"/>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11" name="Group 241"/>
          <p:cNvGrpSpPr/>
          <p:nvPr/>
        </p:nvGrpSpPr>
        <p:grpSpPr>
          <a:xfrm>
            <a:off x="797184" y="4103508"/>
            <a:ext cx="253973" cy="525832"/>
            <a:chOff x="1067907" y="3001206"/>
            <a:chExt cx="476655" cy="740156"/>
          </a:xfrm>
        </p:grpSpPr>
        <p:sp>
          <p:nvSpPr>
            <p:cNvPr id="112" name="Rounded Rectangle 242"/>
            <p:cNvSpPr/>
            <p:nvPr/>
          </p:nvSpPr>
          <p:spPr>
            <a:xfrm>
              <a:off x="1067907"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243"/>
            <p:cNvSpPr/>
            <p:nvPr/>
          </p:nvSpPr>
          <p:spPr>
            <a:xfrm>
              <a:off x="1112704" y="3059251"/>
              <a:ext cx="84687" cy="624068"/>
            </a:xfrm>
            <a:prstGeom prst="rect">
              <a:avLst/>
            </a:prstGeom>
            <a:gradFill>
              <a:gsLst>
                <a:gs pos="0">
                  <a:srgbClr val="0070C0"/>
                </a:gs>
                <a:gs pos="100000">
                  <a:srgbClr val="0070C0">
                    <a:lumMod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4" name="Group 246"/>
          <p:cNvGrpSpPr/>
          <p:nvPr/>
        </p:nvGrpSpPr>
        <p:grpSpPr>
          <a:xfrm>
            <a:off x="1879053" y="4447176"/>
            <a:ext cx="253973" cy="525832"/>
            <a:chOff x="3223553" y="3001206"/>
            <a:chExt cx="476655" cy="740156"/>
          </a:xfrm>
        </p:grpSpPr>
        <p:sp>
          <p:nvSpPr>
            <p:cNvPr id="115" name="Rounded Rectangle 247"/>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248"/>
            <p:cNvGrpSpPr/>
            <p:nvPr/>
          </p:nvGrpSpPr>
          <p:grpSpPr>
            <a:xfrm>
              <a:off x="3266141" y="3059251"/>
              <a:ext cx="391479" cy="624068"/>
              <a:chOff x="3272209" y="3069966"/>
              <a:chExt cx="391479" cy="339136"/>
            </a:xfrm>
          </p:grpSpPr>
          <p:sp>
            <p:nvSpPr>
              <p:cNvPr id="117" name="Rectangle 249"/>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250"/>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251"/>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252"/>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21" name="Group 253"/>
          <p:cNvGrpSpPr/>
          <p:nvPr/>
        </p:nvGrpSpPr>
        <p:grpSpPr>
          <a:xfrm>
            <a:off x="797184" y="4806374"/>
            <a:ext cx="253973" cy="525832"/>
            <a:chOff x="1067907" y="3001206"/>
            <a:chExt cx="476655" cy="740156"/>
          </a:xfrm>
        </p:grpSpPr>
        <p:sp>
          <p:nvSpPr>
            <p:cNvPr id="122" name="Rounded Rectangle 254"/>
            <p:cNvSpPr/>
            <p:nvPr/>
          </p:nvSpPr>
          <p:spPr>
            <a:xfrm>
              <a:off x="1067907"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255"/>
            <p:cNvSpPr/>
            <p:nvPr/>
          </p:nvSpPr>
          <p:spPr>
            <a:xfrm>
              <a:off x="1112704" y="3059251"/>
              <a:ext cx="84687" cy="624068"/>
            </a:xfrm>
            <a:prstGeom prst="rect">
              <a:avLst/>
            </a:prstGeom>
            <a:gradFill>
              <a:gsLst>
                <a:gs pos="0">
                  <a:srgbClr val="0070C0"/>
                </a:gs>
                <a:gs pos="100000">
                  <a:srgbClr val="0070C0">
                    <a:lumMod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4" name="Group 258"/>
          <p:cNvGrpSpPr/>
          <p:nvPr/>
        </p:nvGrpSpPr>
        <p:grpSpPr>
          <a:xfrm>
            <a:off x="1874368" y="5140781"/>
            <a:ext cx="253973" cy="525832"/>
            <a:chOff x="3223553" y="3001206"/>
            <a:chExt cx="476655" cy="740156"/>
          </a:xfrm>
        </p:grpSpPr>
        <p:sp>
          <p:nvSpPr>
            <p:cNvPr id="125" name="Rounded Rectangle 259"/>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260"/>
            <p:cNvGrpSpPr/>
            <p:nvPr/>
          </p:nvGrpSpPr>
          <p:grpSpPr>
            <a:xfrm>
              <a:off x="3266141" y="3059251"/>
              <a:ext cx="391479" cy="624068"/>
              <a:chOff x="3272209" y="3069966"/>
              <a:chExt cx="391479" cy="339136"/>
            </a:xfrm>
          </p:grpSpPr>
          <p:sp>
            <p:nvSpPr>
              <p:cNvPr id="127" name="Rectangle 261"/>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262"/>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263"/>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264"/>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1" name="Group 265"/>
          <p:cNvGrpSpPr/>
          <p:nvPr/>
        </p:nvGrpSpPr>
        <p:grpSpPr>
          <a:xfrm>
            <a:off x="792502" y="5499974"/>
            <a:ext cx="253973" cy="525832"/>
            <a:chOff x="1067907" y="3001206"/>
            <a:chExt cx="476655" cy="740156"/>
          </a:xfrm>
        </p:grpSpPr>
        <p:sp>
          <p:nvSpPr>
            <p:cNvPr id="132" name="Rounded Rectangle 266"/>
            <p:cNvSpPr/>
            <p:nvPr/>
          </p:nvSpPr>
          <p:spPr>
            <a:xfrm>
              <a:off x="1067907"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267"/>
            <p:cNvSpPr/>
            <p:nvPr/>
          </p:nvSpPr>
          <p:spPr>
            <a:xfrm>
              <a:off x="1112704" y="3059251"/>
              <a:ext cx="84687" cy="624068"/>
            </a:xfrm>
            <a:prstGeom prst="rect">
              <a:avLst/>
            </a:prstGeom>
            <a:gradFill>
              <a:gsLst>
                <a:gs pos="0">
                  <a:srgbClr val="0070C0"/>
                </a:gs>
                <a:gs pos="100000">
                  <a:srgbClr val="0070C0">
                    <a:lumMod val="6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34" name="Straight Arrow Connector 244"/>
          <p:cNvCxnSpPr/>
          <p:nvPr/>
        </p:nvCxnSpPr>
        <p:spPr>
          <a:xfrm>
            <a:off x="1119938" y="3818593"/>
            <a:ext cx="706098" cy="1"/>
          </a:xfrm>
          <a:prstGeom prst="straightConnector1">
            <a:avLst/>
          </a:prstGeom>
          <a:ln>
            <a:gradFill>
              <a:gsLst>
                <a:gs pos="0">
                  <a:srgbClr val="0070C0">
                    <a:alpha val="0"/>
                  </a:srgbClr>
                </a:gs>
                <a:gs pos="37000">
                  <a:srgbClr val="0070C0"/>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245"/>
          <p:cNvCxnSpPr/>
          <p:nvPr/>
        </p:nvCxnSpPr>
        <p:spPr>
          <a:xfrm rot="10800000">
            <a:off x="1119938" y="4204013"/>
            <a:ext cx="706098" cy="1"/>
          </a:xfrm>
          <a:prstGeom prst="straightConnector1">
            <a:avLst/>
          </a:prstGeom>
          <a:ln>
            <a:gradFill>
              <a:gsLst>
                <a:gs pos="0">
                  <a:schemeClr val="tx2">
                    <a:alpha val="0"/>
                  </a:schemeClr>
                </a:gs>
                <a:gs pos="37000">
                  <a:schemeClr val="tx2"/>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256"/>
          <p:cNvCxnSpPr/>
          <p:nvPr/>
        </p:nvCxnSpPr>
        <p:spPr>
          <a:xfrm>
            <a:off x="1119938" y="4521485"/>
            <a:ext cx="706098" cy="1"/>
          </a:xfrm>
          <a:prstGeom prst="straightConnector1">
            <a:avLst/>
          </a:prstGeom>
          <a:ln>
            <a:gradFill>
              <a:gsLst>
                <a:gs pos="0">
                  <a:srgbClr val="0070C0">
                    <a:alpha val="0"/>
                  </a:srgbClr>
                </a:gs>
                <a:gs pos="37000">
                  <a:srgbClr val="0070C0"/>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257"/>
          <p:cNvCxnSpPr/>
          <p:nvPr/>
        </p:nvCxnSpPr>
        <p:spPr>
          <a:xfrm rot="10800000">
            <a:off x="1119938" y="4906894"/>
            <a:ext cx="706098" cy="1"/>
          </a:xfrm>
          <a:prstGeom prst="straightConnector1">
            <a:avLst/>
          </a:prstGeom>
          <a:ln>
            <a:gradFill>
              <a:gsLst>
                <a:gs pos="0">
                  <a:schemeClr val="tx2">
                    <a:alpha val="0"/>
                  </a:schemeClr>
                </a:gs>
                <a:gs pos="37000">
                  <a:schemeClr val="tx2"/>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268"/>
          <p:cNvCxnSpPr/>
          <p:nvPr/>
        </p:nvCxnSpPr>
        <p:spPr>
          <a:xfrm>
            <a:off x="1117573" y="5215087"/>
            <a:ext cx="706098" cy="1"/>
          </a:xfrm>
          <a:prstGeom prst="straightConnector1">
            <a:avLst/>
          </a:prstGeom>
          <a:ln>
            <a:gradFill>
              <a:gsLst>
                <a:gs pos="0">
                  <a:srgbClr val="0070C0">
                    <a:alpha val="0"/>
                  </a:srgbClr>
                </a:gs>
                <a:gs pos="37000">
                  <a:srgbClr val="0070C0"/>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269"/>
          <p:cNvCxnSpPr/>
          <p:nvPr/>
        </p:nvCxnSpPr>
        <p:spPr>
          <a:xfrm rot="10800000">
            <a:off x="1117573" y="5600498"/>
            <a:ext cx="706098" cy="1"/>
          </a:xfrm>
          <a:prstGeom prst="straightConnector1">
            <a:avLst/>
          </a:prstGeom>
          <a:ln>
            <a:gradFill>
              <a:gsLst>
                <a:gs pos="0">
                  <a:schemeClr val="tx2">
                    <a:alpha val="0"/>
                  </a:schemeClr>
                </a:gs>
                <a:gs pos="37000">
                  <a:schemeClr val="tx2"/>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0" name="Group 183"/>
          <p:cNvGrpSpPr/>
          <p:nvPr/>
        </p:nvGrpSpPr>
        <p:grpSpPr>
          <a:xfrm>
            <a:off x="2347928" y="3050014"/>
            <a:ext cx="253973" cy="525832"/>
            <a:chOff x="3223553" y="3001206"/>
            <a:chExt cx="476655" cy="740156"/>
          </a:xfrm>
        </p:grpSpPr>
        <p:sp>
          <p:nvSpPr>
            <p:cNvPr id="141" name="Rounded Rectangle 212"/>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213"/>
            <p:cNvGrpSpPr/>
            <p:nvPr/>
          </p:nvGrpSpPr>
          <p:grpSpPr>
            <a:xfrm>
              <a:off x="3266141" y="3059251"/>
              <a:ext cx="391479" cy="624068"/>
              <a:chOff x="3272209" y="3069966"/>
              <a:chExt cx="391479" cy="339136"/>
            </a:xfrm>
          </p:grpSpPr>
          <p:sp>
            <p:nvSpPr>
              <p:cNvPr id="143" name="Rectangle 214"/>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215"/>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216"/>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217"/>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47" name="Group 184"/>
          <p:cNvGrpSpPr/>
          <p:nvPr/>
        </p:nvGrpSpPr>
        <p:grpSpPr>
          <a:xfrm>
            <a:off x="1889193" y="3050014"/>
            <a:ext cx="253973" cy="525832"/>
            <a:chOff x="3223553" y="3001206"/>
            <a:chExt cx="476655" cy="740156"/>
          </a:xfrm>
        </p:grpSpPr>
        <p:sp>
          <p:nvSpPr>
            <p:cNvPr id="148" name="Rounded Rectangle 206"/>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9" name="Group 207"/>
            <p:cNvGrpSpPr/>
            <p:nvPr/>
          </p:nvGrpSpPr>
          <p:grpSpPr>
            <a:xfrm>
              <a:off x="3266141" y="3059251"/>
              <a:ext cx="391479" cy="624068"/>
              <a:chOff x="3272209" y="3069966"/>
              <a:chExt cx="391479" cy="339136"/>
            </a:xfrm>
          </p:grpSpPr>
          <p:sp>
            <p:nvSpPr>
              <p:cNvPr id="150" name="Rectangle 208"/>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209"/>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210"/>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211"/>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4" name="Group 185"/>
          <p:cNvGrpSpPr/>
          <p:nvPr/>
        </p:nvGrpSpPr>
        <p:grpSpPr>
          <a:xfrm>
            <a:off x="2806663" y="3050014"/>
            <a:ext cx="253973" cy="525832"/>
            <a:chOff x="3223553" y="3001206"/>
            <a:chExt cx="476655" cy="740156"/>
          </a:xfrm>
        </p:grpSpPr>
        <p:sp>
          <p:nvSpPr>
            <p:cNvPr id="155" name="Rounded Rectangle 200"/>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6" name="Group 201"/>
            <p:cNvGrpSpPr/>
            <p:nvPr/>
          </p:nvGrpSpPr>
          <p:grpSpPr>
            <a:xfrm>
              <a:off x="3266141" y="3059251"/>
              <a:ext cx="391479" cy="624068"/>
              <a:chOff x="3272209" y="3069966"/>
              <a:chExt cx="391479" cy="339136"/>
            </a:xfrm>
          </p:grpSpPr>
          <p:sp>
            <p:nvSpPr>
              <p:cNvPr id="157" name="Rectangle 202"/>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203"/>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204"/>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205"/>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1" name="Group 186"/>
          <p:cNvGrpSpPr/>
          <p:nvPr/>
        </p:nvGrpSpPr>
        <p:grpSpPr>
          <a:xfrm>
            <a:off x="3265398" y="3050014"/>
            <a:ext cx="253973" cy="525832"/>
            <a:chOff x="3223553" y="3001206"/>
            <a:chExt cx="476655" cy="740156"/>
          </a:xfrm>
        </p:grpSpPr>
        <p:sp>
          <p:nvSpPr>
            <p:cNvPr id="162" name="Rounded Rectangle 194"/>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95"/>
            <p:cNvGrpSpPr/>
            <p:nvPr/>
          </p:nvGrpSpPr>
          <p:grpSpPr>
            <a:xfrm>
              <a:off x="3266141" y="3059251"/>
              <a:ext cx="391479" cy="624068"/>
              <a:chOff x="3272209" y="3069966"/>
              <a:chExt cx="391479" cy="339136"/>
            </a:xfrm>
          </p:grpSpPr>
          <p:sp>
            <p:nvSpPr>
              <p:cNvPr id="164" name="Rectangle 196"/>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97"/>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98"/>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99"/>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87"/>
          <p:cNvGrpSpPr/>
          <p:nvPr/>
        </p:nvGrpSpPr>
        <p:grpSpPr>
          <a:xfrm>
            <a:off x="3724134" y="3050014"/>
            <a:ext cx="253973" cy="525832"/>
            <a:chOff x="3223553" y="3001206"/>
            <a:chExt cx="476655" cy="740156"/>
          </a:xfrm>
        </p:grpSpPr>
        <p:sp>
          <p:nvSpPr>
            <p:cNvPr id="169" name="Rounded Rectangle 188"/>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0" name="Group 189"/>
            <p:cNvGrpSpPr/>
            <p:nvPr/>
          </p:nvGrpSpPr>
          <p:grpSpPr>
            <a:xfrm>
              <a:off x="3266141" y="3059251"/>
              <a:ext cx="391479" cy="624068"/>
              <a:chOff x="3272209" y="3069966"/>
              <a:chExt cx="391479" cy="339136"/>
            </a:xfrm>
          </p:grpSpPr>
          <p:sp>
            <p:nvSpPr>
              <p:cNvPr id="171" name="Rectangle 190"/>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91"/>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92"/>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ctangle 193"/>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5" name="Group 294"/>
          <p:cNvGrpSpPr/>
          <p:nvPr/>
        </p:nvGrpSpPr>
        <p:grpSpPr>
          <a:xfrm>
            <a:off x="1883798" y="3741068"/>
            <a:ext cx="253973" cy="525832"/>
            <a:chOff x="3223553" y="3001206"/>
            <a:chExt cx="476655" cy="740156"/>
          </a:xfrm>
        </p:grpSpPr>
        <p:sp>
          <p:nvSpPr>
            <p:cNvPr id="176" name="Rounded Rectangle 295"/>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7" name="Group 296"/>
            <p:cNvGrpSpPr/>
            <p:nvPr/>
          </p:nvGrpSpPr>
          <p:grpSpPr>
            <a:xfrm>
              <a:off x="3266141" y="3059251"/>
              <a:ext cx="391479" cy="624068"/>
              <a:chOff x="3272209" y="3069966"/>
              <a:chExt cx="391479" cy="339136"/>
            </a:xfrm>
          </p:grpSpPr>
          <p:sp>
            <p:nvSpPr>
              <p:cNvPr id="178" name="Rectangle 297"/>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298"/>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Rectangle 299"/>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300"/>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2" name="Group 301"/>
          <p:cNvGrpSpPr/>
          <p:nvPr/>
        </p:nvGrpSpPr>
        <p:grpSpPr>
          <a:xfrm>
            <a:off x="2342533" y="3741068"/>
            <a:ext cx="253973" cy="525832"/>
            <a:chOff x="3223553" y="3001206"/>
            <a:chExt cx="476655" cy="740156"/>
          </a:xfrm>
        </p:grpSpPr>
        <p:sp>
          <p:nvSpPr>
            <p:cNvPr id="183" name="Rounded Rectangle 302"/>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4" name="Group 303"/>
            <p:cNvGrpSpPr/>
            <p:nvPr/>
          </p:nvGrpSpPr>
          <p:grpSpPr>
            <a:xfrm>
              <a:off x="3266141" y="3059251"/>
              <a:ext cx="391479" cy="624068"/>
              <a:chOff x="3272209" y="3069966"/>
              <a:chExt cx="391479" cy="339136"/>
            </a:xfrm>
          </p:grpSpPr>
          <p:sp>
            <p:nvSpPr>
              <p:cNvPr id="185" name="Rectangle 304"/>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305"/>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306"/>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307"/>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89" name="Straight Arrow Connector 218"/>
          <p:cNvCxnSpPr/>
          <p:nvPr/>
        </p:nvCxnSpPr>
        <p:spPr>
          <a:xfrm>
            <a:off x="5504813" y="2409746"/>
            <a:ext cx="699096" cy="1"/>
          </a:xfrm>
          <a:prstGeom prst="straightConnector1">
            <a:avLst/>
          </a:prstGeom>
          <a:ln>
            <a:gradFill>
              <a:gsLst>
                <a:gs pos="0">
                  <a:srgbClr val="0070C0">
                    <a:alpha val="0"/>
                  </a:srgbClr>
                </a:gs>
                <a:gs pos="37000">
                  <a:srgbClr val="0070C0"/>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220"/>
          <p:cNvCxnSpPr/>
          <p:nvPr/>
        </p:nvCxnSpPr>
        <p:spPr>
          <a:xfrm rot="10800000">
            <a:off x="5572812" y="4233743"/>
            <a:ext cx="706098" cy="1"/>
          </a:xfrm>
          <a:prstGeom prst="straightConnector1">
            <a:avLst/>
          </a:prstGeom>
          <a:ln>
            <a:gradFill>
              <a:gsLst>
                <a:gs pos="0">
                  <a:schemeClr val="tx2">
                    <a:alpha val="0"/>
                  </a:schemeClr>
                </a:gs>
                <a:gs pos="37000">
                  <a:schemeClr val="tx2"/>
                </a:gs>
              </a:gsLst>
              <a:lin ang="0" scaled="0"/>
            </a:gra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91" name="Group 942"/>
          <p:cNvGrpSpPr/>
          <p:nvPr/>
        </p:nvGrpSpPr>
        <p:grpSpPr>
          <a:xfrm>
            <a:off x="7652188" y="3055080"/>
            <a:ext cx="253973" cy="525832"/>
            <a:chOff x="3223553" y="3001206"/>
            <a:chExt cx="476655" cy="740156"/>
          </a:xfrm>
        </p:grpSpPr>
        <p:sp>
          <p:nvSpPr>
            <p:cNvPr id="192" name="Rounded Rectangle 957"/>
            <p:cNvSpPr/>
            <p:nvPr/>
          </p:nvSpPr>
          <p:spPr>
            <a:xfrm>
              <a:off x="3223553" y="3001206"/>
              <a:ext cx="476655" cy="740156"/>
            </a:xfrm>
            <a:prstGeom prst="roundRect">
              <a:avLst>
                <a:gd name="adj" fmla="val 9535"/>
              </a:avLst>
            </a:prstGeom>
            <a:gradFill>
              <a:gsLst>
                <a:gs pos="100000">
                  <a:schemeClr val="bg1"/>
                </a:gs>
                <a:gs pos="0">
                  <a:schemeClr val="bg1">
                    <a:lumMod val="85000"/>
                    <a:lumOff val="15000"/>
                  </a:schemeClr>
                </a:gs>
              </a:gsLst>
              <a:lin ang="5400000" scaled="0"/>
            </a:gradFill>
            <a:ln>
              <a:gradFill>
                <a:gsLst>
                  <a:gs pos="0">
                    <a:schemeClr val="bg2"/>
                  </a:gs>
                  <a:gs pos="100000">
                    <a:schemeClr val="bg2">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3" name="Group 958"/>
            <p:cNvGrpSpPr/>
            <p:nvPr/>
          </p:nvGrpSpPr>
          <p:grpSpPr>
            <a:xfrm>
              <a:off x="3266141" y="3059251"/>
              <a:ext cx="391479" cy="624068"/>
              <a:chOff x="3272209" y="3069966"/>
              <a:chExt cx="391479" cy="339136"/>
            </a:xfrm>
          </p:grpSpPr>
          <p:sp>
            <p:nvSpPr>
              <p:cNvPr id="194" name="Rectangle 959"/>
              <p:cNvSpPr/>
              <p:nvPr/>
            </p:nvSpPr>
            <p:spPr>
              <a:xfrm>
                <a:off x="3272209"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Rectangle 960"/>
              <p:cNvSpPr/>
              <p:nvPr/>
            </p:nvSpPr>
            <p:spPr>
              <a:xfrm>
                <a:off x="3374473"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961"/>
              <p:cNvSpPr/>
              <p:nvPr/>
            </p:nvSpPr>
            <p:spPr>
              <a:xfrm>
                <a:off x="3476737"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962"/>
              <p:cNvSpPr/>
              <p:nvPr/>
            </p:nvSpPr>
            <p:spPr>
              <a:xfrm>
                <a:off x="3579001" y="3069966"/>
                <a:ext cx="84687" cy="339136"/>
              </a:xfrm>
              <a:prstGeom prst="rect">
                <a:avLst/>
              </a:prstGeom>
              <a:gradFill>
                <a:gsLst>
                  <a:gs pos="0">
                    <a:schemeClr val="tx2"/>
                  </a:gs>
                  <a:gs pos="100000">
                    <a:schemeClr val="tx2">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8" name="Title 1"/>
          <p:cNvSpPr txBox="1">
            <a:spLocks/>
          </p:cNvSpPr>
          <p:nvPr/>
        </p:nvSpPr>
        <p:spPr bwMode="auto">
          <a:xfrm>
            <a:off x="4741967" y="6081114"/>
            <a:ext cx="3574449" cy="323161"/>
          </a:xfrm>
          <a:prstGeom prst="rect">
            <a:avLst/>
          </a:prstGeom>
          <a:noFill/>
          <a:ln w="9525">
            <a:noFill/>
            <a:miter lim="800000"/>
            <a:headEnd/>
            <a:tailEnd/>
          </a:ln>
        </p:spPr>
        <p:txBody>
          <a:bodyPr vert="horz" wrap="square" lIns="76197" tIns="38098" rIns="76197" bIns="38098" numCol="1" anchor="t" anchorCtr="0" compatLnSpc="1">
            <a:prstTxWarp prst="textNoShape">
              <a:avLst/>
            </a:prstTxWarp>
            <a:spAutoFit/>
          </a:bodyPr>
          <a:lstStyle/>
          <a:p>
            <a:pPr algn="r" defTabSz="761970" eaLnBrk="0" fontAlgn="base" hangingPunct="0">
              <a:spcBef>
                <a:spcPct val="0"/>
              </a:spcBef>
              <a:spcAft>
                <a:spcPct val="0"/>
              </a:spcAft>
            </a:pPr>
            <a:r>
              <a:rPr lang="en-US" sz="1600" b="1" i="1" kern="0" dirty="0">
                <a:solidFill>
                  <a:schemeClr val="tx1">
                    <a:lumMod val="95000"/>
                  </a:schemeClr>
                </a:solidFill>
                <a:latin typeface="+mj-lt"/>
                <a:ea typeface="+mj-ea"/>
                <a:cs typeface="+mj-cs"/>
              </a:rPr>
              <a:t>(b) With Dynamic Parallelism</a:t>
            </a:r>
          </a:p>
        </p:txBody>
      </p:sp>
      <p:sp>
        <p:nvSpPr>
          <p:cNvPr id="199" name="Title 1"/>
          <p:cNvSpPr txBox="1">
            <a:spLocks/>
          </p:cNvSpPr>
          <p:nvPr/>
        </p:nvSpPr>
        <p:spPr bwMode="auto">
          <a:xfrm>
            <a:off x="838932" y="6081114"/>
            <a:ext cx="2979313" cy="569383"/>
          </a:xfrm>
          <a:prstGeom prst="rect">
            <a:avLst/>
          </a:prstGeom>
          <a:noFill/>
          <a:ln w="9525">
            <a:noFill/>
            <a:miter lim="800000"/>
            <a:headEnd/>
            <a:tailEnd/>
          </a:ln>
        </p:spPr>
        <p:txBody>
          <a:bodyPr vert="horz" wrap="square" lIns="76197" tIns="38098" rIns="76197" bIns="38098" numCol="1" anchor="t" anchorCtr="0" compatLnSpc="1">
            <a:prstTxWarp prst="textNoShape">
              <a:avLst/>
            </a:prstTxWarp>
            <a:spAutoFit/>
          </a:bodyPr>
          <a:lstStyle/>
          <a:p>
            <a:pPr algn="r" defTabSz="761970" eaLnBrk="0" fontAlgn="base" hangingPunct="0">
              <a:spcBef>
                <a:spcPct val="0"/>
              </a:spcBef>
              <a:spcAft>
                <a:spcPct val="0"/>
              </a:spcAft>
            </a:pPr>
            <a:r>
              <a:rPr lang="en-US" sz="1600" b="1" i="1" kern="0" dirty="0">
                <a:solidFill>
                  <a:schemeClr val="tx1">
                    <a:lumMod val="95000"/>
                  </a:schemeClr>
                </a:solidFill>
                <a:latin typeface="+mj-lt"/>
                <a:ea typeface="+mj-ea"/>
                <a:cs typeface="+mj-cs"/>
              </a:rPr>
              <a:t>(a) Without Dynamic Parallelism</a:t>
            </a:r>
          </a:p>
        </p:txBody>
      </p:sp>
      <p:sp>
        <p:nvSpPr>
          <p:cNvPr id="5" name="Title 4">
            <a:extLst>
              <a:ext uri="{FF2B5EF4-FFF2-40B4-BE49-F238E27FC236}">
                <a16:creationId xmlns:a16="http://schemas.microsoft.com/office/drawing/2014/main" id="{7D6D0B9E-BC26-254A-ADFA-08601A8FC192}"/>
              </a:ext>
            </a:extLst>
          </p:cNvPr>
          <p:cNvSpPr>
            <a:spLocks noGrp="1"/>
          </p:cNvSpPr>
          <p:nvPr>
            <p:ph type="title"/>
          </p:nvPr>
        </p:nvSpPr>
        <p:spPr/>
        <p:txBody>
          <a:bodyPr/>
          <a:lstStyle/>
          <a:p>
            <a:r>
              <a:rPr lang="en-US" dirty="0">
                <a:solidFill>
                  <a:srgbClr val="0070C0"/>
                </a:solidFill>
              </a:rPr>
              <a:t>Kernel Launch with/without DP </a:t>
            </a:r>
          </a:p>
        </p:txBody>
      </p:sp>
      <p:sp>
        <p:nvSpPr>
          <p:cNvPr id="200" name="Slide Number Placeholder 3">
            <a:extLst>
              <a:ext uri="{FF2B5EF4-FFF2-40B4-BE49-F238E27FC236}">
                <a16:creationId xmlns:a16="http://schemas.microsoft.com/office/drawing/2014/main" id="{4BF03390-277C-CA47-9726-952C03E1EC05}"/>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4644732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Freeform 612"/>
          <p:cNvSpPr/>
          <p:nvPr/>
        </p:nvSpPr>
        <p:spPr>
          <a:xfrm flipH="1">
            <a:off x="1323406" y="1500182"/>
            <a:ext cx="63563" cy="339151"/>
          </a:xfrm>
          <a:custGeom>
            <a:avLst/>
            <a:gdLst>
              <a:gd name="connsiteX0" fmla="*/ 201705 w 457200"/>
              <a:gd name="connsiteY0" fmla="*/ 0 h 1600200"/>
              <a:gd name="connsiteX1" fmla="*/ 309282 w 457200"/>
              <a:gd name="connsiteY1" fmla="*/ 53788 h 1600200"/>
              <a:gd name="connsiteX2" fmla="*/ 376517 w 457200"/>
              <a:gd name="connsiteY2" fmla="*/ 121023 h 1600200"/>
              <a:gd name="connsiteX3" fmla="*/ 430305 w 457200"/>
              <a:gd name="connsiteY3" fmla="*/ 201706 h 1600200"/>
              <a:gd name="connsiteX4" fmla="*/ 457200 w 457200"/>
              <a:gd name="connsiteY4" fmla="*/ 295835 h 1600200"/>
              <a:gd name="connsiteX5" fmla="*/ 443752 w 457200"/>
              <a:gd name="connsiteY5" fmla="*/ 470647 h 1600200"/>
              <a:gd name="connsiteX6" fmla="*/ 430305 w 457200"/>
              <a:gd name="connsiteY6" fmla="*/ 510988 h 1600200"/>
              <a:gd name="connsiteX7" fmla="*/ 336176 w 457200"/>
              <a:gd name="connsiteY7" fmla="*/ 591670 h 1600200"/>
              <a:gd name="connsiteX8" fmla="*/ 309282 w 457200"/>
              <a:gd name="connsiteY8" fmla="*/ 618565 h 1600200"/>
              <a:gd name="connsiteX9" fmla="*/ 228600 w 457200"/>
              <a:gd name="connsiteY9" fmla="*/ 645459 h 1600200"/>
              <a:gd name="connsiteX10" fmla="*/ 188258 w 457200"/>
              <a:gd name="connsiteY10" fmla="*/ 672353 h 1600200"/>
              <a:gd name="connsiteX11" fmla="*/ 107576 w 457200"/>
              <a:gd name="connsiteY11" fmla="*/ 739588 h 1600200"/>
              <a:gd name="connsiteX12" fmla="*/ 53788 w 457200"/>
              <a:gd name="connsiteY12" fmla="*/ 820270 h 1600200"/>
              <a:gd name="connsiteX13" fmla="*/ 26894 w 457200"/>
              <a:gd name="connsiteY13" fmla="*/ 900953 h 1600200"/>
              <a:gd name="connsiteX14" fmla="*/ 13447 w 457200"/>
              <a:gd name="connsiteY14" fmla="*/ 941294 h 1600200"/>
              <a:gd name="connsiteX15" fmla="*/ 0 w 457200"/>
              <a:gd name="connsiteY15" fmla="*/ 981635 h 1600200"/>
              <a:gd name="connsiteX16" fmla="*/ 13447 w 457200"/>
              <a:gd name="connsiteY16" fmla="*/ 1169894 h 1600200"/>
              <a:gd name="connsiteX17" fmla="*/ 40341 w 457200"/>
              <a:gd name="connsiteY17" fmla="*/ 1210235 h 1600200"/>
              <a:gd name="connsiteX18" fmla="*/ 121023 w 457200"/>
              <a:gd name="connsiteY18" fmla="*/ 1264023 h 1600200"/>
              <a:gd name="connsiteX19" fmla="*/ 161364 w 457200"/>
              <a:gd name="connsiteY19" fmla="*/ 1290917 h 1600200"/>
              <a:gd name="connsiteX20" fmla="*/ 188258 w 457200"/>
              <a:gd name="connsiteY20" fmla="*/ 1317812 h 1600200"/>
              <a:gd name="connsiteX21" fmla="*/ 228600 w 457200"/>
              <a:gd name="connsiteY21" fmla="*/ 1331259 h 1600200"/>
              <a:gd name="connsiteX22" fmla="*/ 282388 w 457200"/>
              <a:gd name="connsiteY22"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1600200">
                <a:moveTo>
                  <a:pt x="201705" y="0"/>
                </a:moveTo>
                <a:cubicBezTo>
                  <a:pt x="233807" y="12841"/>
                  <a:pt x="282426" y="26932"/>
                  <a:pt x="309282" y="53788"/>
                </a:cubicBezTo>
                <a:cubicBezTo>
                  <a:pt x="398929" y="143435"/>
                  <a:pt x="268941" y="49306"/>
                  <a:pt x="376517" y="121023"/>
                </a:cubicBezTo>
                <a:cubicBezTo>
                  <a:pt x="394446" y="147917"/>
                  <a:pt x="422466" y="170348"/>
                  <a:pt x="430305" y="201706"/>
                </a:cubicBezTo>
                <a:cubicBezTo>
                  <a:pt x="447190" y="269245"/>
                  <a:pt x="437907" y="237961"/>
                  <a:pt x="457200" y="295835"/>
                </a:cubicBezTo>
                <a:cubicBezTo>
                  <a:pt x="452717" y="354106"/>
                  <a:pt x="451001" y="412655"/>
                  <a:pt x="443752" y="470647"/>
                </a:cubicBezTo>
                <a:cubicBezTo>
                  <a:pt x="441994" y="484712"/>
                  <a:pt x="438168" y="499194"/>
                  <a:pt x="430305" y="510988"/>
                </a:cubicBezTo>
                <a:cubicBezTo>
                  <a:pt x="408939" y="543037"/>
                  <a:pt x="364139" y="568367"/>
                  <a:pt x="336176" y="591670"/>
                </a:cubicBezTo>
                <a:cubicBezTo>
                  <a:pt x="326436" y="599786"/>
                  <a:pt x="320622" y="612895"/>
                  <a:pt x="309282" y="618565"/>
                </a:cubicBezTo>
                <a:cubicBezTo>
                  <a:pt x="283926" y="631243"/>
                  <a:pt x="252188" y="629734"/>
                  <a:pt x="228600" y="645459"/>
                </a:cubicBezTo>
                <a:cubicBezTo>
                  <a:pt x="215153" y="654424"/>
                  <a:pt x="200674" y="662007"/>
                  <a:pt x="188258" y="672353"/>
                </a:cubicBezTo>
                <a:cubicBezTo>
                  <a:pt x="84714" y="758639"/>
                  <a:pt x="207740" y="672812"/>
                  <a:pt x="107576" y="739588"/>
                </a:cubicBezTo>
                <a:cubicBezTo>
                  <a:pt x="63089" y="873050"/>
                  <a:pt x="137729" y="669175"/>
                  <a:pt x="53788" y="820270"/>
                </a:cubicBezTo>
                <a:cubicBezTo>
                  <a:pt x="40021" y="845052"/>
                  <a:pt x="35859" y="874059"/>
                  <a:pt x="26894" y="900953"/>
                </a:cubicBezTo>
                <a:lnTo>
                  <a:pt x="13447" y="941294"/>
                </a:lnTo>
                <a:lnTo>
                  <a:pt x="0" y="981635"/>
                </a:lnTo>
                <a:cubicBezTo>
                  <a:pt x="4482" y="1044388"/>
                  <a:pt x="2514" y="1107938"/>
                  <a:pt x="13447" y="1169894"/>
                </a:cubicBezTo>
                <a:cubicBezTo>
                  <a:pt x="16256" y="1185809"/>
                  <a:pt x="28178" y="1199593"/>
                  <a:pt x="40341" y="1210235"/>
                </a:cubicBezTo>
                <a:cubicBezTo>
                  <a:pt x="64666" y="1231520"/>
                  <a:pt x="94129" y="1246094"/>
                  <a:pt x="121023" y="1264023"/>
                </a:cubicBezTo>
                <a:cubicBezTo>
                  <a:pt x="134470" y="1272988"/>
                  <a:pt x="149936" y="1279489"/>
                  <a:pt x="161364" y="1290917"/>
                </a:cubicBezTo>
                <a:cubicBezTo>
                  <a:pt x="170329" y="1299882"/>
                  <a:pt x="177387" y="1311289"/>
                  <a:pt x="188258" y="1317812"/>
                </a:cubicBezTo>
                <a:cubicBezTo>
                  <a:pt x="200413" y="1325105"/>
                  <a:pt x="215153" y="1326777"/>
                  <a:pt x="228600" y="1331259"/>
                </a:cubicBezTo>
                <a:cubicBezTo>
                  <a:pt x="317197" y="1464155"/>
                  <a:pt x="282388" y="1379618"/>
                  <a:pt x="282388" y="1600200"/>
                </a:cubicBezTo>
              </a:path>
            </a:pathLst>
          </a:custGeom>
        </p:spPr>
        <p:style>
          <a:lnRef idx="1">
            <a:schemeClr val="dk1"/>
          </a:lnRef>
          <a:fillRef idx="0">
            <a:schemeClr val="dk1"/>
          </a:fillRef>
          <a:effectRef idx="0">
            <a:schemeClr val="dk1"/>
          </a:effectRef>
          <a:fontRef idx="minor">
            <a:schemeClr val="tx1"/>
          </a:fontRef>
        </p:style>
        <p:txBody>
          <a:bodyPr lIns="68593" tIns="34297" rIns="68593" bIns="3429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14" name="TextBox 613"/>
          <p:cNvSpPr txBox="1"/>
          <p:nvPr/>
        </p:nvSpPr>
        <p:spPr>
          <a:xfrm>
            <a:off x="990724" y="1124582"/>
            <a:ext cx="730034" cy="404099"/>
          </a:xfrm>
          <a:prstGeom prst="rect">
            <a:avLst/>
          </a:prstGeom>
          <a:noFill/>
        </p:spPr>
        <p:txBody>
          <a:bodyPr wrap="none" lIns="68593" tIns="34297" rIns="68593" bIns="34297"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76" b="1" i="0" u="none" strike="noStrike" kern="1200" cap="none" spc="0" normalizeH="0" baseline="0" noProof="0" dirty="0">
                <a:ln>
                  <a:noFill/>
                </a:ln>
                <a:solidFill>
                  <a:srgbClr val="000000"/>
                </a:solidFill>
                <a:effectLst/>
                <a:uLnTx/>
                <a:uFillTx/>
                <a:latin typeface="Garamond"/>
                <a:ea typeface="+mn-ea"/>
                <a:cs typeface="+mn-cs"/>
              </a:rPr>
              <a:t>Host</a:t>
            </a:r>
          </a:p>
        </p:txBody>
      </p:sp>
      <p:sp>
        <p:nvSpPr>
          <p:cNvPr id="615" name="TextBox 614"/>
          <p:cNvSpPr txBox="1"/>
          <p:nvPr/>
        </p:nvSpPr>
        <p:spPr>
          <a:xfrm>
            <a:off x="3019609" y="1124582"/>
            <a:ext cx="957661" cy="404099"/>
          </a:xfrm>
          <a:prstGeom prst="rect">
            <a:avLst/>
          </a:prstGeom>
          <a:noFill/>
        </p:spPr>
        <p:txBody>
          <a:bodyPr wrap="none" lIns="68593" tIns="34297" rIns="68593" bIns="34297"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76" b="1" i="0" u="none" strike="noStrike" kern="1200" cap="none" spc="0" normalizeH="0" baseline="0" noProof="0" dirty="0">
                <a:ln>
                  <a:noFill/>
                </a:ln>
                <a:solidFill>
                  <a:srgbClr val="000000"/>
                </a:solidFill>
                <a:effectLst/>
                <a:uLnTx/>
                <a:uFillTx/>
                <a:latin typeface="Garamond"/>
                <a:ea typeface="+mn-ea"/>
                <a:cs typeface="+mn-cs"/>
              </a:rPr>
              <a:t>Device</a:t>
            </a:r>
          </a:p>
        </p:txBody>
      </p:sp>
      <p:grpSp>
        <p:nvGrpSpPr>
          <p:cNvPr id="5" name="Group 4"/>
          <p:cNvGrpSpPr/>
          <p:nvPr/>
        </p:nvGrpSpPr>
        <p:grpSpPr>
          <a:xfrm>
            <a:off x="3106199" y="1936087"/>
            <a:ext cx="1965012" cy="520586"/>
            <a:chOff x="5097958" y="1438966"/>
            <a:chExt cx="2620016" cy="693933"/>
          </a:xfrm>
        </p:grpSpPr>
        <p:sp>
          <p:nvSpPr>
            <p:cNvPr id="617" name="Rectangle 616"/>
            <p:cNvSpPr/>
            <p:nvPr/>
          </p:nvSpPr>
          <p:spPr>
            <a:xfrm>
              <a:off x="5097958" y="1438966"/>
              <a:ext cx="2620016"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nvGrpSpPr>
            <p:cNvPr id="4" name="Group 3"/>
            <p:cNvGrpSpPr/>
            <p:nvPr/>
          </p:nvGrpSpPr>
          <p:grpSpPr>
            <a:xfrm>
              <a:off x="5158129" y="1487168"/>
              <a:ext cx="2499675" cy="597528"/>
              <a:chOff x="5152330" y="1487169"/>
              <a:chExt cx="2499675" cy="597528"/>
            </a:xfrm>
          </p:grpSpPr>
          <p:grpSp>
            <p:nvGrpSpPr>
              <p:cNvPr id="619" name="Group 618"/>
              <p:cNvGrpSpPr/>
              <p:nvPr/>
            </p:nvGrpSpPr>
            <p:grpSpPr>
              <a:xfrm>
                <a:off x="5152330" y="1487169"/>
                <a:ext cx="597530" cy="597528"/>
                <a:chOff x="4466259" y="1638649"/>
                <a:chExt cx="1060855" cy="1060852"/>
              </a:xfrm>
            </p:grpSpPr>
            <p:sp>
              <p:nvSpPr>
                <p:cNvPr id="644" name="Rectangle 643"/>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45" name="Rectangle 644"/>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46" name="Rectangle 645"/>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47" name="Rectangle 646"/>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48" name="Rectangle 647"/>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49" name="Rectangle 648"/>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50" name="Rectangle 649"/>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620" name="Group 619"/>
              <p:cNvGrpSpPr/>
              <p:nvPr/>
            </p:nvGrpSpPr>
            <p:grpSpPr>
              <a:xfrm>
                <a:off x="5786379" y="1487169"/>
                <a:ext cx="597530" cy="597528"/>
                <a:chOff x="5583271" y="1638649"/>
                <a:chExt cx="1060855" cy="1060852"/>
              </a:xfrm>
            </p:grpSpPr>
            <p:sp>
              <p:nvSpPr>
                <p:cNvPr id="637" name="Rectangle 636"/>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38" name="Rectangle 637"/>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39" name="Rectangle 638"/>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40" name="Rectangle 639"/>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41" name="Rectangle 640"/>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42" name="Rectangle 641"/>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43" name="Rectangle 642"/>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621" name="Group 620"/>
              <p:cNvGrpSpPr/>
              <p:nvPr/>
            </p:nvGrpSpPr>
            <p:grpSpPr>
              <a:xfrm>
                <a:off x="6420427" y="1487169"/>
                <a:ext cx="597530" cy="597528"/>
                <a:chOff x="4466259" y="1638649"/>
                <a:chExt cx="1060855" cy="1060852"/>
              </a:xfrm>
            </p:grpSpPr>
            <p:sp>
              <p:nvSpPr>
                <p:cNvPr id="630" name="Rectangle 629"/>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31" name="Rectangle 630"/>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32" name="Rectangle 631"/>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33" name="Rectangle 632"/>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34" name="Rectangle 633"/>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35" name="Rectangle 634"/>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36" name="Rectangle 635"/>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622" name="Group 621"/>
              <p:cNvGrpSpPr/>
              <p:nvPr/>
            </p:nvGrpSpPr>
            <p:grpSpPr>
              <a:xfrm>
                <a:off x="7054475" y="1487169"/>
                <a:ext cx="597530" cy="597528"/>
                <a:chOff x="5583271" y="1638649"/>
                <a:chExt cx="1060855" cy="1060852"/>
              </a:xfrm>
            </p:grpSpPr>
            <p:sp>
              <p:nvSpPr>
                <p:cNvPr id="623" name="Rectangle 622"/>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24" name="Rectangle 623"/>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25" name="Rectangle 624"/>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26" name="Rectangle 625"/>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27" name="Rectangle 626"/>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28" name="Rectangle 627"/>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29" name="Rectangle 628"/>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grpSp>
      <p:cxnSp>
        <p:nvCxnSpPr>
          <p:cNvPr id="869" name="Straight Arrow Connector 868"/>
          <p:cNvCxnSpPr/>
          <p:nvPr/>
        </p:nvCxnSpPr>
        <p:spPr>
          <a:xfrm>
            <a:off x="1384023" y="1839333"/>
            <a:ext cx="1687363" cy="96753"/>
          </a:xfrm>
          <a:prstGeom prst="straightConnector1">
            <a:avLst/>
          </a:prstGeom>
          <a:ln>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p:cNvCxnSpPr/>
          <p:nvPr/>
        </p:nvCxnSpPr>
        <p:spPr>
          <a:xfrm>
            <a:off x="1384023" y="2897842"/>
            <a:ext cx="1687363" cy="96753"/>
          </a:xfrm>
          <a:prstGeom prst="straightConnector1">
            <a:avLst/>
          </a:prstGeom>
          <a:ln>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1" name="Straight Arrow Connector 870"/>
          <p:cNvCxnSpPr/>
          <p:nvPr/>
        </p:nvCxnSpPr>
        <p:spPr>
          <a:xfrm>
            <a:off x="1384023" y="3965978"/>
            <a:ext cx="1687363" cy="96753"/>
          </a:xfrm>
          <a:prstGeom prst="straightConnector1">
            <a:avLst/>
          </a:prstGeom>
          <a:ln>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p:cNvCxnSpPr/>
          <p:nvPr/>
        </p:nvCxnSpPr>
        <p:spPr>
          <a:xfrm flipH="1">
            <a:off x="1384023" y="2456672"/>
            <a:ext cx="1687363" cy="96753"/>
          </a:xfrm>
          <a:prstGeom prst="straightConnector1">
            <a:avLst/>
          </a:prstGeom>
          <a:ln>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p:cNvCxnSpPr/>
          <p:nvPr/>
        </p:nvCxnSpPr>
        <p:spPr>
          <a:xfrm flipH="1">
            <a:off x="1384023" y="3534659"/>
            <a:ext cx="1687363" cy="96753"/>
          </a:xfrm>
          <a:prstGeom prst="straightConnector1">
            <a:avLst/>
          </a:prstGeom>
          <a:ln>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p:cNvCxnSpPr/>
          <p:nvPr/>
        </p:nvCxnSpPr>
        <p:spPr>
          <a:xfrm flipH="1">
            <a:off x="1384023" y="4612292"/>
            <a:ext cx="1687363" cy="96753"/>
          </a:xfrm>
          <a:prstGeom prst="straightConnector1">
            <a:avLst/>
          </a:prstGeom>
          <a:ln>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75" name="Freeform 874"/>
          <p:cNvSpPr/>
          <p:nvPr/>
        </p:nvSpPr>
        <p:spPr>
          <a:xfrm flipH="1">
            <a:off x="1323406" y="2556735"/>
            <a:ext cx="63563" cy="339151"/>
          </a:xfrm>
          <a:custGeom>
            <a:avLst/>
            <a:gdLst>
              <a:gd name="connsiteX0" fmla="*/ 201705 w 457200"/>
              <a:gd name="connsiteY0" fmla="*/ 0 h 1600200"/>
              <a:gd name="connsiteX1" fmla="*/ 309282 w 457200"/>
              <a:gd name="connsiteY1" fmla="*/ 53788 h 1600200"/>
              <a:gd name="connsiteX2" fmla="*/ 376517 w 457200"/>
              <a:gd name="connsiteY2" fmla="*/ 121023 h 1600200"/>
              <a:gd name="connsiteX3" fmla="*/ 430305 w 457200"/>
              <a:gd name="connsiteY3" fmla="*/ 201706 h 1600200"/>
              <a:gd name="connsiteX4" fmla="*/ 457200 w 457200"/>
              <a:gd name="connsiteY4" fmla="*/ 295835 h 1600200"/>
              <a:gd name="connsiteX5" fmla="*/ 443752 w 457200"/>
              <a:gd name="connsiteY5" fmla="*/ 470647 h 1600200"/>
              <a:gd name="connsiteX6" fmla="*/ 430305 w 457200"/>
              <a:gd name="connsiteY6" fmla="*/ 510988 h 1600200"/>
              <a:gd name="connsiteX7" fmla="*/ 336176 w 457200"/>
              <a:gd name="connsiteY7" fmla="*/ 591670 h 1600200"/>
              <a:gd name="connsiteX8" fmla="*/ 309282 w 457200"/>
              <a:gd name="connsiteY8" fmla="*/ 618565 h 1600200"/>
              <a:gd name="connsiteX9" fmla="*/ 228600 w 457200"/>
              <a:gd name="connsiteY9" fmla="*/ 645459 h 1600200"/>
              <a:gd name="connsiteX10" fmla="*/ 188258 w 457200"/>
              <a:gd name="connsiteY10" fmla="*/ 672353 h 1600200"/>
              <a:gd name="connsiteX11" fmla="*/ 107576 w 457200"/>
              <a:gd name="connsiteY11" fmla="*/ 739588 h 1600200"/>
              <a:gd name="connsiteX12" fmla="*/ 53788 w 457200"/>
              <a:gd name="connsiteY12" fmla="*/ 820270 h 1600200"/>
              <a:gd name="connsiteX13" fmla="*/ 26894 w 457200"/>
              <a:gd name="connsiteY13" fmla="*/ 900953 h 1600200"/>
              <a:gd name="connsiteX14" fmla="*/ 13447 w 457200"/>
              <a:gd name="connsiteY14" fmla="*/ 941294 h 1600200"/>
              <a:gd name="connsiteX15" fmla="*/ 0 w 457200"/>
              <a:gd name="connsiteY15" fmla="*/ 981635 h 1600200"/>
              <a:gd name="connsiteX16" fmla="*/ 13447 w 457200"/>
              <a:gd name="connsiteY16" fmla="*/ 1169894 h 1600200"/>
              <a:gd name="connsiteX17" fmla="*/ 40341 w 457200"/>
              <a:gd name="connsiteY17" fmla="*/ 1210235 h 1600200"/>
              <a:gd name="connsiteX18" fmla="*/ 121023 w 457200"/>
              <a:gd name="connsiteY18" fmla="*/ 1264023 h 1600200"/>
              <a:gd name="connsiteX19" fmla="*/ 161364 w 457200"/>
              <a:gd name="connsiteY19" fmla="*/ 1290917 h 1600200"/>
              <a:gd name="connsiteX20" fmla="*/ 188258 w 457200"/>
              <a:gd name="connsiteY20" fmla="*/ 1317812 h 1600200"/>
              <a:gd name="connsiteX21" fmla="*/ 228600 w 457200"/>
              <a:gd name="connsiteY21" fmla="*/ 1331259 h 1600200"/>
              <a:gd name="connsiteX22" fmla="*/ 282388 w 457200"/>
              <a:gd name="connsiteY22"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1600200">
                <a:moveTo>
                  <a:pt x="201705" y="0"/>
                </a:moveTo>
                <a:cubicBezTo>
                  <a:pt x="233807" y="12841"/>
                  <a:pt x="282426" y="26932"/>
                  <a:pt x="309282" y="53788"/>
                </a:cubicBezTo>
                <a:cubicBezTo>
                  <a:pt x="398929" y="143435"/>
                  <a:pt x="268941" y="49306"/>
                  <a:pt x="376517" y="121023"/>
                </a:cubicBezTo>
                <a:cubicBezTo>
                  <a:pt x="394446" y="147917"/>
                  <a:pt x="422466" y="170348"/>
                  <a:pt x="430305" y="201706"/>
                </a:cubicBezTo>
                <a:cubicBezTo>
                  <a:pt x="447190" y="269245"/>
                  <a:pt x="437907" y="237961"/>
                  <a:pt x="457200" y="295835"/>
                </a:cubicBezTo>
                <a:cubicBezTo>
                  <a:pt x="452717" y="354106"/>
                  <a:pt x="451001" y="412655"/>
                  <a:pt x="443752" y="470647"/>
                </a:cubicBezTo>
                <a:cubicBezTo>
                  <a:pt x="441994" y="484712"/>
                  <a:pt x="438168" y="499194"/>
                  <a:pt x="430305" y="510988"/>
                </a:cubicBezTo>
                <a:cubicBezTo>
                  <a:pt x="408939" y="543037"/>
                  <a:pt x="364139" y="568367"/>
                  <a:pt x="336176" y="591670"/>
                </a:cubicBezTo>
                <a:cubicBezTo>
                  <a:pt x="326436" y="599786"/>
                  <a:pt x="320622" y="612895"/>
                  <a:pt x="309282" y="618565"/>
                </a:cubicBezTo>
                <a:cubicBezTo>
                  <a:pt x="283926" y="631243"/>
                  <a:pt x="252188" y="629734"/>
                  <a:pt x="228600" y="645459"/>
                </a:cubicBezTo>
                <a:cubicBezTo>
                  <a:pt x="215153" y="654424"/>
                  <a:pt x="200674" y="662007"/>
                  <a:pt x="188258" y="672353"/>
                </a:cubicBezTo>
                <a:cubicBezTo>
                  <a:pt x="84714" y="758639"/>
                  <a:pt x="207740" y="672812"/>
                  <a:pt x="107576" y="739588"/>
                </a:cubicBezTo>
                <a:cubicBezTo>
                  <a:pt x="63089" y="873050"/>
                  <a:pt x="137729" y="669175"/>
                  <a:pt x="53788" y="820270"/>
                </a:cubicBezTo>
                <a:cubicBezTo>
                  <a:pt x="40021" y="845052"/>
                  <a:pt x="35859" y="874059"/>
                  <a:pt x="26894" y="900953"/>
                </a:cubicBezTo>
                <a:lnTo>
                  <a:pt x="13447" y="941294"/>
                </a:lnTo>
                <a:lnTo>
                  <a:pt x="0" y="981635"/>
                </a:lnTo>
                <a:cubicBezTo>
                  <a:pt x="4482" y="1044388"/>
                  <a:pt x="2514" y="1107938"/>
                  <a:pt x="13447" y="1169894"/>
                </a:cubicBezTo>
                <a:cubicBezTo>
                  <a:pt x="16256" y="1185809"/>
                  <a:pt x="28178" y="1199593"/>
                  <a:pt x="40341" y="1210235"/>
                </a:cubicBezTo>
                <a:cubicBezTo>
                  <a:pt x="64666" y="1231520"/>
                  <a:pt x="94129" y="1246094"/>
                  <a:pt x="121023" y="1264023"/>
                </a:cubicBezTo>
                <a:cubicBezTo>
                  <a:pt x="134470" y="1272988"/>
                  <a:pt x="149936" y="1279489"/>
                  <a:pt x="161364" y="1290917"/>
                </a:cubicBezTo>
                <a:cubicBezTo>
                  <a:pt x="170329" y="1299882"/>
                  <a:pt x="177387" y="1311289"/>
                  <a:pt x="188258" y="1317812"/>
                </a:cubicBezTo>
                <a:cubicBezTo>
                  <a:pt x="200413" y="1325105"/>
                  <a:pt x="215153" y="1326777"/>
                  <a:pt x="228600" y="1331259"/>
                </a:cubicBezTo>
                <a:cubicBezTo>
                  <a:pt x="317197" y="1464155"/>
                  <a:pt x="282388" y="1379618"/>
                  <a:pt x="282388" y="1600200"/>
                </a:cubicBezTo>
              </a:path>
            </a:pathLst>
          </a:custGeom>
        </p:spPr>
        <p:style>
          <a:lnRef idx="1">
            <a:schemeClr val="dk1"/>
          </a:lnRef>
          <a:fillRef idx="0">
            <a:schemeClr val="dk1"/>
          </a:fillRef>
          <a:effectRef idx="0">
            <a:schemeClr val="dk1"/>
          </a:effectRef>
          <a:fontRef idx="minor">
            <a:schemeClr val="tx1"/>
          </a:fontRef>
        </p:style>
        <p:txBody>
          <a:bodyPr lIns="68593" tIns="34297" rIns="68593" bIns="3429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76" name="Freeform 875"/>
          <p:cNvSpPr/>
          <p:nvPr/>
        </p:nvSpPr>
        <p:spPr>
          <a:xfrm flipH="1">
            <a:off x="1323406" y="3630466"/>
            <a:ext cx="63563" cy="339151"/>
          </a:xfrm>
          <a:custGeom>
            <a:avLst/>
            <a:gdLst>
              <a:gd name="connsiteX0" fmla="*/ 201705 w 457200"/>
              <a:gd name="connsiteY0" fmla="*/ 0 h 1600200"/>
              <a:gd name="connsiteX1" fmla="*/ 309282 w 457200"/>
              <a:gd name="connsiteY1" fmla="*/ 53788 h 1600200"/>
              <a:gd name="connsiteX2" fmla="*/ 376517 w 457200"/>
              <a:gd name="connsiteY2" fmla="*/ 121023 h 1600200"/>
              <a:gd name="connsiteX3" fmla="*/ 430305 w 457200"/>
              <a:gd name="connsiteY3" fmla="*/ 201706 h 1600200"/>
              <a:gd name="connsiteX4" fmla="*/ 457200 w 457200"/>
              <a:gd name="connsiteY4" fmla="*/ 295835 h 1600200"/>
              <a:gd name="connsiteX5" fmla="*/ 443752 w 457200"/>
              <a:gd name="connsiteY5" fmla="*/ 470647 h 1600200"/>
              <a:gd name="connsiteX6" fmla="*/ 430305 w 457200"/>
              <a:gd name="connsiteY6" fmla="*/ 510988 h 1600200"/>
              <a:gd name="connsiteX7" fmla="*/ 336176 w 457200"/>
              <a:gd name="connsiteY7" fmla="*/ 591670 h 1600200"/>
              <a:gd name="connsiteX8" fmla="*/ 309282 w 457200"/>
              <a:gd name="connsiteY8" fmla="*/ 618565 h 1600200"/>
              <a:gd name="connsiteX9" fmla="*/ 228600 w 457200"/>
              <a:gd name="connsiteY9" fmla="*/ 645459 h 1600200"/>
              <a:gd name="connsiteX10" fmla="*/ 188258 w 457200"/>
              <a:gd name="connsiteY10" fmla="*/ 672353 h 1600200"/>
              <a:gd name="connsiteX11" fmla="*/ 107576 w 457200"/>
              <a:gd name="connsiteY11" fmla="*/ 739588 h 1600200"/>
              <a:gd name="connsiteX12" fmla="*/ 53788 w 457200"/>
              <a:gd name="connsiteY12" fmla="*/ 820270 h 1600200"/>
              <a:gd name="connsiteX13" fmla="*/ 26894 w 457200"/>
              <a:gd name="connsiteY13" fmla="*/ 900953 h 1600200"/>
              <a:gd name="connsiteX14" fmla="*/ 13447 w 457200"/>
              <a:gd name="connsiteY14" fmla="*/ 941294 h 1600200"/>
              <a:gd name="connsiteX15" fmla="*/ 0 w 457200"/>
              <a:gd name="connsiteY15" fmla="*/ 981635 h 1600200"/>
              <a:gd name="connsiteX16" fmla="*/ 13447 w 457200"/>
              <a:gd name="connsiteY16" fmla="*/ 1169894 h 1600200"/>
              <a:gd name="connsiteX17" fmla="*/ 40341 w 457200"/>
              <a:gd name="connsiteY17" fmla="*/ 1210235 h 1600200"/>
              <a:gd name="connsiteX18" fmla="*/ 121023 w 457200"/>
              <a:gd name="connsiteY18" fmla="*/ 1264023 h 1600200"/>
              <a:gd name="connsiteX19" fmla="*/ 161364 w 457200"/>
              <a:gd name="connsiteY19" fmla="*/ 1290917 h 1600200"/>
              <a:gd name="connsiteX20" fmla="*/ 188258 w 457200"/>
              <a:gd name="connsiteY20" fmla="*/ 1317812 h 1600200"/>
              <a:gd name="connsiteX21" fmla="*/ 228600 w 457200"/>
              <a:gd name="connsiteY21" fmla="*/ 1331259 h 1600200"/>
              <a:gd name="connsiteX22" fmla="*/ 282388 w 457200"/>
              <a:gd name="connsiteY22"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1600200">
                <a:moveTo>
                  <a:pt x="201705" y="0"/>
                </a:moveTo>
                <a:cubicBezTo>
                  <a:pt x="233807" y="12841"/>
                  <a:pt x="282426" y="26932"/>
                  <a:pt x="309282" y="53788"/>
                </a:cubicBezTo>
                <a:cubicBezTo>
                  <a:pt x="398929" y="143435"/>
                  <a:pt x="268941" y="49306"/>
                  <a:pt x="376517" y="121023"/>
                </a:cubicBezTo>
                <a:cubicBezTo>
                  <a:pt x="394446" y="147917"/>
                  <a:pt x="422466" y="170348"/>
                  <a:pt x="430305" y="201706"/>
                </a:cubicBezTo>
                <a:cubicBezTo>
                  <a:pt x="447190" y="269245"/>
                  <a:pt x="437907" y="237961"/>
                  <a:pt x="457200" y="295835"/>
                </a:cubicBezTo>
                <a:cubicBezTo>
                  <a:pt x="452717" y="354106"/>
                  <a:pt x="451001" y="412655"/>
                  <a:pt x="443752" y="470647"/>
                </a:cubicBezTo>
                <a:cubicBezTo>
                  <a:pt x="441994" y="484712"/>
                  <a:pt x="438168" y="499194"/>
                  <a:pt x="430305" y="510988"/>
                </a:cubicBezTo>
                <a:cubicBezTo>
                  <a:pt x="408939" y="543037"/>
                  <a:pt x="364139" y="568367"/>
                  <a:pt x="336176" y="591670"/>
                </a:cubicBezTo>
                <a:cubicBezTo>
                  <a:pt x="326436" y="599786"/>
                  <a:pt x="320622" y="612895"/>
                  <a:pt x="309282" y="618565"/>
                </a:cubicBezTo>
                <a:cubicBezTo>
                  <a:pt x="283926" y="631243"/>
                  <a:pt x="252188" y="629734"/>
                  <a:pt x="228600" y="645459"/>
                </a:cubicBezTo>
                <a:cubicBezTo>
                  <a:pt x="215153" y="654424"/>
                  <a:pt x="200674" y="662007"/>
                  <a:pt x="188258" y="672353"/>
                </a:cubicBezTo>
                <a:cubicBezTo>
                  <a:pt x="84714" y="758639"/>
                  <a:pt x="207740" y="672812"/>
                  <a:pt x="107576" y="739588"/>
                </a:cubicBezTo>
                <a:cubicBezTo>
                  <a:pt x="63089" y="873050"/>
                  <a:pt x="137729" y="669175"/>
                  <a:pt x="53788" y="820270"/>
                </a:cubicBezTo>
                <a:cubicBezTo>
                  <a:pt x="40021" y="845052"/>
                  <a:pt x="35859" y="874059"/>
                  <a:pt x="26894" y="900953"/>
                </a:cubicBezTo>
                <a:lnTo>
                  <a:pt x="13447" y="941294"/>
                </a:lnTo>
                <a:lnTo>
                  <a:pt x="0" y="981635"/>
                </a:lnTo>
                <a:cubicBezTo>
                  <a:pt x="4482" y="1044388"/>
                  <a:pt x="2514" y="1107938"/>
                  <a:pt x="13447" y="1169894"/>
                </a:cubicBezTo>
                <a:cubicBezTo>
                  <a:pt x="16256" y="1185809"/>
                  <a:pt x="28178" y="1199593"/>
                  <a:pt x="40341" y="1210235"/>
                </a:cubicBezTo>
                <a:cubicBezTo>
                  <a:pt x="64666" y="1231520"/>
                  <a:pt x="94129" y="1246094"/>
                  <a:pt x="121023" y="1264023"/>
                </a:cubicBezTo>
                <a:cubicBezTo>
                  <a:pt x="134470" y="1272988"/>
                  <a:pt x="149936" y="1279489"/>
                  <a:pt x="161364" y="1290917"/>
                </a:cubicBezTo>
                <a:cubicBezTo>
                  <a:pt x="170329" y="1299882"/>
                  <a:pt x="177387" y="1311289"/>
                  <a:pt x="188258" y="1317812"/>
                </a:cubicBezTo>
                <a:cubicBezTo>
                  <a:pt x="200413" y="1325105"/>
                  <a:pt x="215153" y="1326777"/>
                  <a:pt x="228600" y="1331259"/>
                </a:cubicBezTo>
                <a:cubicBezTo>
                  <a:pt x="317197" y="1464155"/>
                  <a:pt x="282388" y="1379618"/>
                  <a:pt x="282388" y="1600200"/>
                </a:cubicBezTo>
              </a:path>
            </a:pathLst>
          </a:custGeom>
        </p:spPr>
        <p:style>
          <a:lnRef idx="1">
            <a:schemeClr val="dk1"/>
          </a:lnRef>
          <a:fillRef idx="0">
            <a:schemeClr val="dk1"/>
          </a:fillRef>
          <a:effectRef idx="0">
            <a:schemeClr val="dk1"/>
          </a:effectRef>
          <a:fontRef idx="minor">
            <a:schemeClr val="tx1"/>
          </a:fontRef>
        </p:style>
        <p:txBody>
          <a:bodyPr lIns="68593" tIns="34297" rIns="68593" bIns="3429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77" name="Freeform 876"/>
          <p:cNvSpPr/>
          <p:nvPr/>
        </p:nvSpPr>
        <p:spPr>
          <a:xfrm flipH="1">
            <a:off x="1323406" y="4733091"/>
            <a:ext cx="63563" cy="339151"/>
          </a:xfrm>
          <a:custGeom>
            <a:avLst/>
            <a:gdLst>
              <a:gd name="connsiteX0" fmla="*/ 201705 w 457200"/>
              <a:gd name="connsiteY0" fmla="*/ 0 h 1600200"/>
              <a:gd name="connsiteX1" fmla="*/ 309282 w 457200"/>
              <a:gd name="connsiteY1" fmla="*/ 53788 h 1600200"/>
              <a:gd name="connsiteX2" fmla="*/ 376517 w 457200"/>
              <a:gd name="connsiteY2" fmla="*/ 121023 h 1600200"/>
              <a:gd name="connsiteX3" fmla="*/ 430305 w 457200"/>
              <a:gd name="connsiteY3" fmla="*/ 201706 h 1600200"/>
              <a:gd name="connsiteX4" fmla="*/ 457200 w 457200"/>
              <a:gd name="connsiteY4" fmla="*/ 295835 h 1600200"/>
              <a:gd name="connsiteX5" fmla="*/ 443752 w 457200"/>
              <a:gd name="connsiteY5" fmla="*/ 470647 h 1600200"/>
              <a:gd name="connsiteX6" fmla="*/ 430305 w 457200"/>
              <a:gd name="connsiteY6" fmla="*/ 510988 h 1600200"/>
              <a:gd name="connsiteX7" fmla="*/ 336176 w 457200"/>
              <a:gd name="connsiteY7" fmla="*/ 591670 h 1600200"/>
              <a:gd name="connsiteX8" fmla="*/ 309282 w 457200"/>
              <a:gd name="connsiteY8" fmla="*/ 618565 h 1600200"/>
              <a:gd name="connsiteX9" fmla="*/ 228600 w 457200"/>
              <a:gd name="connsiteY9" fmla="*/ 645459 h 1600200"/>
              <a:gd name="connsiteX10" fmla="*/ 188258 w 457200"/>
              <a:gd name="connsiteY10" fmla="*/ 672353 h 1600200"/>
              <a:gd name="connsiteX11" fmla="*/ 107576 w 457200"/>
              <a:gd name="connsiteY11" fmla="*/ 739588 h 1600200"/>
              <a:gd name="connsiteX12" fmla="*/ 53788 w 457200"/>
              <a:gd name="connsiteY12" fmla="*/ 820270 h 1600200"/>
              <a:gd name="connsiteX13" fmla="*/ 26894 w 457200"/>
              <a:gd name="connsiteY13" fmla="*/ 900953 h 1600200"/>
              <a:gd name="connsiteX14" fmla="*/ 13447 w 457200"/>
              <a:gd name="connsiteY14" fmla="*/ 941294 h 1600200"/>
              <a:gd name="connsiteX15" fmla="*/ 0 w 457200"/>
              <a:gd name="connsiteY15" fmla="*/ 981635 h 1600200"/>
              <a:gd name="connsiteX16" fmla="*/ 13447 w 457200"/>
              <a:gd name="connsiteY16" fmla="*/ 1169894 h 1600200"/>
              <a:gd name="connsiteX17" fmla="*/ 40341 w 457200"/>
              <a:gd name="connsiteY17" fmla="*/ 1210235 h 1600200"/>
              <a:gd name="connsiteX18" fmla="*/ 121023 w 457200"/>
              <a:gd name="connsiteY18" fmla="*/ 1264023 h 1600200"/>
              <a:gd name="connsiteX19" fmla="*/ 161364 w 457200"/>
              <a:gd name="connsiteY19" fmla="*/ 1290917 h 1600200"/>
              <a:gd name="connsiteX20" fmla="*/ 188258 w 457200"/>
              <a:gd name="connsiteY20" fmla="*/ 1317812 h 1600200"/>
              <a:gd name="connsiteX21" fmla="*/ 228600 w 457200"/>
              <a:gd name="connsiteY21" fmla="*/ 1331259 h 1600200"/>
              <a:gd name="connsiteX22" fmla="*/ 282388 w 457200"/>
              <a:gd name="connsiteY22"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1600200">
                <a:moveTo>
                  <a:pt x="201705" y="0"/>
                </a:moveTo>
                <a:cubicBezTo>
                  <a:pt x="233807" y="12841"/>
                  <a:pt x="282426" y="26932"/>
                  <a:pt x="309282" y="53788"/>
                </a:cubicBezTo>
                <a:cubicBezTo>
                  <a:pt x="398929" y="143435"/>
                  <a:pt x="268941" y="49306"/>
                  <a:pt x="376517" y="121023"/>
                </a:cubicBezTo>
                <a:cubicBezTo>
                  <a:pt x="394446" y="147917"/>
                  <a:pt x="422466" y="170348"/>
                  <a:pt x="430305" y="201706"/>
                </a:cubicBezTo>
                <a:cubicBezTo>
                  <a:pt x="447190" y="269245"/>
                  <a:pt x="437907" y="237961"/>
                  <a:pt x="457200" y="295835"/>
                </a:cubicBezTo>
                <a:cubicBezTo>
                  <a:pt x="452717" y="354106"/>
                  <a:pt x="451001" y="412655"/>
                  <a:pt x="443752" y="470647"/>
                </a:cubicBezTo>
                <a:cubicBezTo>
                  <a:pt x="441994" y="484712"/>
                  <a:pt x="438168" y="499194"/>
                  <a:pt x="430305" y="510988"/>
                </a:cubicBezTo>
                <a:cubicBezTo>
                  <a:pt x="408939" y="543037"/>
                  <a:pt x="364139" y="568367"/>
                  <a:pt x="336176" y="591670"/>
                </a:cubicBezTo>
                <a:cubicBezTo>
                  <a:pt x="326436" y="599786"/>
                  <a:pt x="320622" y="612895"/>
                  <a:pt x="309282" y="618565"/>
                </a:cubicBezTo>
                <a:cubicBezTo>
                  <a:pt x="283926" y="631243"/>
                  <a:pt x="252188" y="629734"/>
                  <a:pt x="228600" y="645459"/>
                </a:cubicBezTo>
                <a:cubicBezTo>
                  <a:pt x="215153" y="654424"/>
                  <a:pt x="200674" y="662007"/>
                  <a:pt x="188258" y="672353"/>
                </a:cubicBezTo>
                <a:cubicBezTo>
                  <a:pt x="84714" y="758639"/>
                  <a:pt x="207740" y="672812"/>
                  <a:pt x="107576" y="739588"/>
                </a:cubicBezTo>
                <a:cubicBezTo>
                  <a:pt x="63089" y="873050"/>
                  <a:pt x="137729" y="669175"/>
                  <a:pt x="53788" y="820270"/>
                </a:cubicBezTo>
                <a:cubicBezTo>
                  <a:pt x="40021" y="845052"/>
                  <a:pt x="35859" y="874059"/>
                  <a:pt x="26894" y="900953"/>
                </a:cubicBezTo>
                <a:lnTo>
                  <a:pt x="13447" y="941294"/>
                </a:lnTo>
                <a:lnTo>
                  <a:pt x="0" y="981635"/>
                </a:lnTo>
                <a:cubicBezTo>
                  <a:pt x="4482" y="1044388"/>
                  <a:pt x="2514" y="1107938"/>
                  <a:pt x="13447" y="1169894"/>
                </a:cubicBezTo>
                <a:cubicBezTo>
                  <a:pt x="16256" y="1185809"/>
                  <a:pt x="28178" y="1199593"/>
                  <a:pt x="40341" y="1210235"/>
                </a:cubicBezTo>
                <a:cubicBezTo>
                  <a:pt x="64666" y="1231520"/>
                  <a:pt x="94129" y="1246094"/>
                  <a:pt x="121023" y="1264023"/>
                </a:cubicBezTo>
                <a:cubicBezTo>
                  <a:pt x="134470" y="1272988"/>
                  <a:pt x="149936" y="1279489"/>
                  <a:pt x="161364" y="1290917"/>
                </a:cubicBezTo>
                <a:cubicBezTo>
                  <a:pt x="170329" y="1299882"/>
                  <a:pt x="177387" y="1311289"/>
                  <a:pt x="188258" y="1317812"/>
                </a:cubicBezTo>
                <a:cubicBezTo>
                  <a:pt x="200413" y="1325105"/>
                  <a:pt x="215153" y="1326777"/>
                  <a:pt x="228600" y="1331259"/>
                </a:cubicBezTo>
                <a:cubicBezTo>
                  <a:pt x="317197" y="1464155"/>
                  <a:pt x="282388" y="1379618"/>
                  <a:pt x="282388" y="1600200"/>
                </a:cubicBezTo>
              </a:path>
            </a:pathLst>
          </a:custGeom>
        </p:spPr>
        <p:style>
          <a:lnRef idx="1">
            <a:schemeClr val="dk1"/>
          </a:lnRef>
          <a:fillRef idx="0">
            <a:schemeClr val="dk1"/>
          </a:fillRef>
          <a:effectRef idx="0">
            <a:schemeClr val="dk1"/>
          </a:effectRef>
          <a:fontRef idx="minor">
            <a:schemeClr val="tx1"/>
          </a:fontRef>
        </p:style>
        <p:txBody>
          <a:bodyPr lIns="68593" tIns="34297" rIns="68593" bIns="3429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79" name="TextBox 878"/>
          <p:cNvSpPr txBox="1"/>
          <p:nvPr/>
        </p:nvSpPr>
        <p:spPr>
          <a:xfrm>
            <a:off x="861286" y="5259142"/>
            <a:ext cx="7202383" cy="315485"/>
          </a:xfrm>
          <a:prstGeom prst="rect">
            <a:avLst/>
          </a:prstGeom>
          <a:noFill/>
        </p:spPr>
        <p:txBody>
          <a:bodyPr wrap="none" lIns="68593" tIns="34297" rIns="68593" bIns="34297"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Previously, kernels could </a:t>
            </a:r>
            <a:r>
              <a:rPr kumimoji="0" lang="en-US" sz="16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only be launched from the host</a:t>
            </a:r>
            <a:r>
              <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(painful to program!)</a:t>
            </a:r>
          </a:p>
        </p:txBody>
      </p:sp>
      <p:grpSp>
        <p:nvGrpSpPr>
          <p:cNvPr id="7" name="Group 6"/>
          <p:cNvGrpSpPr/>
          <p:nvPr/>
        </p:nvGrpSpPr>
        <p:grpSpPr>
          <a:xfrm>
            <a:off x="3106199" y="3013862"/>
            <a:ext cx="5294376" cy="520586"/>
            <a:chOff x="5097956" y="2875626"/>
            <a:chExt cx="7059168" cy="693933"/>
          </a:xfrm>
        </p:grpSpPr>
        <p:sp>
          <p:nvSpPr>
            <p:cNvPr id="748" name="Rectangle 747"/>
            <p:cNvSpPr/>
            <p:nvPr/>
          </p:nvSpPr>
          <p:spPr>
            <a:xfrm>
              <a:off x="5097956" y="2875626"/>
              <a:ext cx="7059168"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nvGrpSpPr>
            <p:cNvPr id="6" name="Group 5"/>
            <p:cNvGrpSpPr/>
            <p:nvPr/>
          </p:nvGrpSpPr>
          <p:grpSpPr>
            <a:xfrm>
              <a:off x="5158416" y="2923476"/>
              <a:ext cx="6938249" cy="598233"/>
              <a:chOff x="5152330" y="2923123"/>
              <a:chExt cx="6938249" cy="598233"/>
            </a:xfrm>
          </p:grpSpPr>
          <p:grpSp>
            <p:nvGrpSpPr>
              <p:cNvPr id="750" name="Group 749"/>
              <p:cNvGrpSpPr/>
              <p:nvPr/>
            </p:nvGrpSpPr>
            <p:grpSpPr>
              <a:xfrm>
                <a:off x="5152330" y="2923829"/>
                <a:ext cx="597530" cy="597527"/>
                <a:chOff x="4466259" y="1638649"/>
                <a:chExt cx="1060855" cy="1060852"/>
              </a:xfrm>
            </p:grpSpPr>
            <p:sp>
              <p:nvSpPr>
                <p:cNvPr id="799" name="Rectangle 798"/>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800" name="Rectangle 799"/>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801" name="Rectangle 800"/>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802" name="Rectangle 801"/>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803" name="Rectangle 802"/>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804" name="Rectangle 803"/>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05" name="Rectangle 804"/>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751" name="Group 750"/>
              <p:cNvGrpSpPr/>
              <p:nvPr/>
            </p:nvGrpSpPr>
            <p:grpSpPr>
              <a:xfrm>
                <a:off x="5786378" y="2923829"/>
                <a:ext cx="597530" cy="597527"/>
                <a:chOff x="5583271" y="1638649"/>
                <a:chExt cx="1060855" cy="1060852"/>
              </a:xfrm>
            </p:grpSpPr>
            <p:sp>
              <p:nvSpPr>
                <p:cNvPr id="792" name="Rectangle 791"/>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93" name="Rectangle 792"/>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94" name="Rectangle 793"/>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95" name="Rectangle 794"/>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96" name="Rectangle 795"/>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97" name="Rectangle 796"/>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98" name="Rectangle 797"/>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752" name="Group 751"/>
              <p:cNvGrpSpPr/>
              <p:nvPr/>
            </p:nvGrpSpPr>
            <p:grpSpPr>
              <a:xfrm>
                <a:off x="6420427" y="2923829"/>
                <a:ext cx="597530" cy="597527"/>
                <a:chOff x="4466259" y="1638649"/>
                <a:chExt cx="1060855" cy="1060852"/>
              </a:xfrm>
            </p:grpSpPr>
            <p:sp>
              <p:nvSpPr>
                <p:cNvPr id="785" name="Rectangle 784"/>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86" name="Rectangle 785"/>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87" name="Rectangle 786"/>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88" name="Rectangle 787"/>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89" name="Rectangle 788"/>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90" name="Rectangle 789"/>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91" name="Rectangle 790"/>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753" name="Group 752"/>
              <p:cNvGrpSpPr/>
              <p:nvPr/>
            </p:nvGrpSpPr>
            <p:grpSpPr>
              <a:xfrm>
                <a:off x="7054475" y="2923829"/>
                <a:ext cx="597530" cy="597527"/>
                <a:chOff x="5583271" y="1638649"/>
                <a:chExt cx="1060855" cy="1060852"/>
              </a:xfrm>
            </p:grpSpPr>
            <p:sp>
              <p:nvSpPr>
                <p:cNvPr id="778" name="Rectangle 777"/>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79" name="Rectangle 778"/>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80" name="Rectangle 779"/>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81" name="Rectangle 780"/>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82" name="Rectangle 781"/>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83" name="Rectangle 782"/>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84" name="Rectangle 783"/>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754" name="Group 753"/>
              <p:cNvGrpSpPr/>
              <p:nvPr/>
            </p:nvGrpSpPr>
            <p:grpSpPr>
              <a:xfrm>
                <a:off x="7688523" y="2923829"/>
                <a:ext cx="597530" cy="597527"/>
                <a:chOff x="4466259" y="1638649"/>
                <a:chExt cx="1060855" cy="1060852"/>
              </a:xfrm>
            </p:grpSpPr>
            <p:sp>
              <p:nvSpPr>
                <p:cNvPr id="771" name="Rectangle 770"/>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72" name="Rectangle 771"/>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73" name="Rectangle 772"/>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74" name="Rectangle 773"/>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75" name="Rectangle 774"/>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76" name="Rectangle 775"/>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77" name="Rectangle 776"/>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755" name="Group 754"/>
              <p:cNvGrpSpPr/>
              <p:nvPr/>
            </p:nvGrpSpPr>
            <p:grpSpPr>
              <a:xfrm>
                <a:off x="8322572" y="2923829"/>
                <a:ext cx="597530" cy="597527"/>
                <a:chOff x="5583271" y="1638649"/>
                <a:chExt cx="1060855" cy="1060852"/>
              </a:xfrm>
            </p:grpSpPr>
            <p:sp>
              <p:nvSpPr>
                <p:cNvPr id="764" name="Rectangle 763"/>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65" name="Rectangle 764"/>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66" name="Rectangle 765"/>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67" name="Rectangle 766"/>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68" name="Rectangle 767"/>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69" name="Rectangle 768"/>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70" name="Rectangle 769"/>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756" name="Group 755"/>
              <p:cNvGrpSpPr/>
              <p:nvPr/>
            </p:nvGrpSpPr>
            <p:grpSpPr>
              <a:xfrm>
                <a:off x="8956622" y="2923829"/>
                <a:ext cx="597530" cy="597527"/>
                <a:chOff x="5583271" y="1638649"/>
                <a:chExt cx="1060855" cy="1060852"/>
              </a:xfrm>
            </p:grpSpPr>
            <p:sp>
              <p:nvSpPr>
                <p:cNvPr id="757" name="Rectangle 756"/>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58" name="Rectangle 757"/>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59" name="Rectangle 758"/>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60" name="Rectangle 759"/>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61" name="Rectangle 760"/>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62" name="Rectangle 761"/>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63" name="Rectangle 762"/>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46" name="Group 145"/>
              <p:cNvGrpSpPr/>
              <p:nvPr/>
            </p:nvGrpSpPr>
            <p:grpSpPr>
              <a:xfrm>
                <a:off x="9590902" y="2923123"/>
                <a:ext cx="597530" cy="597527"/>
                <a:chOff x="5583271" y="1638649"/>
                <a:chExt cx="1060855" cy="1060852"/>
              </a:xfrm>
            </p:grpSpPr>
            <p:sp>
              <p:nvSpPr>
                <p:cNvPr id="147" name="Rectangle 146"/>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48" name="Rectangle 147"/>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49" name="Rectangle 148"/>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50" name="Rectangle 149"/>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51" name="Rectangle 150"/>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52" name="Rectangle 151"/>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153" name="Rectangle 152"/>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54" name="Group 153"/>
              <p:cNvGrpSpPr/>
              <p:nvPr/>
            </p:nvGrpSpPr>
            <p:grpSpPr>
              <a:xfrm>
                <a:off x="10224950" y="2923123"/>
                <a:ext cx="597530" cy="597527"/>
                <a:chOff x="4466259" y="1638649"/>
                <a:chExt cx="1060855" cy="1060852"/>
              </a:xfrm>
            </p:grpSpPr>
            <p:sp>
              <p:nvSpPr>
                <p:cNvPr id="155" name="Rectangle 154"/>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56" name="Rectangle 155"/>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57" name="Rectangle 156"/>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58" name="Rectangle 157"/>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59" name="Rectangle 158"/>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60" name="Rectangle 159"/>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161" name="Rectangle 160"/>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62" name="Group 161"/>
              <p:cNvGrpSpPr/>
              <p:nvPr/>
            </p:nvGrpSpPr>
            <p:grpSpPr>
              <a:xfrm>
                <a:off x="10858999" y="2923123"/>
                <a:ext cx="597530" cy="597527"/>
                <a:chOff x="5583271" y="1638649"/>
                <a:chExt cx="1060855" cy="1060852"/>
              </a:xfrm>
            </p:grpSpPr>
            <p:sp>
              <p:nvSpPr>
                <p:cNvPr id="163" name="Rectangle 162"/>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64" name="Rectangle 163"/>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65" name="Rectangle 164"/>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66" name="Rectangle 165"/>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67" name="Rectangle 166"/>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68" name="Rectangle 167"/>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169" name="Rectangle 168"/>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70" name="Group 169"/>
              <p:cNvGrpSpPr/>
              <p:nvPr/>
            </p:nvGrpSpPr>
            <p:grpSpPr>
              <a:xfrm>
                <a:off x="11493049" y="2923123"/>
                <a:ext cx="597530" cy="597527"/>
                <a:chOff x="5583271" y="1638649"/>
                <a:chExt cx="1060855" cy="1060852"/>
              </a:xfrm>
            </p:grpSpPr>
            <p:sp>
              <p:nvSpPr>
                <p:cNvPr id="171" name="Rectangle 170"/>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72" name="Rectangle 171"/>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73" name="Rectangle 172"/>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74" name="Rectangle 173"/>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75" name="Rectangle 174"/>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76" name="Rectangle 175"/>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177" name="Rectangle 176"/>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grpSp>
      <p:grpSp>
        <p:nvGrpSpPr>
          <p:cNvPr id="8" name="Group 7"/>
          <p:cNvGrpSpPr/>
          <p:nvPr/>
        </p:nvGrpSpPr>
        <p:grpSpPr>
          <a:xfrm>
            <a:off x="3106202" y="4084404"/>
            <a:ext cx="4347434" cy="520586"/>
            <a:chOff x="4920532" y="4302643"/>
            <a:chExt cx="5796579" cy="693933"/>
          </a:xfrm>
        </p:grpSpPr>
        <p:sp>
          <p:nvSpPr>
            <p:cNvPr id="181" name="Rectangle 180"/>
            <p:cNvSpPr/>
            <p:nvPr/>
          </p:nvSpPr>
          <p:spPr>
            <a:xfrm>
              <a:off x="4920532" y="4302643"/>
              <a:ext cx="5796579"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nvGrpSpPr>
            <p:cNvPr id="183" name="Group 182"/>
            <p:cNvGrpSpPr/>
            <p:nvPr/>
          </p:nvGrpSpPr>
          <p:grpSpPr>
            <a:xfrm>
              <a:off x="4980992" y="4351199"/>
              <a:ext cx="597530" cy="597527"/>
              <a:chOff x="4466259" y="1638649"/>
              <a:chExt cx="1060855" cy="1060852"/>
            </a:xfrm>
          </p:grpSpPr>
          <p:sp>
            <p:nvSpPr>
              <p:cNvPr id="264" name="Rectangle 263"/>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65" name="Rectangle 264"/>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66" name="Rectangle 265"/>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67" name="Rectangle 266"/>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68" name="Rectangle 267"/>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69" name="Rectangle 268"/>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70" name="Rectangle 269"/>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84" name="Group 183"/>
            <p:cNvGrpSpPr/>
            <p:nvPr/>
          </p:nvGrpSpPr>
          <p:grpSpPr>
            <a:xfrm>
              <a:off x="5615040" y="4351199"/>
              <a:ext cx="597530" cy="597527"/>
              <a:chOff x="5583271" y="1638649"/>
              <a:chExt cx="1060855" cy="1060852"/>
            </a:xfrm>
          </p:grpSpPr>
          <p:sp>
            <p:nvSpPr>
              <p:cNvPr id="257" name="Rectangle 256"/>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58" name="Rectangle 257"/>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59" name="Rectangle 258"/>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60" name="Rectangle 259"/>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61" name="Rectangle 260"/>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62" name="Rectangle 261"/>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63" name="Rectangle 262"/>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85" name="Group 184"/>
            <p:cNvGrpSpPr/>
            <p:nvPr/>
          </p:nvGrpSpPr>
          <p:grpSpPr>
            <a:xfrm>
              <a:off x="6249089" y="4351199"/>
              <a:ext cx="597530" cy="597527"/>
              <a:chOff x="4466259" y="1638649"/>
              <a:chExt cx="1060855" cy="1060852"/>
            </a:xfrm>
          </p:grpSpPr>
          <p:sp>
            <p:nvSpPr>
              <p:cNvPr id="250" name="Rectangle 249"/>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51" name="Rectangle 250"/>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52" name="Rectangle 251"/>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53" name="Rectangle 252"/>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54" name="Rectangle 253"/>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55" name="Rectangle 254"/>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56" name="Rectangle 255"/>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86" name="Group 185"/>
            <p:cNvGrpSpPr/>
            <p:nvPr/>
          </p:nvGrpSpPr>
          <p:grpSpPr>
            <a:xfrm>
              <a:off x="6883137" y="4351199"/>
              <a:ext cx="597530" cy="597527"/>
              <a:chOff x="5583271" y="1638649"/>
              <a:chExt cx="1060855" cy="1060852"/>
            </a:xfrm>
          </p:grpSpPr>
          <p:sp>
            <p:nvSpPr>
              <p:cNvPr id="243" name="Rectangle 242"/>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44" name="Rectangle 243"/>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45" name="Rectangle 244"/>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46" name="Rectangle 245"/>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47" name="Rectangle 246"/>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48" name="Rectangle 247"/>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49" name="Rectangle 248"/>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87" name="Group 186"/>
            <p:cNvGrpSpPr/>
            <p:nvPr/>
          </p:nvGrpSpPr>
          <p:grpSpPr>
            <a:xfrm>
              <a:off x="7517185" y="4351199"/>
              <a:ext cx="597530" cy="597527"/>
              <a:chOff x="4466259" y="1638649"/>
              <a:chExt cx="1060855" cy="1060852"/>
            </a:xfrm>
          </p:grpSpPr>
          <p:sp>
            <p:nvSpPr>
              <p:cNvPr id="236" name="Rectangle 235"/>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37" name="Rectangle 236"/>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38" name="Rectangle 237"/>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39" name="Rectangle 238"/>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40" name="Rectangle 239"/>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41" name="Rectangle 240"/>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42" name="Rectangle 241"/>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88" name="Group 187"/>
            <p:cNvGrpSpPr/>
            <p:nvPr/>
          </p:nvGrpSpPr>
          <p:grpSpPr>
            <a:xfrm>
              <a:off x="8151234" y="4351199"/>
              <a:ext cx="597530" cy="597527"/>
              <a:chOff x="5583271" y="1638649"/>
              <a:chExt cx="1060855" cy="1060852"/>
            </a:xfrm>
          </p:grpSpPr>
          <p:sp>
            <p:nvSpPr>
              <p:cNvPr id="229" name="Rectangle 228"/>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30" name="Rectangle 229"/>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31" name="Rectangle 230"/>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32" name="Rectangle 231"/>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33" name="Rectangle 232"/>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34" name="Rectangle 233"/>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35" name="Rectangle 234"/>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89" name="Group 188"/>
            <p:cNvGrpSpPr/>
            <p:nvPr/>
          </p:nvGrpSpPr>
          <p:grpSpPr>
            <a:xfrm>
              <a:off x="8785284" y="4351199"/>
              <a:ext cx="597530" cy="597527"/>
              <a:chOff x="5583271" y="1638649"/>
              <a:chExt cx="1060855" cy="1060852"/>
            </a:xfrm>
          </p:grpSpPr>
          <p:sp>
            <p:nvSpPr>
              <p:cNvPr id="222" name="Rectangle 221"/>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23" name="Rectangle 222"/>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24" name="Rectangle 223"/>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25" name="Rectangle 224"/>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26" name="Rectangle 225"/>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27" name="Rectangle 226"/>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28" name="Rectangle 227"/>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90" name="Group 189"/>
            <p:cNvGrpSpPr/>
            <p:nvPr/>
          </p:nvGrpSpPr>
          <p:grpSpPr>
            <a:xfrm>
              <a:off x="9419564" y="4350493"/>
              <a:ext cx="597530" cy="597527"/>
              <a:chOff x="5583271" y="1638649"/>
              <a:chExt cx="1060855" cy="1060852"/>
            </a:xfrm>
          </p:grpSpPr>
          <p:sp>
            <p:nvSpPr>
              <p:cNvPr id="215" name="Rectangle 214"/>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16" name="Rectangle 215"/>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17" name="Rectangle 216"/>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18" name="Rectangle 217"/>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19" name="Rectangle 218"/>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20" name="Rectangle 219"/>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21" name="Rectangle 220"/>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191" name="Group 190"/>
            <p:cNvGrpSpPr/>
            <p:nvPr/>
          </p:nvGrpSpPr>
          <p:grpSpPr>
            <a:xfrm>
              <a:off x="10053612" y="4350493"/>
              <a:ext cx="597530" cy="597527"/>
              <a:chOff x="4466259" y="1638649"/>
              <a:chExt cx="1060855" cy="1060852"/>
            </a:xfrm>
          </p:grpSpPr>
          <p:sp>
            <p:nvSpPr>
              <p:cNvPr id="208" name="Rectangle 207"/>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09" name="Rectangle 208"/>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10" name="Rectangle 209"/>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11" name="Rectangle 210"/>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12" name="Rectangle 211"/>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13" name="Rectangle 212"/>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14" name="Rectangle 213"/>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sp>
        <p:nvSpPr>
          <p:cNvPr id="9" name="Marcador de número de diapositiva 8"/>
          <p:cNvSpPr>
            <a:spLocks noGrp="1"/>
          </p:cNvSpPr>
          <p:nvPr>
            <p:ph type="sldNum" sz="quarter" idx="12"/>
          </p:nvPr>
        </p:nvSpPr>
        <p:spPr>
          <a:xfrm>
            <a:off x="8735326" y="6504317"/>
            <a:ext cx="2844059" cy="365125"/>
          </a:xfrm>
          <a:prstGeom prst="rect">
            <a:avLst/>
          </a:prstGeom>
        </p:spPr>
        <p:txBody>
          <a:bodyPr vert="horz" lIns="117200" tIns="58600" rIns="117200" bIns="58600" rtlCol="0" anchor="ctr"/>
          <a:lstStyle>
            <a:defPPr>
              <a:defRPr lang="es-ES"/>
            </a:defPPr>
            <a:lvl1pPr marL="0" algn="r" defTabSz="585999" rtl="0" eaLnBrk="1" latinLnBrk="0" hangingPunct="1">
              <a:defRPr sz="1300" kern="1200">
                <a:solidFill>
                  <a:schemeClr val="tx1">
                    <a:tint val="75000"/>
                  </a:schemeClr>
                </a:solidFill>
                <a:latin typeface="+mn-lt"/>
                <a:ea typeface="+mn-ea"/>
                <a:cs typeface="+mn-cs"/>
              </a:defRPr>
            </a:lvl1pPr>
            <a:lvl2pPr marL="585999" algn="l" defTabSz="585999" rtl="0" eaLnBrk="1" latinLnBrk="0" hangingPunct="1">
              <a:defRPr sz="2300" kern="1200">
                <a:solidFill>
                  <a:schemeClr val="tx1"/>
                </a:solidFill>
                <a:latin typeface="+mn-lt"/>
                <a:ea typeface="+mn-ea"/>
                <a:cs typeface="+mn-cs"/>
              </a:defRPr>
            </a:lvl2pPr>
            <a:lvl3pPr marL="1171998" algn="l" defTabSz="585999" rtl="0" eaLnBrk="1" latinLnBrk="0" hangingPunct="1">
              <a:defRPr sz="2300" kern="1200">
                <a:solidFill>
                  <a:schemeClr val="tx1"/>
                </a:solidFill>
                <a:latin typeface="+mn-lt"/>
                <a:ea typeface="+mn-ea"/>
                <a:cs typeface="+mn-cs"/>
              </a:defRPr>
            </a:lvl3pPr>
            <a:lvl4pPr marL="1757998" algn="l" defTabSz="585999" rtl="0" eaLnBrk="1" latinLnBrk="0" hangingPunct="1">
              <a:defRPr sz="2300" kern="1200">
                <a:solidFill>
                  <a:schemeClr val="tx1"/>
                </a:solidFill>
                <a:latin typeface="+mn-lt"/>
                <a:ea typeface="+mn-ea"/>
                <a:cs typeface="+mn-cs"/>
              </a:defRPr>
            </a:lvl4pPr>
            <a:lvl5pPr marL="2343997" algn="l" defTabSz="585999" rtl="0" eaLnBrk="1" latinLnBrk="0" hangingPunct="1">
              <a:defRPr sz="2300" kern="1200">
                <a:solidFill>
                  <a:schemeClr val="tx1"/>
                </a:solidFill>
                <a:latin typeface="+mn-lt"/>
                <a:ea typeface="+mn-ea"/>
                <a:cs typeface="+mn-cs"/>
              </a:defRPr>
            </a:lvl5pPr>
            <a:lvl6pPr marL="2929996" algn="l" defTabSz="585999" rtl="0" eaLnBrk="1" latinLnBrk="0" hangingPunct="1">
              <a:defRPr sz="2300" kern="1200">
                <a:solidFill>
                  <a:schemeClr val="tx1"/>
                </a:solidFill>
                <a:latin typeface="+mn-lt"/>
                <a:ea typeface="+mn-ea"/>
                <a:cs typeface="+mn-cs"/>
              </a:defRPr>
            </a:lvl6pPr>
            <a:lvl7pPr marL="3515995" algn="l" defTabSz="585999" rtl="0" eaLnBrk="1" latinLnBrk="0" hangingPunct="1">
              <a:defRPr sz="2300" kern="1200">
                <a:solidFill>
                  <a:schemeClr val="tx1"/>
                </a:solidFill>
                <a:latin typeface="+mn-lt"/>
                <a:ea typeface="+mn-ea"/>
                <a:cs typeface="+mn-cs"/>
              </a:defRPr>
            </a:lvl7pPr>
            <a:lvl8pPr marL="4101995" algn="l" defTabSz="585999" rtl="0" eaLnBrk="1" latinLnBrk="0" hangingPunct="1">
              <a:defRPr sz="2300" kern="1200">
                <a:solidFill>
                  <a:schemeClr val="tx1"/>
                </a:solidFill>
                <a:latin typeface="+mn-lt"/>
                <a:ea typeface="+mn-ea"/>
                <a:cs typeface="+mn-cs"/>
              </a:defRPr>
            </a:lvl8pPr>
            <a:lvl9pPr marL="4687994" algn="l" defTabSz="585999" rtl="0" eaLnBrk="1" latinLnBrk="0" hangingPunct="1">
              <a:defRPr sz="2300" kern="1200">
                <a:solidFill>
                  <a:schemeClr val="tx1"/>
                </a:solidFill>
                <a:latin typeface="+mn-lt"/>
                <a:ea typeface="+mn-ea"/>
                <a:cs typeface="+mn-cs"/>
              </a:defRPr>
            </a:lvl9pPr>
          </a:lstStyle>
          <a:p>
            <a:pPr marL="0" marR="0" lvl="0" indent="0" algn="r" defTabSz="585999" rtl="0" eaLnBrk="1" fontAlgn="auto" latinLnBrk="0" hangingPunct="1">
              <a:lnSpc>
                <a:spcPct val="100000"/>
              </a:lnSpc>
              <a:spcBef>
                <a:spcPts val="0"/>
              </a:spcBef>
              <a:spcAft>
                <a:spcPts val="0"/>
              </a:spcAft>
              <a:buClrTx/>
              <a:buSzTx/>
              <a:buFontTx/>
              <a:buNone/>
              <a:tabLst/>
              <a:defRPr/>
            </a:pPr>
            <a:fld id="{669B3D8F-BA00-2E49-BD66-8B99874540CC}" type="slidenum">
              <a:rPr kumimoji="0" lang="en-US" sz="1300" b="0" i="0" u="none" strike="noStrike" kern="1200" cap="none" spc="0" normalizeH="0" baseline="0" noProof="0" smtClean="0">
                <a:ln>
                  <a:noFill/>
                </a:ln>
                <a:solidFill>
                  <a:srgbClr val="000000">
                    <a:tint val="75000"/>
                  </a:srgbClr>
                </a:solidFill>
                <a:effectLst/>
                <a:uLnTx/>
                <a:uFillTx/>
                <a:latin typeface="Tahoma"/>
                <a:ea typeface="+mn-ea"/>
                <a:cs typeface="+mn-cs"/>
              </a:rPr>
              <a:pPr marL="0" marR="0" lvl="0" indent="0" algn="r" defTabSz="585999" rtl="0" eaLnBrk="1" fontAlgn="auto" latinLnBrk="0" hangingPunct="1">
                <a:lnSpc>
                  <a:spcPct val="100000"/>
                </a:lnSpc>
                <a:spcBef>
                  <a:spcPts val="0"/>
                </a:spcBef>
                <a:spcAft>
                  <a:spcPts val="0"/>
                </a:spcAft>
                <a:buClrTx/>
                <a:buSzTx/>
                <a:buFontTx/>
                <a:buNone/>
                <a:tabLst/>
                <a:defRPr/>
              </a:pPr>
              <a:t>141</a:t>
            </a:fld>
            <a:endParaRPr kumimoji="0" lang="en-US" sz="1300" b="0" i="0" u="none" strike="noStrike" kern="1200" cap="none" spc="0" normalizeH="0" baseline="0" noProof="0">
              <a:ln>
                <a:noFill/>
              </a:ln>
              <a:solidFill>
                <a:srgbClr val="000000">
                  <a:tint val="75000"/>
                </a:srgbClr>
              </a:solidFill>
              <a:effectLst/>
              <a:uLnTx/>
              <a:uFillTx/>
              <a:latin typeface="Tahoma"/>
              <a:ea typeface="+mn-ea"/>
              <a:cs typeface="+mn-cs"/>
            </a:endParaRPr>
          </a:p>
        </p:txBody>
      </p:sp>
      <p:sp>
        <p:nvSpPr>
          <p:cNvPr id="271" name="Title 4">
            <a:extLst>
              <a:ext uri="{FF2B5EF4-FFF2-40B4-BE49-F238E27FC236}">
                <a16:creationId xmlns:a16="http://schemas.microsoft.com/office/drawing/2014/main" id="{6F92FEE4-E178-8647-BCD3-79ACB3D37227}"/>
              </a:ext>
            </a:extLst>
          </p:cNvPr>
          <p:cNvSpPr txBox="1">
            <a:spLocks/>
          </p:cNvSpPr>
          <p:nvPr/>
        </p:nvSpPr>
        <p:spPr>
          <a:xfrm>
            <a:off x="228600" y="0"/>
            <a:ext cx="8915400" cy="908720"/>
          </a:xfrm>
          <a:prstGeom prst="rect">
            <a:avLst/>
          </a:prstGeom>
        </p:spPr>
        <p:txBody>
          <a:bodyPr anchor="ct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solidFill>
                  <a:srgbClr val="0070C0"/>
                </a:solidFill>
              </a:rPr>
              <a:t>Kernel Launch without Dynamic Parallelism</a:t>
            </a:r>
          </a:p>
        </p:txBody>
      </p:sp>
      <p:sp>
        <p:nvSpPr>
          <p:cNvPr id="272" name="Slide Number Placeholder 3">
            <a:extLst>
              <a:ext uri="{FF2B5EF4-FFF2-40B4-BE49-F238E27FC236}">
                <a16:creationId xmlns:a16="http://schemas.microsoft.com/office/drawing/2014/main" id="{90AEC657-24C1-0C45-9046-6F8A098248F0}"/>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11605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13"/>
                                        </p:tgtEl>
                                        <p:attrNameLst>
                                          <p:attrName>style.visibility</p:attrName>
                                        </p:attrNameLst>
                                      </p:cBhvr>
                                      <p:to>
                                        <p:strVal val="visible"/>
                                      </p:to>
                                    </p:set>
                                    <p:animEffect transition="in" filter="wipe(up)">
                                      <p:cBhvr>
                                        <p:cTn id="7" dur="500"/>
                                        <p:tgtEl>
                                          <p:spTgt spid="6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9"/>
                                        </p:tgtEl>
                                        <p:attrNameLst>
                                          <p:attrName>style.visibility</p:attrName>
                                        </p:attrNameLst>
                                      </p:cBhvr>
                                      <p:to>
                                        <p:strVal val="visible"/>
                                      </p:to>
                                    </p:set>
                                    <p:animEffect transition="in" filter="wipe(left)">
                                      <p:cBhvr>
                                        <p:cTn id="11" dur="500"/>
                                        <p:tgtEl>
                                          <p:spTgt spid="869"/>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872"/>
                                        </p:tgtEl>
                                        <p:attrNameLst>
                                          <p:attrName>style.visibility</p:attrName>
                                        </p:attrNameLst>
                                      </p:cBhvr>
                                      <p:to>
                                        <p:strVal val="visible"/>
                                      </p:to>
                                    </p:set>
                                    <p:animEffect transition="in" filter="wipe(right)">
                                      <p:cBhvr>
                                        <p:cTn id="18" dur="500"/>
                                        <p:tgtEl>
                                          <p:spTgt spid="872"/>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875"/>
                                        </p:tgtEl>
                                        <p:attrNameLst>
                                          <p:attrName>style.visibility</p:attrName>
                                        </p:attrNameLst>
                                      </p:cBhvr>
                                      <p:to>
                                        <p:strVal val="visible"/>
                                      </p:to>
                                    </p:set>
                                    <p:animEffect transition="in" filter="wipe(up)">
                                      <p:cBhvr>
                                        <p:cTn id="22" dur="500"/>
                                        <p:tgtEl>
                                          <p:spTgt spid="87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870"/>
                                        </p:tgtEl>
                                        <p:attrNameLst>
                                          <p:attrName>style.visibility</p:attrName>
                                        </p:attrNameLst>
                                      </p:cBhvr>
                                      <p:to>
                                        <p:strVal val="visible"/>
                                      </p:to>
                                    </p:set>
                                    <p:animEffect transition="in" filter="wipe(left)">
                                      <p:cBhvr>
                                        <p:cTn id="26" dur="500"/>
                                        <p:tgtEl>
                                          <p:spTgt spid="870"/>
                                        </p:tgtEl>
                                      </p:cBhvr>
                                    </p:animEffect>
                                  </p:childTnLst>
                                </p:cTn>
                              </p:par>
                            </p:childTnLst>
                          </p:cTn>
                        </p:par>
                        <p:par>
                          <p:cTn id="27" fill="hold">
                            <p:stCondLst>
                              <p:cond delay="25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par>
                          <p:cTn id="30" fill="hold">
                            <p:stCondLst>
                              <p:cond delay="2500"/>
                            </p:stCondLst>
                            <p:childTnLst>
                              <p:par>
                                <p:cTn id="31" presetID="22" presetClass="entr" presetSubtype="2" fill="hold" nodeType="afterEffect">
                                  <p:stCondLst>
                                    <p:cond delay="0"/>
                                  </p:stCondLst>
                                  <p:childTnLst>
                                    <p:set>
                                      <p:cBhvr>
                                        <p:cTn id="32" dur="1" fill="hold">
                                          <p:stCondLst>
                                            <p:cond delay="0"/>
                                          </p:stCondLst>
                                        </p:cTn>
                                        <p:tgtEl>
                                          <p:spTgt spid="873"/>
                                        </p:tgtEl>
                                        <p:attrNameLst>
                                          <p:attrName>style.visibility</p:attrName>
                                        </p:attrNameLst>
                                      </p:cBhvr>
                                      <p:to>
                                        <p:strVal val="visible"/>
                                      </p:to>
                                    </p:set>
                                    <p:animEffect transition="in" filter="wipe(right)">
                                      <p:cBhvr>
                                        <p:cTn id="33" dur="500"/>
                                        <p:tgtEl>
                                          <p:spTgt spid="873"/>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876"/>
                                        </p:tgtEl>
                                        <p:attrNameLst>
                                          <p:attrName>style.visibility</p:attrName>
                                        </p:attrNameLst>
                                      </p:cBhvr>
                                      <p:to>
                                        <p:strVal val="visible"/>
                                      </p:to>
                                    </p:set>
                                    <p:animEffect transition="in" filter="wipe(up)">
                                      <p:cBhvr>
                                        <p:cTn id="37" dur="500"/>
                                        <p:tgtEl>
                                          <p:spTgt spid="876"/>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871"/>
                                        </p:tgtEl>
                                        <p:attrNameLst>
                                          <p:attrName>style.visibility</p:attrName>
                                        </p:attrNameLst>
                                      </p:cBhvr>
                                      <p:to>
                                        <p:strVal val="visible"/>
                                      </p:to>
                                    </p:set>
                                    <p:animEffect transition="in" filter="wipe(left)">
                                      <p:cBhvr>
                                        <p:cTn id="41" dur="500"/>
                                        <p:tgtEl>
                                          <p:spTgt spid="871"/>
                                        </p:tgtEl>
                                      </p:cBhvr>
                                    </p:animEffect>
                                  </p:childTnLst>
                                </p:cTn>
                              </p:par>
                            </p:childTnLst>
                          </p:cTn>
                        </p:par>
                        <p:par>
                          <p:cTn id="42" fill="hold">
                            <p:stCondLst>
                              <p:cond delay="4000"/>
                            </p:stCondLst>
                            <p:childTnLst>
                              <p:par>
                                <p:cTn id="43" presetID="1"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par>
                          <p:cTn id="45" fill="hold">
                            <p:stCondLst>
                              <p:cond delay="4000"/>
                            </p:stCondLst>
                            <p:childTnLst>
                              <p:par>
                                <p:cTn id="46" presetID="22" presetClass="entr" presetSubtype="2" fill="hold" nodeType="afterEffect">
                                  <p:stCondLst>
                                    <p:cond delay="0"/>
                                  </p:stCondLst>
                                  <p:childTnLst>
                                    <p:set>
                                      <p:cBhvr>
                                        <p:cTn id="47" dur="1" fill="hold">
                                          <p:stCondLst>
                                            <p:cond delay="0"/>
                                          </p:stCondLst>
                                        </p:cTn>
                                        <p:tgtEl>
                                          <p:spTgt spid="874"/>
                                        </p:tgtEl>
                                        <p:attrNameLst>
                                          <p:attrName>style.visibility</p:attrName>
                                        </p:attrNameLst>
                                      </p:cBhvr>
                                      <p:to>
                                        <p:strVal val="visible"/>
                                      </p:to>
                                    </p:set>
                                    <p:animEffect transition="in" filter="wipe(right)">
                                      <p:cBhvr>
                                        <p:cTn id="48" dur="500"/>
                                        <p:tgtEl>
                                          <p:spTgt spid="874"/>
                                        </p:tgtEl>
                                      </p:cBhvr>
                                    </p:animEffect>
                                  </p:childTnLst>
                                </p:cTn>
                              </p:par>
                            </p:childTnLst>
                          </p:cTn>
                        </p:par>
                        <p:par>
                          <p:cTn id="49" fill="hold">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877"/>
                                        </p:tgtEl>
                                        <p:attrNameLst>
                                          <p:attrName>style.visibility</p:attrName>
                                        </p:attrNameLst>
                                      </p:cBhvr>
                                      <p:to>
                                        <p:strVal val="visible"/>
                                      </p:to>
                                    </p:set>
                                    <p:animEffect transition="in" filter="wipe(up)">
                                      <p:cBhvr>
                                        <p:cTn id="52" dur="500"/>
                                        <p:tgtEl>
                                          <p:spTgt spid="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 grpId="0" animBg="1"/>
      <p:bldP spid="875" grpId="0" animBg="1"/>
      <p:bldP spid="876" grpId="0" animBg="1"/>
      <p:bldP spid="87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Dynamic Parallelism</a:t>
            </a:r>
          </a:p>
        </p:txBody>
      </p:sp>
      <p:grpSp>
        <p:nvGrpSpPr>
          <p:cNvPr id="94" name="Group 93"/>
          <p:cNvGrpSpPr/>
          <p:nvPr/>
        </p:nvGrpSpPr>
        <p:grpSpPr>
          <a:xfrm>
            <a:off x="1427055" y="3921916"/>
            <a:ext cx="6289897" cy="858453"/>
            <a:chOff x="1902736" y="4373917"/>
            <a:chExt cx="8386529" cy="1144306"/>
          </a:xfrm>
        </p:grpSpPr>
        <p:sp>
          <p:nvSpPr>
            <p:cNvPr id="6" name="Rectangle 5"/>
            <p:cNvSpPr/>
            <p:nvPr/>
          </p:nvSpPr>
          <p:spPr>
            <a:xfrm>
              <a:off x="3286448" y="4458541"/>
              <a:ext cx="985332" cy="985331"/>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 name="Rectangle 6"/>
            <p:cNvSpPr/>
            <p:nvPr/>
          </p:nvSpPr>
          <p:spPr>
            <a:xfrm>
              <a:off x="4323941" y="4458541"/>
              <a:ext cx="985332" cy="985331"/>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8" name="Rectangle 7"/>
            <p:cNvSpPr/>
            <p:nvPr/>
          </p:nvSpPr>
          <p:spPr>
            <a:xfrm>
              <a:off x="5609834" y="4453405"/>
              <a:ext cx="985332" cy="985331"/>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9" name="Rectangle 8"/>
            <p:cNvSpPr/>
            <p:nvPr/>
          </p:nvSpPr>
          <p:spPr>
            <a:xfrm>
              <a:off x="2000558" y="4453405"/>
              <a:ext cx="985332" cy="985331"/>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0" name="Rectangle 9"/>
            <p:cNvSpPr/>
            <p:nvPr/>
          </p:nvSpPr>
          <p:spPr>
            <a:xfrm>
              <a:off x="9219115" y="4453405"/>
              <a:ext cx="985332" cy="985331"/>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1" name="Rectangle 10"/>
            <p:cNvSpPr/>
            <p:nvPr/>
          </p:nvSpPr>
          <p:spPr>
            <a:xfrm>
              <a:off x="6895725" y="4458541"/>
              <a:ext cx="985332" cy="985331"/>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2" name="Rectangle 11"/>
            <p:cNvSpPr/>
            <p:nvPr/>
          </p:nvSpPr>
          <p:spPr>
            <a:xfrm>
              <a:off x="7933217" y="4458541"/>
              <a:ext cx="985332" cy="985331"/>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3" name="Rectangle 22"/>
            <p:cNvSpPr/>
            <p:nvPr/>
          </p:nvSpPr>
          <p:spPr>
            <a:xfrm>
              <a:off x="3205569" y="4373917"/>
              <a:ext cx="2184586" cy="1144306"/>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4" name="Rectangle 23"/>
            <p:cNvSpPr/>
            <p:nvPr/>
          </p:nvSpPr>
          <p:spPr>
            <a:xfrm>
              <a:off x="3427195"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5" name="Rectangle 24"/>
            <p:cNvSpPr/>
            <p:nvPr/>
          </p:nvSpPr>
          <p:spPr>
            <a:xfrm>
              <a:off x="3583147"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6" name="Rectangle 25"/>
            <p:cNvSpPr/>
            <p:nvPr/>
          </p:nvSpPr>
          <p:spPr>
            <a:xfrm>
              <a:off x="3899291"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7" name="Rectangle 26"/>
            <p:cNvSpPr/>
            <p:nvPr/>
          </p:nvSpPr>
          <p:spPr>
            <a:xfrm>
              <a:off x="4055243"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8" name="Rectangle 27"/>
            <p:cNvSpPr/>
            <p:nvPr/>
          </p:nvSpPr>
          <p:spPr>
            <a:xfrm>
              <a:off x="4464687"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9" name="Rectangle 28"/>
            <p:cNvSpPr/>
            <p:nvPr/>
          </p:nvSpPr>
          <p:spPr>
            <a:xfrm>
              <a:off x="4620639"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0" name="Rectangle 29"/>
            <p:cNvSpPr/>
            <p:nvPr/>
          </p:nvSpPr>
          <p:spPr>
            <a:xfrm>
              <a:off x="4936783"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1" name="Rectangle 30"/>
            <p:cNvSpPr/>
            <p:nvPr/>
          </p:nvSpPr>
          <p:spPr>
            <a:xfrm>
              <a:off x="5092735"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2" name="Rectangle 31"/>
            <p:cNvSpPr/>
            <p:nvPr/>
          </p:nvSpPr>
          <p:spPr>
            <a:xfrm>
              <a:off x="5525015" y="4373917"/>
              <a:ext cx="1154969" cy="1144306"/>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3" name="Rectangle 32"/>
            <p:cNvSpPr/>
            <p:nvPr/>
          </p:nvSpPr>
          <p:spPr>
            <a:xfrm>
              <a:off x="5750580"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4" name="Rectangle 33"/>
            <p:cNvSpPr/>
            <p:nvPr/>
          </p:nvSpPr>
          <p:spPr>
            <a:xfrm>
              <a:off x="5906533"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5" name="Rectangle 34"/>
            <p:cNvSpPr/>
            <p:nvPr/>
          </p:nvSpPr>
          <p:spPr>
            <a:xfrm>
              <a:off x="6222677"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6" name="Rectangle 35"/>
            <p:cNvSpPr/>
            <p:nvPr/>
          </p:nvSpPr>
          <p:spPr>
            <a:xfrm>
              <a:off x="6378629"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7" name="Rectangle 36"/>
            <p:cNvSpPr/>
            <p:nvPr/>
          </p:nvSpPr>
          <p:spPr>
            <a:xfrm>
              <a:off x="1902736" y="4373917"/>
              <a:ext cx="1180974" cy="1144306"/>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8" name="Rectangle 37"/>
            <p:cNvSpPr/>
            <p:nvPr/>
          </p:nvSpPr>
          <p:spPr>
            <a:xfrm>
              <a:off x="2141304"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9" name="Rectangle 38"/>
            <p:cNvSpPr/>
            <p:nvPr/>
          </p:nvSpPr>
          <p:spPr>
            <a:xfrm>
              <a:off x="2297256"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0" name="Rectangle 39"/>
            <p:cNvSpPr/>
            <p:nvPr/>
          </p:nvSpPr>
          <p:spPr>
            <a:xfrm>
              <a:off x="2613400"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1" name="Rectangle 40"/>
            <p:cNvSpPr/>
            <p:nvPr/>
          </p:nvSpPr>
          <p:spPr>
            <a:xfrm>
              <a:off x="2769352"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2" name="Rectangle 41"/>
            <p:cNvSpPr/>
            <p:nvPr/>
          </p:nvSpPr>
          <p:spPr>
            <a:xfrm>
              <a:off x="9134296" y="4373917"/>
              <a:ext cx="1154969" cy="1144306"/>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43" name="Rectangle 42"/>
            <p:cNvSpPr/>
            <p:nvPr/>
          </p:nvSpPr>
          <p:spPr>
            <a:xfrm>
              <a:off x="9359862"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4" name="Rectangle 43"/>
            <p:cNvSpPr/>
            <p:nvPr/>
          </p:nvSpPr>
          <p:spPr>
            <a:xfrm>
              <a:off x="9515814"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5" name="Rectangle 44"/>
            <p:cNvSpPr/>
            <p:nvPr/>
          </p:nvSpPr>
          <p:spPr>
            <a:xfrm>
              <a:off x="9831958"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6" name="Rectangle 45"/>
            <p:cNvSpPr/>
            <p:nvPr/>
          </p:nvSpPr>
          <p:spPr>
            <a:xfrm>
              <a:off x="9987910" y="4567098"/>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7" name="Rectangle 46"/>
            <p:cNvSpPr/>
            <p:nvPr/>
          </p:nvSpPr>
          <p:spPr>
            <a:xfrm>
              <a:off x="6814845" y="4373917"/>
              <a:ext cx="2184586" cy="1144306"/>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48" name="Rectangle 47"/>
            <p:cNvSpPr/>
            <p:nvPr/>
          </p:nvSpPr>
          <p:spPr>
            <a:xfrm>
              <a:off x="7036471"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9" name="Rectangle 48"/>
            <p:cNvSpPr/>
            <p:nvPr/>
          </p:nvSpPr>
          <p:spPr>
            <a:xfrm>
              <a:off x="7192423"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0" name="Rectangle 49"/>
            <p:cNvSpPr/>
            <p:nvPr/>
          </p:nvSpPr>
          <p:spPr>
            <a:xfrm>
              <a:off x="7508568"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1" name="Rectangle 50"/>
            <p:cNvSpPr/>
            <p:nvPr/>
          </p:nvSpPr>
          <p:spPr>
            <a:xfrm>
              <a:off x="7664520"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2" name="Rectangle 51"/>
            <p:cNvSpPr/>
            <p:nvPr/>
          </p:nvSpPr>
          <p:spPr>
            <a:xfrm>
              <a:off x="8073963"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3" name="Rectangle 52"/>
            <p:cNvSpPr/>
            <p:nvPr/>
          </p:nvSpPr>
          <p:spPr>
            <a:xfrm>
              <a:off x="8229915"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4" name="Rectangle 53"/>
            <p:cNvSpPr/>
            <p:nvPr/>
          </p:nvSpPr>
          <p:spPr>
            <a:xfrm>
              <a:off x="8546060"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5" name="Rectangle 54"/>
            <p:cNvSpPr/>
            <p:nvPr/>
          </p:nvSpPr>
          <p:spPr>
            <a:xfrm>
              <a:off x="8702012" y="4572234"/>
              <a:ext cx="75794" cy="757947"/>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grpSp>
          <p:nvGrpSpPr>
            <p:cNvPr id="64" name="Group 63"/>
            <p:cNvGrpSpPr/>
            <p:nvPr/>
          </p:nvGrpSpPr>
          <p:grpSpPr>
            <a:xfrm>
              <a:off x="2049122" y="4503954"/>
              <a:ext cx="8106765" cy="889372"/>
              <a:chOff x="207324" y="2658574"/>
              <a:chExt cx="5313226" cy="582900"/>
            </a:xfrm>
          </p:grpSpPr>
          <p:sp>
            <p:nvSpPr>
              <p:cNvPr id="75" name="Rectangle 74"/>
              <p:cNvSpPr/>
              <p:nvPr/>
            </p:nvSpPr>
            <p:spPr>
              <a:xfrm>
                <a:off x="1050105" y="2661940"/>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6" name="Rectangle 75"/>
              <p:cNvSpPr/>
              <p:nvPr/>
            </p:nvSpPr>
            <p:spPr>
              <a:xfrm>
                <a:off x="1359520" y="2661940"/>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7" name="Rectangle 76"/>
              <p:cNvSpPr/>
              <p:nvPr/>
            </p:nvSpPr>
            <p:spPr>
              <a:xfrm>
                <a:off x="1730084" y="2661940"/>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8" name="Rectangle 77"/>
              <p:cNvSpPr/>
              <p:nvPr/>
            </p:nvSpPr>
            <p:spPr>
              <a:xfrm>
                <a:off x="2039499" y="2661940"/>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9" name="Rectangle 78"/>
              <p:cNvSpPr/>
              <p:nvPr/>
            </p:nvSpPr>
            <p:spPr>
              <a:xfrm>
                <a:off x="2572867" y="2658574"/>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0" name="Rectangle 79"/>
              <p:cNvSpPr/>
              <p:nvPr/>
            </p:nvSpPr>
            <p:spPr>
              <a:xfrm>
                <a:off x="2882282" y="2658574"/>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1" name="Rectangle 80"/>
              <p:cNvSpPr/>
              <p:nvPr/>
            </p:nvSpPr>
            <p:spPr>
              <a:xfrm>
                <a:off x="207324" y="2658574"/>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2" name="Rectangle 81"/>
              <p:cNvSpPr/>
              <p:nvPr/>
            </p:nvSpPr>
            <p:spPr>
              <a:xfrm>
                <a:off x="516739" y="2658574"/>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3" name="Rectangle 82"/>
              <p:cNvSpPr/>
              <p:nvPr/>
            </p:nvSpPr>
            <p:spPr>
              <a:xfrm>
                <a:off x="4938413" y="2658574"/>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4" name="Rectangle 83"/>
              <p:cNvSpPr/>
              <p:nvPr/>
            </p:nvSpPr>
            <p:spPr>
              <a:xfrm>
                <a:off x="5247828" y="2658574"/>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5" name="Rectangle 84"/>
              <p:cNvSpPr/>
              <p:nvPr/>
            </p:nvSpPr>
            <p:spPr>
              <a:xfrm>
                <a:off x="3415648" y="2661940"/>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6" name="Rectangle 85"/>
              <p:cNvSpPr/>
              <p:nvPr/>
            </p:nvSpPr>
            <p:spPr>
              <a:xfrm>
                <a:off x="3725063" y="2661940"/>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7" name="Rectangle 86"/>
              <p:cNvSpPr/>
              <p:nvPr/>
            </p:nvSpPr>
            <p:spPr>
              <a:xfrm>
                <a:off x="4095627" y="2661940"/>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88" name="Rectangle 87"/>
              <p:cNvSpPr/>
              <p:nvPr/>
            </p:nvSpPr>
            <p:spPr>
              <a:xfrm>
                <a:off x="4405042" y="2661940"/>
                <a:ext cx="272722" cy="579534"/>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grpSp>
        <p:nvGrpSpPr>
          <p:cNvPr id="92" name="Group 91"/>
          <p:cNvGrpSpPr/>
          <p:nvPr/>
        </p:nvGrpSpPr>
        <p:grpSpPr>
          <a:xfrm>
            <a:off x="3200831" y="2173652"/>
            <a:ext cx="2752092" cy="1410193"/>
            <a:chOff x="4267774" y="2043503"/>
            <a:chExt cx="3669457" cy="1879767"/>
          </a:xfrm>
        </p:grpSpPr>
        <p:sp>
          <p:nvSpPr>
            <p:cNvPr id="4" name="Rectangle 3"/>
            <p:cNvSpPr/>
            <p:nvPr/>
          </p:nvSpPr>
          <p:spPr>
            <a:xfrm>
              <a:off x="4441037" y="2182518"/>
              <a:ext cx="1618622" cy="1618618"/>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 name="Rectangle 4"/>
            <p:cNvSpPr/>
            <p:nvPr/>
          </p:nvSpPr>
          <p:spPr>
            <a:xfrm>
              <a:off x="6145342" y="2182518"/>
              <a:ext cx="1618622" cy="1618618"/>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4" name="Rectangle 13"/>
            <p:cNvSpPr/>
            <p:nvPr/>
          </p:nvSpPr>
          <p:spPr>
            <a:xfrm>
              <a:off x="4267774" y="2043503"/>
              <a:ext cx="3669457" cy="1879767"/>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15" name="Rectangle 14"/>
            <p:cNvSpPr/>
            <p:nvPr/>
          </p:nvSpPr>
          <p:spPr>
            <a:xfrm>
              <a:off x="4672243" y="2369281"/>
              <a:ext cx="124509" cy="1245090"/>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6" name="Rectangle 15"/>
            <p:cNvSpPr/>
            <p:nvPr/>
          </p:nvSpPr>
          <p:spPr>
            <a:xfrm>
              <a:off x="4928428" y="2369281"/>
              <a:ext cx="124509" cy="1245090"/>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7" name="Rectangle 16"/>
            <p:cNvSpPr/>
            <p:nvPr/>
          </p:nvSpPr>
          <p:spPr>
            <a:xfrm>
              <a:off x="5447765" y="2369281"/>
              <a:ext cx="124509" cy="1245090"/>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8" name="Rectangle 17"/>
            <p:cNvSpPr/>
            <p:nvPr/>
          </p:nvSpPr>
          <p:spPr>
            <a:xfrm>
              <a:off x="5703950" y="2369281"/>
              <a:ext cx="124509" cy="1245090"/>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9" name="Rectangle 18"/>
            <p:cNvSpPr/>
            <p:nvPr/>
          </p:nvSpPr>
          <p:spPr>
            <a:xfrm>
              <a:off x="6376548" y="2369281"/>
              <a:ext cx="124509" cy="1245090"/>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0" name="Rectangle 19"/>
            <p:cNvSpPr/>
            <p:nvPr/>
          </p:nvSpPr>
          <p:spPr>
            <a:xfrm>
              <a:off x="6632732" y="2369281"/>
              <a:ext cx="124509" cy="1245090"/>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1" name="Rectangle 20"/>
            <p:cNvSpPr/>
            <p:nvPr/>
          </p:nvSpPr>
          <p:spPr>
            <a:xfrm>
              <a:off x="7152070" y="2369281"/>
              <a:ext cx="124509" cy="1245090"/>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2" name="Rectangle 21"/>
            <p:cNvSpPr/>
            <p:nvPr/>
          </p:nvSpPr>
          <p:spPr>
            <a:xfrm>
              <a:off x="7408254" y="2369281"/>
              <a:ext cx="124509" cy="1245090"/>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5" name="Rectangle 64"/>
            <p:cNvSpPr/>
            <p:nvPr/>
          </p:nvSpPr>
          <p:spPr>
            <a:xfrm>
              <a:off x="4520814" y="2265555"/>
              <a:ext cx="683551" cy="1452548"/>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6" name="Rectangle 65"/>
            <p:cNvSpPr/>
            <p:nvPr/>
          </p:nvSpPr>
          <p:spPr>
            <a:xfrm>
              <a:off x="5296336" y="2265555"/>
              <a:ext cx="683551" cy="1452548"/>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7" name="Rectangle 66"/>
            <p:cNvSpPr/>
            <p:nvPr/>
          </p:nvSpPr>
          <p:spPr>
            <a:xfrm>
              <a:off x="6225118" y="2265555"/>
              <a:ext cx="683551" cy="1452548"/>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8" name="Rectangle 67"/>
            <p:cNvSpPr/>
            <p:nvPr/>
          </p:nvSpPr>
          <p:spPr>
            <a:xfrm>
              <a:off x="7000640" y="2265555"/>
              <a:ext cx="683551" cy="1452548"/>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sp>
        <p:nvSpPr>
          <p:cNvPr id="91" name="TextBox 90"/>
          <p:cNvSpPr txBox="1"/>
          <p:nvPr/>
        </p:nvSpPr>
        <p:spPr>
          <a:xfrm>
            <a:off x="634226" y="5038047"/>
            <a:ext cx="7875548" cy="684817"/>
          </a:xfrm>
          <a:prstGeom prst="rect">
            <a:avLst/>
          </a:prstGeom>
          <a:noFill/>
        </p:spPr>
        <p:txBody>
          <a:bodyPr wrap="square" lIns="68593" tIns="34297" rIns="68593" bIns="34297"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Kernels threads can launch new kernels on the device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without host communication</a:t>
            </a:r>
          </a:p>
        </p:txBody>
      </p:sp>
      <p:grpSp>
        <p:nvGrpSpPr>
          <p:cNvPr id="93" name="Group 92"/>
          <p:cNvGrpSpPr/>
          <p:nvPr/>
        </p:nvGrpSpPr>
        <p:grpSpPr>
          <a:xfrm>
            <a:off x="1869918" y="3364812"/>
            <a:ext cx="5413918" cy="569808"/>
            <a:chOff x="2493223" y="3631304"/>
            <a:chExt cx="7218558" cy="759546"/>
          </a:xfrm>
        </p:grpSpPr>
        <p:cxnSp>
          <p:nvCxnSpPr>
            <p:cNvPr id="56" name="Straight Arrow Connector 55"/>
            <p:cNvCxnSpPr>
              <a:stCxn id="15" idx="2"/>
              <a:endCxn id="37" idx="0"/>
            </p:cNvCxnSpPr>
            <p:nvPr/>
          </p:nvCxnSpPr>
          <p:spPr>
            <a:xfrm flipH="1">
              <a:off x="2493223" y="3631304"/>
              <a:ext cx="2241275" cy="759546"/>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16" idx="2"/>
              <a:endCxn id="23" idx="0"/>
            </p:cNvCxnSpPr>
            <p:nvPr/>
          </p:nvCxnSpPr>
          <p:spPr>
            <a:xfrm flipH="1">
              <a:off x="4297862" y="3631304"/>
              <a:ext cx="692821" cy="759546"/>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18" idx="2"/>
              <a:endCxn id="32" idx="0"/>
            </p:cNvCxnSpPr>
            <p:nvPr/>
          </p:nvCxnSpPr>
          <p:spPr>
            <a:xfrm>
              <a:off x="5766205" y="3631304"/>
              <a:ext cx="336295" cy="759546"/>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19" idx="2"/>
              <a:endCxn id="47" idx="0"/>
            </p:cNvCxnSpPr>
            <p:nvPr/>
          </p:nvCxnSpPr>
          <p:spPr>
            <a:xfrm>
              <a:off x="6438803" y="3631304"/>
              <a:ext cx="1468335" cy="759546"/>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22" idx="2"/>
              <a:endCxn id="42" idx="0"/>
            </p:cNvCxnSpPr>
            <p:nvPr/>
          </p:nvCxnSpPr>
          <p:spPr>
            <a:xfrm>
              <a:off x="7470509" y="3631304"/>
              <a:ext cx="2241272" cy="759546"/>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89" name="Group 88"/>
          <p:cNvGrpSpPr/>
          <p:nvPr/>
        </p:nvGrpSpPr>
        <p:grpSpPr>
          <a:xfrm>
            <a:off x="6598038" y="2385567"/>
            <a:ext cx="2106539" cy="1001107"/>
            <a:chOff x="4637377" y="66868"/>
            <a:chExt cx="2808720" cy="1334462"/>
          </a:xfrm>
        </p:grpSpPr>
        <p:sp>
          <p:nvSpPr>
            <p:cNvPr id="90" name="Rectangle 89"/>
            <p:cNvSpPr/>
            <p:nvPr/>
          </p:nvSpPr>
          <p:spPr>
            <a:xfrm>
              <a:off x="5451720" y="610856"/>
              <a:ext cx="394993" cy="394990"/>
            </a:xfrm>
            <a:prstGeom prst="rec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95" name="Rectangle 94"/>
            <p:cNvSpPr/>
            <p:nvPr/>
          </p:nvSpPr>
          <p:spPr>
            <a:xfrm>
              <a:off x="5441764" y="66868"/>
              <a:ext cx="904224" cy="445428"/>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96" name="Rectangle 95"/>
            <p:cNvSpPr/>
            <p:nvPr/>
          </p:nvSpPr>
          <p:spPr>
            <a:xfrm>
              <a:off x="4637377" y="104098"/>
              <a:ext cx="859041" cy="400005"/>
            </a:xfrm>
            <a:prstGeom prst="rect">
              <a:avLst/>
            </a:prstGeom>
            <a:ln w="12700">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Garamond"/>
                  <a:ea typeface="+mn-ea"/>
                  <a:cs typeface="+mn-cs"/>
                </a:rPr>
                <a:t>Kernel</a:t>
              </a:r>
            </a:p>
          </p:txBody>
        </p:sp>
        <p:sp>
          <p:nvSpPr>
            <p:cNvPr id="97" name="Rectangle 96"/>
            <p:cNvSpPr/>
            <p:nvPr/>
          </p:nvSpPr>
          <p:spPr>
            <a:xfrm>
              <a:off x="4736038" y="622867"/>
              <a:ext cx="760379" cy="400005"/>
            </a:xfrm>
            <a:prstGeom prst="rect">
              <a:avLst/>
            </a:prstGeom>
            <a:ln w="12700">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Garamond"/>
                  <a:ea typeface="+mn-ea"/>
                  <a:cs typeface="+mn-cs"/>
                </a:rPr>
                <a:t>Block</a:t>
              </a:r>
            </a:p>
          </p:txBody>
        </p:sp>
        <p:sp>
          <p:nvSpPr>
            <p:cNvPr id="98" name="Rectangle 97"/>
            <p:cNvSpPr/>
            <p:nvPr/>
          </p:nvSpPr>
          <p:spPr>
            <a:xfrm>
              <a:off x="7270544" y="103059"/>
              <a:ext cx="175553" cy="373046"/>
            </a:xfrm>
            <a:prstGeom prst="rect">
              <a:avLst/>
            </a:prstGeom>
            <a:noFill/>
            <a:ln w="22225">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99" name="Rectangle 98"/>
            <p:cNvSpPr/>
            <p:nvPr/>
          </p:nvSpPr>
          <p:spPr>
            <a:xfrm>
              <a:off x="6602887" y="104098"/>
              <a:ext cx="725414" cy="400005"/>
            </a:xfrm>
            <a:prstGeom prst="rect">
              <a:avLst/>
            </a:prstGeom>
            <a:ln w="12700">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Garamond"/>
                  <a:ea typeface="+mn-ea"/>
                  <a:cs typeface="+mn-cs"/>
                </a:rPr>
                <a:t>Warp</a:t>
              </a:r>
            </a:p>
          </p:txBody>
        </p:sp>
        <p:sp>
          <p:nvSpPr>
            <p:cNvPr id="100" name="Rectangle 99"/>
            <p:cNvSpPr/>
            <p:nvPr/>
          </p:nvSpPr>
          <p:spPr>
            <a:xfrm>
              <a:off x="7270544" y="632800"/>
              <a:ext cx="50435" cy="351103"/>
            </a:xfrm>
            <a:prstGeom prst="rect">
              <a:avLst/>
            </a:prstGeom>
            <a:solidFill>
              <a:schemeClr val="tx1"/>
            </a:solidFill>
            <a:ln w="127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101" name="Rectangle 100"/>
            <p:cNvSpPr/>
            <p:nvPr/>
          </p:nvSpPr>
          <p:spPr>
            <a:xfrm>
              <a:off x="6437370" y="622867"/>
              <a:ext cx="890928" cy="400005"/>
            </a:xfrm>
            <a:prstGeom prst="rect">
              <a:avLst/>
            </a:prstGeom>
            <a:ln w="12700">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Garamond"/>
                  <a:ea typeface="+mn-ea"/>
                  <a:cs typeface="+mn-cs"/>
                </a:rPr>
                <a:t>Thread</a:t>
              </a:r>
            </a:p>
          </p:txBody>
        </p:sp>
        <p:cxnSp>
          <p:nvCxnSpPr>
            <p:cNvPr id="102" name="Straight Arrow Connector 101"/>
            <p:cNvCxnSpPr/>
            <p:nvPr/>
          </p:nvCxnSpPr>
          <p:spPr>
            <a:xfrm>
              <a:off x="6474695" y="1202705"/>
              <a:ext cx="601407" cy="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3" name="Rectangle 102"/>
            <p:cNvSpPr/>
            <p:nvPr/>
          </p:nvSpPr>
          <p:spPr>
            <a:xfrm>
              <a:off x="4985270" y="1001325"/>
              <a:ext cx="1584794" cy="400005"/>
            </a:xfrm>
            <a:prstGeom prst="rect">
              <a:avLst/>
            </a:prstGeom>
            <a:ln w="12700">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Garamond"/>
                  <a:ea typeface="+mn-ea"/>
                  <a:cs typeface="+mn-cs"/>
                </a:rPr>
                <a:t>Kernel Launch</a:t>
              </a:r>
            </a:p>
          </p:txBody>
        </p:sp>
      </p:grpSp>
      <p:sp>
        <p:nvSpPr>
          <p:cNvPr id="61" name="Marcador de número de diapositiva 60"/>
          <p:cNvSpPr>
            <a:spLocks noGrp="1"/>
          </p:cNvSpPr>
          <p:nvPr>
            <p:ph type="sldNum" sz="quarter" idx="12"/>
          </p:nvPr>
        </p:nvSpPr>
        <p:spPr>
          <a:xfrm>
            <a:off x="8735326" y="6504317"/>
            <a:ext cx="2844059" cy="365125"/>
          </a:xfrm>
          <a:prstGeom prst="rect">
            <a:avLst/>
          </a:prstGeom>
        </p:spPr>
        <p:txBody>
          <a:bodyPr vert="horz" lIns="117200" tIns="58600" rIns="117200" bIns="58600" rtlCol="0" anchor="ctr"/>
          <a:lstStyle>
            <a:defPPr>
              <a:defRPr lang="es-ES"/>
            </a:defPPr>
            <a:lvl1pPr marL="0" algn="r" defTabSz="585999" rtl="0" eaLnBrk="1" latinLnBrk="0" hangingPunct="1">
              <a:defRPr sz="1300" kern="1200">
                <a:solidFill>
                  <a:schemeClr val="tx1">
                    <a:tint val="75000"/>
                  </a:schemeClr>
                </a:solidFill>
                <a:latin typeface="+mn-lt"/>
                <a:ea typeface="+mn-ea"/>
                <a:cs typeface="+mn-cs"/>
              </a:defRPr>
            </a:lvl1pPr>
            <a:lvl2pPr marL="585999" algn="l" defTabSz="585999" rtl="0" eaLnBrk="1" latinLnBrk="0" hangingPunct="1">
              <a:defRPr sz="2300" kern="1200">
                <a:solidFill>
                  <a:schemeClr val="tx1"/>
                </a:solidFill>
                <a:latin typeface="+mn-lt"/>
                <a:ea typeface="+mn-ea"/>
                <a:cs typeface="+mn-cs"/>
              </a:defRPr>
            </a:lvl2pPr>
            <a:lvl3pPr marL="1171998" algn="l" defTabSz="585999" rtl="0" eaLnBrk="1" latinLnBrk="0" hangingPunct="1">
              <a:defRPr sz="2300" kern="1200">
                <a:solidFill>
                  <a:schemeClr val="tx1"/>
                </a:solidFill>
                <a:latin typeface="+mn-lt"/>
                <a:ea typeface="+mn-ea"/>
                <a:cs typeface="+mn-cs"/>
              </a:defRPr>
            </a:lvl3pPr>
            <a:lvl4pPr marL="1757998" algn="l" defTabSz="585999" rtl="0" eaLnBrk="1" latinLnBrk="0" hangingPunct="1">
              <a:defRPr sz="2300" kern="1200">
                <a:solidFill>
                  <a:schemeClr val="tx1"/>
                </a:solidFill>
                <a:latin typeface="+mn-lt"/>
                <a:ea typeface="+mn-ea"/>
                <a:cs typeface="+mn-cs"/>
              </a:defRPr>
            </a:lvl4pPr>
            <a:lvl5pPr marL="2343997" algn="l" defTabSz="585999" rtl="0" eaLnBrk="1" latinLnBrk="0" hangingPunct="1">
              <a:defRPr sz="2300" kern="1200">
                <a:solidFill>
                  <a:schemeClr val="tx1"/>
                </a:solidFill>
                <a:latin typeface="+mn-lt"/>
                <a:ea typeface="+mn-ea"/>
                <a:cs typeface="+mn-cs"/>
              </a:defRPr>
            </a:lvl5pPr>
            <a:lvl6pPr marL="2929996" algn="l" defTabSz="585999" rtl="0" eaLnBrk="1" latinLnBrk="0" hangingPunct="1">
              <a:defRPr sz="2300" kern="1200">
                <a:solidFill>
                  <a:schemeClr val="tx1"/>
                </a:solidFill>
                <a:latin typeface="+mn-lt"/>
                <a:ea typeface="+mn-ea"/>
                <a:cs typeface="+mn-cs"/>
              </a:defRPr>
            </a:lvl6pPr>
            <a:lvl7pPr marL="3515995" algn="l" defTabSz="585999" rtl="0" eaLnBrk="1" latinLnBrk="0" hangingPunct="1">
              <a:defRPr sz="2300" kern="1200">
                <a:solidFill>
                  <a:schemeClr val="tx1"/>
                </a:solidFill>
                <a:latin typeface="+mn-lt"/>
                <a:ea typeface="+mn-ea"/>
                <a:cs typeface="+mn-cs"/>
              </a:defRPr>
            </a:lvl7pPr>
            <a:lvl8pPr marL="4101995" algn="l" defTabSz="585999" rtl="0" eaLnBrk="1" latinLnBrk="0" hangingPunct="1">
              <a:defRPr sz="2300" kern="1200">
                <a:solidFill>
                  <a:schemeClr val="tx1"/>
                </a:solidFill>
                <a:latin typeface="+mn-lt"/>
                <a:ea typeface="+mn-ea"/>
                <a:cs typeface="+mn-cs"/>
              </a:defRPr>
            </a:lvl8pPr>
            <a:lvl9pPr marL="4687994" algn="l" defTabSz="585999" rtl="0" eaLnBrk="1" latinLnBrk="0" hangingPunct="1">
              <a:defRPr sz="2300" kern="1200">
                <a:solidFill>
                  <a:schemeClr val="tx1"/>
                </a:solidFill>
                <a:latin typeface="+mn-lt"/>
                <a:ea typeface="+mn-ea"/>
                <a:cs typeface="+mn-cs"/>
              </a:defRPr>
            </a:lvl9pPr>
          </a:lstStyle>
          <a:p>
            <a:pPr marL="0" marR="0" lvl="0" indent="0" algn="r" defTabSz="585999" rtl="0" eaLnBrk="1" fontAlgn="auto" latinLnBrk="0" hangingPunct="1">
              <a:lnSpc>
                <a:spcPct val="100000"/>
              </a:lnSpc>
              <a:spcBef>
                <a:spcPts val="0"/>
              </a:spcBef>
              <a:spcAft>
                <a:spcPts val="0"/>
              </a:spcAft>
              <a:buClrTx/>
              <a:buSzTx/>
              <a:buFontTx/>
              <a:buNone/>
              <a:tabLst/>
              <a:defRPr/>
            </a:pPr>
            <a:fld id="{669B3D8F-BA00-2E49-BD66-8B99874540CC}" type="slidenum">
              <a:rPr kumimoji="0" lang="en-US" sz="1300" b="0" i="0" u="none" strike="noStrike" kern="1200" cap="none" spc="0" normalizeH="0" baseline="0" noProof="0" smtClean="0">
                <a:ln>
                  <a:noFill/>
                </a:ln>
                <a:solidFill>
                  <a:srgbClr val="000000">
                    <a:tint val="75000"/>
                  </a:srgbClr>
                </a:solidFill>
                <a:effectLst/>
                <a:uLnTx/>
                <a:uFillTx/>
                <a:latin typeface="Tahoma"/>
                <a:ea typeface="+mn-ea"/>
                <a:cs typeface="+mn-cs"/>
              </a:rPr>
              <a:pPr marL="0" marR="0" lvl="0" indent="0" algn="r" defTabSz="585999" rtl="0" eaLnBrk="1" fontAlgn="auto" latinLnBrk="0" hangingPunct="1">
                <a:lnSpc>
                  <a:spcPct val="100000"/>
                </a:lnSpc>
                <a:spcBef>
                  <a:spcPts val="0"/>
                </a:spcBef>
                <a:spcAft>
                  <a:spcPts val="0"/>
                </a:spcAft>
                <a:buClrTx/>
                <a:buSzTx/>
                <a:buFontTx/>
                <a:buNone/>
                <a:tabLst/>
                <a:defRPr/>
              </a:pPr>
              <a:t>142</a:t>
            </a:fld>
            <a:endParaRPr kumimoji="0" lang="en-US" sz="1300" b="0" i="0" u="none" strike="noStrike" kern="1200" cap="none" spc="0" normalizeH="0" baseline="0" noProof="0">
              <a:ln>
                <a:noFill/>
              </a:ln>
              <a:solidFill>
                <a:srgbClr val="000000">
                  <a:tint val="75000"/>
                </a:srgbClr>
              </a:solidFill>
              <a:effectLst/>
              <a:uLnTx/>
              <a:uFillTx/>
              <a:latin typeface="Tahoma"/>
              <a:ea typeface="+mn-ea"/>
              <a:cs typeface="+mn-cs"/>
            </a:endParaRPr>
          </a:p>
        </p:txBody>
      </p:sp>
      <p:sp>
        <p:nvSpPr>
          <p:cNvPr id="104" name="Slide Number Placeholder 3">
            <a:extLst>
              <a:ext uri="{FF2B5EF4-FFF2-40B4-BE49-F238E27FC236}">
                <a16:creationId xmlns:a16="http://schemas.microsoft.com/office/drawing/2014/main" id="{2FA63A7C-F10E-3F44-9B78-7B87273F945C}"/>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97618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up)">
                                      <p:cBhvr>
                                        <p:cTn id="7" dur="500"/>
                                        <p:tgtEl>
                                          <p:spTgt spid="9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TextBox 878"/>
          <p:cNvSpPr txBox="1"/>
          <p:nvPr/>
        </p:nvSpPr>
        <p:spPr>
          <a:xfrm>
            <a:off x="813779" y="5356216"/>
            <a:ext cx="7516443" cy="377040"/>
          </a:xfrm>
          <a:prstGeom prst="rect">
            <a:avLst/>
          </a:prstGeom>
          <a:noFill/>
        </p:spPr>
        <p:txBody>
          <a:bodyPr wrap="none" lIns="68593" tIns="34297" rIns="68593" bIns="34297"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Easier to write programs with </a:t>
            </a:r>
            <a:r>
              <a:rPr kumimoji="0" lang="en-US" sz="2000" b="0" i="0" u="none" strike="noStrike" kern="1200" cap="none" spc="0" normalizeH="0" baseline="0" noProof="0" dirty="0">
                <a:ln>
                  <a:noFill/>
                </a:ln>
                <a:solidFill>
                  <a:srgbClr val="0070C0"/>
                </a:solidFill>
                <a:effectLst/>
                <a:uLnTx/>
                <a:uFillTx/>
                <a:latin typeface="Tahoma"/>
                <a:ea typeface="+mn-ea"/>
                <a:cs typeface="+mn-cs"/>
              </a:rPr>
              <a:t>dynamically discovered parallelism </a:t>
            </a:r>
          </a:p>
        </p:txBody>
      </p:sp>
      <p:sp>
        <p:nvSpPr>
          <p:cNvPr id="271" name="Freeform 270"/>
          <p:cNvSpPr/>
          <p:nvPr/>
        </p:nvSpPr>
        <p:spPr>
          <a:xfrm flipH="1">
            <a:off x="1323406" y="1500182"/>
            <a:ext cx="63563" cy="339151"/>
          </a:xfrm>
          <a:custGeom>
            <a:avLst/>
            <a:gdLst>
              <a:gd name="connsiteX0" fmla="*/ 201705 w 457200"/>
              <a:gd name="connsiteY0" fmla="*/ 0 h 1600200"/>
              <a:gd name="connsiteX1" fmla="*/ 309282 w 457200"/>
              <a:gd name="connsiteY1" fmla="*/ 53788 h 1600200"/>
              <a:gd name="connsiteX2" fmla="*/ 376517 w 457200"/>
              <a:gd name="connsiteY2" fmla="*/ 121023 h 1600200"/>
              <a:gd name="connsiteX3" fmla="*/ 430305 w 457200"/>
              <a:gd name="connsiteY3" fmla="*/ 201706 h 1600200"/>
              <a:gd name="connsiteX4" fmla="*/ 457200 w 457200"/>
              <a:gd name="connsiteY4" fmla="*/ 295835 h 1600200"/>
              <a:gd name="connsiteX5" fmla="*/ 443752 w 457200"/>
              <a:gd name="connsiteY5" fmla="*/ 470647 h 1600200"/>
              <a:gd name="connsiteX6" fmla="*/ 430305 w 457200"/>
              <a:gd name="connsiteY6" fmla="*/ 510988 h 1600200"/>
              <a:gd name="connsiteX7" fmla="*/ 336176 w 457200"/>
              <a:gd name="connsiteY7" fmla="*/ 591670 h 1600200"/>
              <a:gd name="connsiteX8" fmla="*/ 309282 w 457200"/>
              <a:gd name="connsiteY8" fmla="*/ 618565 h 1600200"/>
              <a:gd name="connsiteX9" fmla="*/ 228600 w 457200"/>
              <a:gd name="connsiteY9" fmla="*/ 645459 h 1600200"/>
              <a:gd name="connsiteX10" fmla="*/ 188258 w 457200"/>
              <a:gd name="connsiteY10" fmla="*/ 672353 h 1600200"/>
              <a:gd name="connsiteX11" fmla="*/ 107576 w 457200"/>
              <a:gd name="connsiteY11" fmla="*/ 739588 h 1600200"/>
              <a:gd name="connsiteX12" fmla="*/ 53788 w 457200"/>
              <a:gd name="connsiteY12" fmla="*/ 820270 h 1600200"/>
              <a:gd name="connsiteX13" fmla="*/ 26894 w 457200"/>
              <a:gd name="connsiteY13" fmla="*/ 900953 h 1600200"/>
              <a:gd name="connsiteX14" fmla="*/ 13447 w 457200"/>
              <a:gd name="connsiteY14" fmla="*/ 941294 h 1600200"/>
              <a:gd name="connsiteX15" fmla="*/ 0 w 457200"/>
              <a:gd name="connsiteY15" fmla="*/ 981635 h 1600200"/>
              <a:gd name="connsiteX16" fmla="*/ 13447 w 457200"/>
              <a:gd name="connsiteY16" fmla="*/ 1169894 h 1600200"/>
              <a:gd name="connsiteX17" fmla="*/ 40341 w 457200"/>
              <a:gd name="connsiteY17" fmla="*/ 1210235 h 1600200"/>
              <a:gd name="connsiteX18" fmla="*/ 121023 w 457200"/>
              <a:gd name="connsiteY18" fmla="*/ 1264023 h 1600200"/>
              <a:gd name="connsiteX19" fmla="*/ 161364 w 457200"/>
              <a:gd name="connsiteY19" fmla="*/ 1290917 h 1600200"/>
              <a:gd name="connsiteX20" fmla="*/ 188258 w 457200"/>
              <a:gd name="connsiteY20" fmla="*/ 1317812 h 1600200"/>
              <a:gd name="connsiteX21" fmla="*/ 228600 w 457200"/>
              <a:gd name="connsiteY21" fmla="*/ 1331259 h 1600200"/>
              <a:gd name="connsiteX22" fmla="*/ 282388 w 457200"/>
              <a:gd name="connsiteY22"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1600200">
                <a:moveTo>
                  <a:pt x="201705" y="0"/>
                </a:moveTo>
                <a:cubicBezTo>
                  <a:pt x="233807" y="12841"/>
                  <a:pt x="282426" y="26932"/>
                  <a:pt x="309282" y="53788"/>
                </a:cubicBezTo>
                <a:cubicBezTo>
                  <a:pt x="398929" y="143435"/>
                  <a:pt x="268941" y="49306"/>
                  <a:pt x="376517" y="121023"/>
                </a:cubicBezTo>
                <a:cubicBezTo>
                  <a:pt x="394446" y="147917"/>
                  <a:pt x="422466" y="170348"/>
                  <a:pt x="430305" y="201706"/>
                </a:cubicBezTo>
                <a:cubicBezTo>
                  <a:pt x="447190" y="269245"/>
                  <a:pt x="437907" y="237961"/>
                  <a:pt x="457200" y="295835"/>
                </a:cubicBezTo>
                <a:cubicBezTo>
                  <a:pt x="452717" y="354106"/>
                  <a:pt x="451001" y="412655"/>
                  <a:pt x="443752" y="470647"/>
                </a:cubicBezTo>
                <a:cubicBezTo>
                  <a:pt x="441994" y="484712"/>
                  <a:pt x="438168" y="499194"/>
                  <a:pt x="430305" y="510988"/>
                </a:cubicBezTo>
                <a:cubicBezTo>
                  <a:pt x="408939" y="543037"/>
                  <a:pt x="364139" y="568367"/>
                  <a:pt x="336176" y="591670"/>
                </a:cubicBezTo>
                <a:cubicBezTo>
                  <a:pt x="326436" y="599786"/>
                  <a:pt x="320622" y="612895"/>
                  <a:pt x="309282" y="618565"/>
                </a:cubicBezTo>
                <a:cubicBezTo>
                  <a:pt x="283926" y="631243"/>
                  <a:pt x="252188" y="629734"/>
                  <a:pt x="228600" y="645459"/>
                </a:cubicBezTo>
                <a:cubicBezTo>
                  <a:pt x="215153" y="654424"/>
                  <a:pt x="200674" y="662007"/>
                  <a:pt x="188258" y="672353"/>
                </a:cubicBezTo>
                <a:cubicBezTo>
                  <a:pt x="84714" y="758639"/>
                  <a:pt x="207740" y="672812"/>
                  <a:pt x="107576" y="739588"/>
                </a:cubicBezTo>
                <a:cubicBezTo>
                  <a:pt x="63089" y="873050"/>
                  <a:pt x="137729" y="669175"/>
                  <a:pt x="53788" y="820270"/>
                </a:cubicBezTo>
                <a:cubicBezTo>
                  <a:pt x="40021" y="845052"/>
                  <a:pt x="35859" y="874059"/>
                  <a:pt x="26894" y="900953"/>
                </a:cubicBezTo>
                <a:lnTo>
                  <a:pt x="13447" y="941294"/>
                </a:lnTo>
                <a:lnTo>
                  <a:pt x="0" y="981635"/>
                </a:lnTo>
                <a:cubicBezTo>
                  <a:pt x="4482" y="1044388"/>
                  <a:pt x="2514" y="1107938"/>
                  <a:pt x="13447" y="1169894"/>
                </a:cubicBezTo>
                <a:cubicBezTo>
                  <a:pt x="16256" y="1185809"/>
                  <a:pt x="28178" y="1199593"/>
                  <a:pt x="40341" y="1210235"/>
                </a:cubicBezTo>
                <a:cubicBezTo>
                  <a:pt x="64666" y="1231520"/>
                  <a:pt x="94129" y="1246094"/>
                  <a:pt x="121023" y="1264023"/>
                </a:cubicBezTo>
                <a:cubicBezTo>
                  <a:pt x="134470" y="1272988"/>
                  <a:pt x="149936" y="1279489"/>
                  <a:pt x="161364" y="1290917"/>
                </a:cubicBezTo>
                <a:cubicBezTo>
                  <a:pt x="170329" y="1299882"/>
                  <a:pt x="177387" y="1311289"/>
                  <a:pt x="188258" y="1317812"/>
                </a:cubicBezTo>
                <a:cubicBezTo>
                  <a:pt x="200413" y="1325105"/>
                  <a:pt x="215153" y="1326777"/>
                  <a:pt x="228600" y="1331259"/>
                </a:cubicBezTo>
                <a:cubicBezTo>
                  <a:pt x="317197" y="1464155"/>
                  <a:pt x="282388" y="1379618"/>
                  <a:pt x="282388" y="1600200"/>
                </a:cubicBezTo>
              </a:path>
            </a:pathLst>
          </a:custGeom>
        </p:spPr>
        <p:style>
          <a:lnRef idx="1">
            <a:schemeClr val="dk1"/>
          </a:lnRef>
          <a:fillRef idx="0">
            <a:schemeClr val="dk1"/>
          </a:fillRef>
          <a:effectRef idx="0">
            <a:schemeClr val="dk1"/>
          </a:effectRef>
          <a:fontRef idx="minor">
            <a:schemeClr val="tx1"/>
          </a:fontRef>
        </p:style>
        <p:txBody>
          <a:bodyPr lIns="68593" tIns="34297" rIns="68593" bIns="3429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72" name="TextBox 271"/>
          <p:cNvSpPr txBox="1"/>
          <p:nvPr/>
        </p:nvSpPr>
        <p:spPr>
          <a:xfrm>
            <a:off x="990724" y="1124582"/>
            <a:ext cx="730034" cy="404099"/>
          </a:xfrm>
          <a:prstGeom prst="rect">
            <a:avLst/>
          </a:prstGeom>
          <a:noFill/>
        </p:spPr>
        <p:txBody>
          <a:bodyPr wrap="none" lIns="68593" tIns="34297" rIns="68593" bIns="34297"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76" b="1" i="0" u="none" strike="noStrike" kern="1200" cap="none" spc="0" normalizeH="0" baseline="0" noProof="0" dirty="0">
                <a:ln>
                  <a:noFill/>
                </a:ln>
                <a:solidFill>
                  <a:srgbClr val="000000"/>
                </a:solidFill>
                <a:effectLst/>
                <a:uLnTx/>
                <a:uFillTx/>
                <a:latin typeface="Garamond"/>
                <a:ea typeface="+mn-ea"/>
                <a:cs typeface="+mn-cs"/>
              </a:rPr>
              <a:t>Host</a:t>
            </a:r>
          </a:p>
        </p:txBody>
      </p:sp>
      <p:sp>
        <p:nvSpPr>
          <p:cNvPr id="273" name="TextBox 272"/>
          <p:cNvSpPr txBox="1"/>
          <p:nvPr/>
        </p:nvSpPr>
        <p:spPr>
          <a:xfrm>
            <a:off x="3019609" y="1124582"/>
            <a:ext cx="957661" cy="404099"/>
          </a:xfrm>
          <a:prstGeom prst="rect">
            <a:avLst/>
          </a:prstGeom>
          <a:noFill/>
        </p:spPr>
        <p:txBody>
          <a:bodyPr wrap="none" lIns="68593" tIns="34297" rIns="68593" bIns="34297"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76" b="1" i="0" u="none" strike="noStrike" kern="1200" cap="none" spc="0" normalizeH="0" baseline="0" noProof="0" dirty="0">
                <a:ln>
                  <a:noFill/>
                </a:ln>
                <a:solidFill>
                  <a:srgbClr val="000000"/>
                </a:solidFill>
                <a:effectLst/>
                <a:uLnTx/>
                <a:uFillTx/>
                <a:latin typeface="Garamond"/>
                <a:ea typeface="+mn-ea"/>
                <a:cs typeface="+mn-cs"/>
              </a:rPr>
              <a:t>Device</a:t>
            </a:r>
          </a:p>
        </p:txBody>
      </p:sp>
      <p:grpSp>
        <p:nvGrpSpPr>
          <p:cNvPr id="274" name="Group 273"/>
          <p:cNvGrpSpPr/>
          <p:nvPr/>
        </p:nvGrpSpPr>
        <p:grpSpPr>
          <a:xfrm>
            <a:off x="3106199" y="1936087"/>
            <a:ext cx="1965012" cy="520586"/>
            <a:chOff x="5097958" y="1438966"/>
            <a:chExt cx="2620016" cy="693933"/>
          </a:xfrm>
        </p:grpSpPr>
        <p:sp>
          <p:nvSpPr>
            <p:cNvPr id="275" name="Rectangle 274"/>
            <p:cNvSpPr/>
            <p:nvPr/>
          </p:nvSpPr>
          <p:spPr>
            <a:xfrm>
              <a:off x="5097958" y="1438966"/>
              <a:ext cx="2620016"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nvGrpSpPr>
            <p:cNvPr id="276" name="Group 275"/>
            <p:cNvGrpSpPr/>
            <p:nvPr/>
          </p:nvGrpSpPr>
          <p:grpSpPr>
            <a:xfrm>
              <a:off x="5158129" y="1487168"/>
              <a:ext cx="2499675" cy="597528"/>
              <a:chOff x="5152330" y="1487169"/>
              <a:chExt cx="2499675" cy="597528"/>
            </a:xfrm>
          </p:grpSpPr>
          <p:grpSp>
            <p:nvGrpSpPr>
              <p:cNvPr id="277" name="Group 276"/>
              <p:cNvGrpSpPr/>
              <p:nvPr/>
            </p:nvGrpSpPr>
            <p:grpSpPr>
              <a:xfrm>
                <a:off x="5152330" y="1487169"/>
                <a:ext cx="597530" cy="597528"/>
                <a:chOff x="4466259" y="1638649"/>
                <a:chExt cx="1060855" cy="1060852"/>
              </a:xfrm>
            </p:grpSpPr>
            <p:sp>
              <p:nvSpPr>
                <p:cNvPr id="302" name="Rectangle 301"/>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03" name="Rectangle 302"/>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04" name="Rectangle 303"/>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05" name="Rectangle 304"/>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06" name="Rectangle 305"/>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07" name="Rectangle 306"/>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08" name="Rectangle 307"/>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278" name="Group 277"/>
              <p:cNvGrpSpPr/>
              <p:nvPr/>
            </p:nvGrpSpPr>
            <p:grpSpPr>
              <a:xfrm>
                <a:off x="5786379" y="1487169"/>
                <a:ext cx="597530" cy="597528"/>
                <a:chOff x="5583271" y="1638649"/>
                <a:chExt cx="1060855" cy="1060852"/>
              </a:xfrm>
            </p:grpSpPr>
            <p:sp>
              <p:nvSpPr>
                <p:cNvPr id="295" name="Rectangle 294"/>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96" name="Rectangle 295"/>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97" name="Rectangle 296"/>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98" name="Rectangle 297"/>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99" name="Rectangle 298"/>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00" name="Rectangle 299"/>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01" name="Rectangle 300"/>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279" name="Group 278"/>
              <p:cNvGrpSpPr/>
              <p:nvPr/>
            </p:nvGrpSpPr>
            <p:grpSpPr>
              <a:xfrm>
                <a:off x="6420427" y="1487169"/>
                <a:ext cx="597530" cy="597528"/>
                <a:chOff x="4466259" y="1638649"/>
                <a:chExt cx="1060855" cy="1060852"/>
              </a:xfrm>
            </p:grpSpPr>
            <p:sp>
              <p:nvSpPr>
                <p:cNvPr id="288" name="Rectangle 287"/>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89" name="Rectangle 288"/>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90" name="Rectangle 289"/>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91" name="Rectangle 290"/>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92" name="Rectangle 291"/>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93" name="Rectangle 292"/>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94" name="Rectangle 293"/>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280" name="Group 279"/>
              <p:cNvGrpSpPr/>
              <p:nvPr/>
            </p:nvGrpSpPr>
            <p:grpSpPr>
              <a:xfrm>
                <a:off x="7054475" y="1487169"/>
                <a:ext cx="597530" cy="597528"/>
                <a:chOff x="5583271" y="1638649"/>
                <a:chExt cx="1060855" cy="1060852"/>
              </a:xfrm>
            </p:grpSpPr>
            <p:sp>
              <p:nvSpPr>
                <p:cNvPr id="281" name="Rectangle 280"/>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82" name="Rectangle 281"/>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83" name="Rectangle 282"/>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84" name="Rectangle 283"/>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85" name="Rectangle 284"/>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286" name="Rectangle 285"/>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287" name="Rectangle 286"/>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grpSp>
      <p:cxnSp>
        <p:nvCxnSpPr>
          <p:cNvPr id="309" name="Straight Arrow Connector 308"/>
          <p:cNvCxnSpPr/>
          <p:nvPr/>
        </p:nvCxnSpPr>
        <p:spPr>
          <a:xfrm>
            <a:off x="1384023" y="1839333"/>
            <a:ext cx="1687363" cy="96753"/>
          </a:xfrm>
          <a:prstGeom prst="straightConnector1">
            <a:avLst/>
          </a:prstGeom>
          <a:ln>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p:cNvCxnSpPr/>
          <p:nvPr/>
        </p:nvCxnSpPr>
        <p:spPr>
          <a:xfrm flipH="1">
            <a:off x="1384023" y="4612292"/>
            <a:ext cx="1687363" cy="96753"/>
          </a:xfrm>
          <a:prstGeom prst="straightConnector1">
            <a:avLst/>
          </a:prstGeom>
          <a:ln>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17" name="Freeform 316"/>
          <p:cNvSpPr/>
          <p:nvPr/>
        </p:nvSpPr>
        <p:spPr>
          <a:xfrm flipH="1">
            <a:off x="1323406" y="4733091"/>
            <a:ext cx="63563" cy="339151"/>
          </a:xfrm>
          <a:custGeom>
            <a:avLst/>
            <a:gdLst>
              <a:gd name="connsiteX0" fmla="*/ 201705 w 457200"/>
              <a:gd name="connsiteY0" fmla="*/ 0 h 1600200"/>
              <a:gd name="connsiteX1" fmla="*/ 309282 w 457200"/>
              <a:gd name="connsiteY1" fmla="*/ 53788 h 1600200"/>
              <a:gd name="connsiteX2" fmla="*/ 376517 w 457200"/>
              <a:gd name="connsiteY2" fmla="*/ 121023 h 1600200"/>
              <a:gd name="connsiteX3" fmla="*/ 430305 w 457200"/>
              <a:gd name="connsiteY3" fmla="*/ 201706 h 1600200"/>
              <a:gd name="connsiteX4" fmla="*/ 457200 w 457200"/>
              <a:gd name="connsiteY4" fmla="*/ 295835 h 1600200"/>
              <a:gd name="connsiteX5" fmla="*/ 443752 w 457200"/>
              <a:gd name="connsiteY5" fmla="*/ 470647 h 1600200"/>
              <a:gd name="connsiteX6" fmla="*/ 430305 w 457200"/>
              <a:gd name="connsiteY6" fmla="*/ 510988 h 1600200"/>
              <a:gd name="connsiteX7" fmla="*/ 336176 w 457200"/>
              <a:gd name="connsiteY7" fmla="*/ 591670 h 1600200"/>
              <a:gd name="connsiteX8" fmla="*/ 309282 w 457200"/>
              <a:gd name="connsiteY8" fmla="*/ 618565 h 1600200"/>
              <a:gd name="connsiteX9" fmla="*/ 228600 w 457200"/>
              <a:gd name="connsiteY9" fmla="*/ 645459 h 1600200"/>
              <a:gd name="connsiteX10" fmla="*/ 188258 w 457200"/>
              <a:gd name="connsiteY10" fmla="*/ 672353 h 1600200"/>
              <a:gd name="connsiteX11" fmla="*/ 107576 w 457200"/>
              <a:gd name="connsiteY11" fmla="*/ 739588 h 1600200"/>
              <a:gd name="connsiteX12" fmla="*/ 53788 w 457200"/>
              <a:gd name="connsiteY12" fmla="*/ 820270 h 1600200"/>
              <a:gd name="connsiteX13" fmla="*/ 26894 w 457200"/>
              <a:gd name="connsiteY13" fmla="*/ 900953 h 1600200"/>
              <a:gd name="connsiteX14" fmla="*/ 13447 w 457200"/>
              <a:gd name="connsiteY14" fmla="*/ 941294 h 1600200"/>
              <a:gd name="connsiteX15" fmla="*/ 0 w 457200"/>
              <a:gd name="connsiteY15" fmla="*/ 981635 h 1600200"/>
              <a:gd name="connsiteX16" fmla="*/ 13447 w 457200"/>
              <a:gd name="connsiteY16" fmla="*/ 1169894 h 1600200"/>
              <a:gd name="connsiteX17" fmla="*/ 40341 w 457200"/>
              <a:gd name="connsiteY17" fmla="*/ 1210235 h 1600200"/>
              <a:gd name="connsiteX18" fmla="*/ 121023 w 457200"/>
              <a:gd name="connsiteY18" fmla="*/ 1264023 h 1600200"/>
              <a:gd name="connsiteX19" fmla="*/ 161364 w 457200"/>
              <a:gd name="connsiteY19" fmla="*/ 1290917 h 1600200"/>
              <a:gd name="connsiteX20" fmla="*/ 188258 w 457200"/>
              <a:gd name="connsiteY20" fmla="*/ 1317812 h 1600200"/>
              <a:gd name="connsiteX21" fmla="*/ 228600 w 457200"/>
              <a:gd name="connsiteY21" fmla="*/ 1331259 h 1600200"/>
              <a:gd name="connsiteX22" fmla="*/ 282388 w 457200"/>
              <a:gd name="connsiteY22"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1600200">
                <a:moveTo>
                  <a:pt x="201705" y="0"/>
                </a:moveTo>
                <a:cubicBezTo>
                  <a:pt x="233807" y="12841"/>
                  <a:pt x="282426" y="26932"/>
                  <a:pt x="309282" y="53788"/>
                </a:cubicBezTo>
                <a:cubicBezTo>
                  <a:pt x="398929" y="143435"/>
                  <a:pt x="268941" y="49306"/>
                  <a:pt x="376517" y="121023"/>
                </a:cubicBezTo>
                <a:cubicBezTo>
                  <a:pt x="394446" y="147917"/>
                  <a:pt x="422466" y="170348"/>
                  <a:pt x="430305" y="201706"/>
                </a:cubicBezTo>
                <a:cubicBezTo>
                  <a:pt x="447190" y="269245"/>
                  <a:pt x="437907" y="237961"/>
                  <a:pt x="457200" y="295835"/>
                </a:cubicBezTo>
                <a:cubicBezTo>
                  <a:pt x="452717" y="354106"/>
                  <a:pt x="451001" y="412655"/>
                  <a:pt x="443752" y="470647"/>
                </a:cubicBezTo>
                <a:cubicBezTo>
                  <a:pt x="441994" y="484712"/>
                  <a:pt x="438168" y="499194"/>
                  <a:pt x="430305" y="510988"/>
                </a:cubicBezTo>
                <a:cubicBezTo>
                  <a:pt x="408939" y="543037"/>
                  <a:pt x="364139" y="568367"/>
                  <a:pt x="336176" y="591670"/>
                </a:cubicBezTo>
                <a:cubicBezTo>
                  <a:pt x="326436" y="599786"/>
                  <a:pt x="320622" y="612895"/>
                  <a:pt x="309282" y="618565"/>
                </a:cubicBezTo>
                <a:cubicBezTo>
                  <a:pt x="283926" y="631243"/>
                  <a:pt x="252188" y="629734"/>
                  <a:pt x="228600" y="645459"/>
                </a:cubicBezTo>
                <a:cubicBezTo>
                  <a:pt x="215153" y="654424"/>
                  <a:pt x="200674" y="662007"/>
                  <a:pt x="188258" y="672353"/>
                </a:cubicBezTo>
                <a:cubicBezTo>
                  <a:pt x="84714" y="758639"/>
                  <a:pt x="207740" y="672812"/>
                  <a:pt x="107576" y="739588"/>
                </a:cubicBezTo>
                <a:cubicBezTo>
                  <a:pt x="63089" y="873050"/>
                  <a:pt x="137729" y="669175"/>
                  <a:pt x="53788" y="820270"/>
                </a:cubicBezTo>
                <a:cubicBezTo>
                  <a:pt x="40021" y="845052"/>
                  <a:pt x="35859" y="874059"/>
                  <a:pt x="26894" y="900953"/>
                </a:cubicBezTo>
                <a:lnTo>
                  <a:pt x="13447" y="941294"/>
                </a:lnTo>
                <a:lnTo>
                  <a:pt x="0" y="981635"/>
                </a:lnTo>
                <a:cubicBezTo>
                  <a:pt x="4482" y="1044388"/>
                  <a:pt x="2514" y="1107938"/>
                  <a:pt x="13447" y="1169894"/>
                </a:cubicBezTo>
                <a:cubicBezTo>
                  <a:pt x="16256" y="1185809"/>
                  <a:pt x="28178" y="1199593"/>
                  <a:pt x="40341" y="1210235"/>
                </a:cubicBezTo>
                <a:cubicBezTo>
                  <a:pt x="64666" y="1231520"/>
                  <a:pt x="94129" y="1246094"/>
                  <a:pt x="121023" y="1264023"/>
                </a:cubicBezTo>
                <a:cubicBezTo>
                  <a:pt x="134470" y="1272988"/>
                  <a:pt x="149936" y="1279489"/>
                  <a:pt x="161364" y="1290917"/>
                </a:cubicBezTo>
                <a:cubicBezTo>
                  <a:pt x="170329" y="1299882"/>
                  <a:pt x="177387" y="1311289"/>
                  <a:pt x="188258" y="1317812"/>
                </a:cubicBezTo>
                <a:cubicBezTo>
                  <a:pt x="200413" y="1325105"/>
                  <a:pt x="215153" y="1326777"/>
                  <a:pt x="228600" y="1331259"/>
                </a:cubicBezTo>
                <a:cubicBezTo>
                  <a:pt x="317197" y="1464155"/>
                  <a:pt x="282388" y="1379618"/>
                  <a:pt x="282388" y="1600200"/>
                </a:cubicBezTo>
              </a:path>
            </a:pathLst>
          </a:custGeom>
        </p:spPr>
        <p:style>
          <a:lnRef idx="1">
            <a:schemeClr val="dk1"/>
          </a:lnRef>
          <a:fillRef idx="0">
            <a:schemeClr val="dk1"/>
          </a:fillRef>
          <a:effectRef idx="0">
            <a:schemeClr val="dk1"/>
          </a:effectRef>
          <a:fontRef idx="minor">
            <a:schemeClr val="tx1"/>
          </a:fontRef>
        </p:style>
        <p:txBody>
          <a:bodyPr lIns="68593" tIns="34297" rIns="68593" bIns="3429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nvGrpSpPr>
          <p:cNvPr id="39" name="Group 38"/>
          <p:cNvGrpSpPr/>
          <p:nvPr/>
        </p:nvGrpSpPr>
        <p:grpSpPr>
          <a:xfrm>
            <a:off x="3106200" y="3014624"/>
            <a:ext cx="5937148" cy="520586"/>
            <a:chOff x="4141599" y="2876641"/>
            <a:chExt cx="7916198" cy="693933"/>
          </a:xfrm>
        </p:grpSpPr>
        <p:sp>
          <p:nvSpPr>
            <p:cNvPr id="320" name="Rectangle 319"/>
            <p:cNvSpPr/>
            <p:nvPr/>
          </p:nvSpPr>
          <p:spPr>
            <a:xfrm>
              <a:off x="4141599" y="2876641"/>
              <a:ext cx="1344168"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nvGrpSpPr>
            <p:cNvPr id="322" name="Group 321"/>
            <p:cNvGrpSpPr/>
            <p:nvPr/>
          </p:nvGrpSpPr>
          <p:grpSpPr>
            <a:xfrm>
              <a:off x="4202059" y="2924182"/>
              <a:ext cx="597530" cy="597527"/>
              <a:chOff x="4466259" y="1638649"/>
              <a:chExt cx="1060855" cy="1060852"/>
            </a:xfrm>
          </p:grpSpPr>
          <p:sp>
            <p:nvSpPr>
              <p:cNvPr id="403" name="Rectangle 402"/>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04" name="Rectangle 403"/>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05" name="Rectangle 404"/>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06" name="Rectangle 405"/>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07" name="Rectangle 406"/>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08" name="Rectangle 407"/>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409" name="Rectangle 408"/>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23" name="Group 322"/>
            <p:cNvGrpSpPr/>
            <p:nvPr/>
          </p:nvGrpSpPr>
          <p:grpSpPr>
            <a:xfrm>
              <a:off x="4836107" y="2924182"/>
              <a:ext cx="597530" cy="597527"/>
              <a:chOff x="5583271" y="1638649"/>
              <a:chExt cx="1060855" cy="1060852"/>
            </a:xfrm>
          </p:grpSpPr>
          <p:sp>
            <p:nvSpPr>
              <p:cNvPr id="396" name="Rectangle 395"/>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97" name="Rectangle 396"/>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98" name="Rectangle 397"/>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99" name="Rectangle 398"/>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00" name="Rectangle 399"/>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401" name="Rectangle 400"/>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402" name="Rectangle 401"/>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24" name="Group 323"/>
            <p:cNvGrpSpPr/>
            <p:nvPr/>
          </p:nvGrpSpPr>
          <p:grpSpPr>
            <a:xfrm>
              <a:off x="5639486" y="2924182"/>
              <a:ext cx="597530" cy="597527"/>
              <a:chOff x="4466259" y="1638649"/>
              <a:chExt cx="1060855" cy="1060852"/>
            </a:xfrm>
          </p:grpSpPr>
          <p:sp>
            <p:nvSpPr>
              <p:cNvPr id="389" name="Rectangle 388"/>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90" name="Rectangle 389"/>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91" name="Rectangle 390"/>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92" name="Rectangle 391"/>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93" name="Rectangle 392"/>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94" name="Rectangle 393"/>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95" name="Rectangle 394"/>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25" name="Group 324"/>
            <p:cNvGrpSpPr/>
            <p:nvPr/>
          </p:nvGrpSpPr>
          <p:grpSpPr>
            <a:xfrm>
              <a:off x="6442864" y="2924182"/>
              <a:ext cx="597530" cy="597527"/>
              <a:chOff x="5583271" y="1638649"/>
              <a:chExt cx="1060855" cy="1060852"/>
            </a:xfrm>
          </p:grpSpPr>
          <p:sp>
            <p:nvSpPr>
              <p:cNvPr id="382" name="Rectangle 381"/>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83" name="Rectangle 382"/>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84" name="Rectangle 383"/>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85" name="Rectangle 384"/>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86" name="Rectangle 385"/>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87" name="Rectangle 386"/>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88" name="Rectangle 387"/>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26" name="Group 325"/>
            <p:cNvGrpSpPr/>
            <p:nvPr/>
          </p:nvGrpSpPr>
          <p:grpSpPr>
            <a:xfrm>
              <a:off x="7246242" y="2924182"/>
              <a:ext cx="597530" cy="597527"/>
              <a:chOff x="4466259" y="1638649"/>
              <a:chExt cx="1060855" cy="1060852"/>
            </a:xfrm>
          </p:grpSpPr>
          <p:sp>
            <p:nvSpPr>
              <p:cNvPr id="375" name="Rectangle 374"/>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76" name="Rectangle 375"/>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77" name="Rectangle 376"/>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78" name="Rectangle 377"/>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79" name="Rectangle 378"/>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80" name="Rectangle 379"/>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81" name="Rectangle 380"/>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27" name="Group 326"/>
            <p:cNvGrpSpPr/>
            <p:nvPr/>
          </p:nvGrpSpPr>
          <p:grpSpPr>
            <a:xfrm>
              <a:off x="7880291" y="2924182"/>
              <a:ext cx="597530" cy="597527"/>
              <a:chOff x="5583271" y="1638649"/>
              <a:chExt cx="1060855" cy="1060852"/>
            </a:xfrm>
          </p:grpSpPr>
          <p:sp>
            <p:nvSpPr>
              <p:cNvPr id="368" name="Rectangle 367"/>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69" name="Rectangle 368"/>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70" name="Rectangle 369"/>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71" name="Rectangle 370"/>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72" name="Rectangle 371"/>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73" name="Rectangle 372"/>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74" name="Rectangle 373"/>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28" name="Group 327"/>
            <p:cNvGrpSpPr/>
            <p:nvPr/>
          </p:nvGrpSpPr>
          <p:grpSpPr>
            <a:xfrm>
              <a:off x="8700605" y="2924182"/>
              <a:ext cx="597530" cy="597527"/>
              <a:chOff x="5583271" y="1638649"/>
              <a:chExt cx="1060855" cy="1060852"/>
            </a:xfrm>
          </p:grpSpPr>
          <p:sp>
            <p:nvSpPr>
              <p:cNvPr id="361" name="Rectangle 360"/>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62" name="Rectangle 361"/>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63" name="Rectangle 362"/>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64" name="Rectangle 363"/>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65" name="Rectangle 364"/>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66" name="Rectangle 365"/>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67" name="Rectangle 366"/>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29" name="Group 328"/>
            <p:cNvGrpSpPr/>
            <p:nvPr/>
          </p:nvGrpSpPr>
          <p:grpSpPr>
            <a:xfrm>
              <a:off x="9334885" y="2923476"/>
              <a:ext cx="597530" cy="597527"/>
              <a:chOff x="5583271" y="1638649"/>
              <a:chExt cx="1060855" cy="1060852"/>
            </a:xfrm>
          </p:grpSpPr>
          <p:sp>
            <p:nvSpPr>
              <p:cNvPr id="354" name="Rectangle 353"/>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55" name="Rectangle 354"/>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56" name="Rectangle 355"/>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57" name="Rectangle 356"/>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58" name="Rectangle 357"/>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59" name="Rectangle 358"/>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60" name="Rectangle 359"/>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30" name="Group 329"/>
            <p:cNvGrpSpPr/>
            <p:nvPr/>
          </p:nvGrpSpPr>
          <p:grpSpPr>
            <a:xfrm>
              <a:off x="10138263" y="2923476"/>
              <a:ext cx="597530" cy="597527"/>
              <a:chOff x="4466259" y="1638649"/>
              <a:chExt cx="1060855" cy="1060852"/>
            </a:xfrm>
          </p:grpSpPr>
          <p:sp>
            <p:nvSpPr>
              <p:cNvPr id="347" name="Rectangle 346"/>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48" name="Rectangle 347"/>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49" name="Rectangle 348"/>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50" name="Rectangle 349"/>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51" name="Rectangle 350"/>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52" name="Rectangle 351"/>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53" name="Rectangle 352"/>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31" name="Group 330"/>
            <p:cNvGrpSpPr/>
            <p:nvPr/>
          </p:nvGrpSpPr>
          <p:grpSpPr>
            <a:xfrm>
              <a:off x="10772312" y="2923476"/>
              <a:ext cx="597530" cy="597527"/>
              <a:chOff x="5583271" y="1638649"/>
              <a:chExt cx="1060855" cy="1060852"/>
            </a:xfrm>
          </p:grpSpPr>
          <p:sp>
            <p:nvSpPr>
              <p:cNvPr id="340" name="Rectangle 339"/>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41" name="Rectangle 340"/>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42" name="Rectangle 341"/>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43" name="Rectangle 342"/>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44" name="Rectangle 343"/>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45" name="Rectangle 344"/>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46" name="Rectangle 345"/>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332" name="Group 331"/>
            <p:cNvGrpSpPr/>
            <p:nvPr/>
          </p:nvGrpSpPr>
          <p:grpSpPr>
            <a:xfrm>
              <a:off x="11406362" y="2923476"/>
              <a:ext cx="597530" cy="597527"/>
              <a:chOff x="5583271" y="1638649"/>
              <a:chExt cx="1060855" cy="1060852"/>
            </a:xfrm>
          </p:grpSpPr>
          <p:sp>
            <p:nvSpPr>
              <p:cNvPr id="333" name="Rectangle 332"/>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34" name="Rectangle 333"/>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35" name="Rectangle 334"/>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36" name="Rectangle 335"/>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37" name="Rectangle 336"/>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338" name="Rectangle 337"/>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339" name="Rectangle 338"/>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sp>
          <p:nvSpPr>
            <p:cNvPr id="484" name="Rectangle 483"/>
            <p:cNvSpPr/>
            <p:nvPr/>
          </p:nvSpPr>
          <p:spPr>
            <a:xfrm>
              <a:off x="7184653" y="2876641"/>
              <a:ext cx="1344168"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485" name="Rectangle 484"/>
            <p:cNvSpPr/>
            <p:nvPr/>
          </p:nvSpPr>
          <p:spPr>
            <a:xfrm>
              <a:off x="5593283" y="2876641"/>
              <a:ext cx="685800"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486" name="Rectangle 485"/>
            <p:cNvSpPr/>
            <p:nvPr/>
          </p:nvSpPr>
          <p:spPr>
            <a:xfrm>
              <a:off x="6398043" y="2876641"/>
              <a:ext cx="685800"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487" name="Rectangle 486"/>
            <p:cNvSpPr/>
            <p:nvPr/>
          </p:nvSpPr>
          <p:spPr>
            <a:xfrm>
              <a:off x="8647904" y="2876641"/>
              <a:ext cx="1344168"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488" name="Rectangle 487"/>
            <p:cNvSpPr/>
            <p:nvPr/>
          </p:nvSpPr>
          <p:spPr>
            <a:xfrm>
              <a:off x="10087689" y="2876641"/>
              <a:ext cx="1970108"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20" name="Group 19"/>
          <p:cNvGrpSpPr/>
          <p:nvPr/>
        </p:nvGrpSpPr>
        <p:grpSpPr>
          <a:xfrm>
            <a:off x="3232579" y="2368787"/>
            <a:ext cx="5071979" cy="645836"/>
            <a:chOff x="4310104" y="2015751"/>
            <a:chExt cx="6762639" cy="860890"/>
          </a:xfrm>
        </p:grpSpPr>
        <p:cxnSp>
          <p:nvCxnSpPr>
            <p:cNvPr id="490" name="Straight Arrow Connector 489"/>
            <p:cNvCxnSpPr>
              <a:stCxn id="303" idx="2"/>
              <a:endCxn id="320" idx="0"/>
            </p:cNvCxnSpPr>
            <p:nvPr/>
          </p:nvCxnSpPr>
          <p:spPr>
            <a:xfrm>
              <a:off x="4310104" y="2015751"/>
              <a:ext cx="503579" cy="86089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1" name="Straight Arrow Connector 490"/>
            <p:cNvCxnSpPr>
              <a:stCxn id="304" idx="2"/>
              <a:endCxn id="485" idx="0"/>
            </p:cNvCxnSpPr>
            <p:nvPr/>
          </p:nvCxnSpPr>
          <p:spPr>
            <a:xfrm>
              <a:off x="4404677" y="2015751"/>
              <a:ext cx="1531506" cy="86089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2" name="Straight Arrow Connector 491"/>
            <p:cNvCxnSpPr>
              <a:stCxn id="306" idx="2"/>
              <a:endCxn id="486" idx="0"/>
            </p:cNvCxnSpPr>
            <p:nvPr/>
          </p:nvCxnSpPr>
          <p:spPr>
            <a:xfrm>
              <a:off x="4690969" y="2015751"/>
              <a:ext cx="2049974" cy="86089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3" name="Straight Arrow Connector 492"/>
            <p:cNvCxnSpPr>
              <a:stCxn id="298" idx="2"/>
              <a:endCxn id="484" idx="0"/>
            </p:cNvCxnSpPr>
            <p:nvPr/>
          </p:nvCxnSpPr>
          <p:spPr>
            <a:xfrm>
              <a:off x="5230444" y="2015751"/>
              <a:ext cx="2626293" cy="86089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4" name="Straight Arrow Connector 493"/>
            <p:cNvCxnSpPr>
              <a:stCxn id="282" idx="2"/>
              <a:endCxn id="488" idx="0"/>
            </p:cNvCxnSpPr>
            <p:nvPr/>
          </p:nvCxnSpPr>
          <p:spPr>
            <a:xfrm>
              <a:off x="6212249" y="2015751"/>
              <a:ext cx="4860494" cy="86089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95" name="Straight Arrow Connector 494"/>
            <p:cNvCxnSpPr>
              <a:stCxn id="290" idx="2"/>
              <a:endCxn id="487" idx="0"/>
            </p:cNvCxnSpPr>
            <p:nvPr/>
          </p:nvCxnSpPr>
          <p:spPr>
            <a:xfrm>
              <a:off x="5672774" y="2015751"/>
              <a:ext cx="3647214" cy="86089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40" name="Group 39"/>
          <p:cNvGrpSpPr/>
          <p:nvPr/>
        </p:nvGrpSpPr>
        <p:grpSpPr>
          <a:xfrm>
            <a:off x="3113808" y="4083767"/>
            <a:ext cx="5269566" cy="520586"/>
            <a:chOff x="4151743" y="4301793"/>
            <a:chExt cx="7026088" cy="693933"/>
          </a:xfrm>
        </p:grpSpPr>
        <p:sp>
          <p:nvSpPr>
            <p:cNvPr id="590" name="Rectangle 589"/>
            <p:cNvSpPr/>
            <p:nvPr/>
          </p:nvSpPr>
          <p:spPr>
            <a:xfrm>
              <a:off x="4997983" y="4301793"/>
              <a:ext cx="1344168"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nvGrpSpPr>
            <p:cNvPr id="591" name="Group 590"/>
            <p:cNvGrpSpPr/>
            <p:nvPr/>
          </p:nvGrpSpPr>
          <p:grpSpPr>
            <a:xfrm>
              <a:off x="5058443" y="4349334"/>
              <a:ext cx="597530" cy="597527"/>
              <a:chOff x="4466259" y="1638649"/>
              <a:chExt cx="1060855" cy="1060852"/>
            </a:xfrm>
          </p:grpSpPr>
          <p:sp>
            <p:nvSpPr>
              <p:cNvPr id="592" name="Rectangle 591"/>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93" name="Rectangle 592"/>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94" name="Rectangle 593"/>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95" name="Rectangle 594"/>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96" name="Rectangle 595"/>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597" name="Rectangle 596"/>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598" name="Rectangle 597"/>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599" name="Group 598"/>
            <p:cNvGrpSpPr/>
            <p:nvPr/>
          </p:nvGrpSpPr>
          <p:grpSpPr>
            <a:xfrm>
              <a:off x="5692491" y="4349334"/>
              <a:ext cx="597530" cy="597527"/>
              <a:chOff x="5583271" y="1638649"/>
              <a:chExt cx="1060855" cy="1060852"/>
            </a:xfrm>
          </p:grpSpPr>
          <p:sp>
            <p:nvSpPr>
              <p:cNvPr id="600" name="Rectangle 599"/>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01" name="Rectangle 600"/>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02" name="Rectangle 601"/>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03" name="Rectangle 602"/>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04" name="Rectangle 603"/>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05" name="Rectangle 604"/>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06" name="Rectangle 605"/>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651" name="Group 650"/>
            <p:cNvGrpSpPr/>
            <p:nvPr/>
          </p:nvGrpSpPr>
          <p:grpSpPr>
            <a:xfrm>
              <a:off x="6599532" y="4349334"/>
              <a:ext cx="597530" cy="597527"/>
              <a:chOff x="5583271" y="1638649"/>
              <a:chExt cx="1060855" cy="1060852"/>
            </a:xfrm>
          </p:grpSpPr>
          <p:sp>
            <p:nvSpPr>
              <p:cNvPr id="652" name="Rectangle 651"/>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53" name="Rectangle 652"/>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54" name="Rectangle 653"/>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55" name="Rectangle 654"/>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56" name="Rectangle 655"/>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57" name="Rectangle 656"/>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58" name="Rectangle 657"/>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659" name="Group 658"/>
            <p:cNvGrpSpPr/>
            <p:nvPr/>
          </p:nvGrpSpPr>
          <p:grpSpPr>
            <a:xfrm>
              <a:off x="7482420" y="4349334"/>
              <a:ext cx="597530" cy="597527"/>
              <a:chOff x="4466259" y="1638649"/>
              <a:chExt cx="1060855" cy="1060852"/>
            </a:xfrm>
          </p:grpSpPr>
          <p:sp>
            <p:nvSpPr>
              <p:cNvPr id="660" name="Rectangle 659"/>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61" name="Rectangle 660"/>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62" name="Rectangle 661"/>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63" name="Rectangle 662"/>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64" name="Rectangle 663"/>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65" name="Rectangle 664"/>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66" name="Rectangle 665"/>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667" name="Group 666"/>
            <p:cNvGrpSpPr/>
            <p:nvPr/>
          </p:nvGrpSpPr>
          <p:grpSpPr>
            <a:xfrm>
              <a:off x="8116469" y="4349334"/>
              <a:ext cx="597530" cy="597527"/>
              <a:chOff x="5583271" y="1638649"/>
              <a:chExt cx="1060855" cy="1060852"/>
            </a:xfrm>
          </p:grpSpPr>
          <p:sp>
            <p:nvSpPr>
              <p:cNvPr id="668" name="Rectangle 667"/>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69" name="Rectangle 668"/>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70" name="Rectangle 669"/>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71" name="Rectangle 670"/>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72" name="Rectangle 671"/>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73" name="Rectangle 672"/>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74" name="Rectangle 673"/>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675" name="Group 674"/>
            <p:cNvGrpSpPr/>
            <p:nvPr/>
          </p:nvGrpSpPr>
          <p:grpSpPr>
            <a:xfrm>
              <a:off x="9016293" y="4349334"/>
              <a:ext cx="597530" cy="597527"/>
              <a:chOff x="5583271" y="1638649"/>
              <a:chExt cx="1060855" cy="1060852"/>
            </a:xfrm>
          </p:grpSpPr>
          <p:sp>
            <p:nvSpPr>
              <p:cNvPr id="676" name="Rectangle 675"/>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77" name="Rectangle 676"/>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78" name="Rectangle 677"/>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79" name="Rectangle 678"/>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80" name="Rectangle 679"/>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81" name="Rectangle 680"/>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82" name="Rectangle 681"/>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683" name="Group 682"/>
            <p:cNvGrpSpPr/>
            <p:nvPr/>
          </p:nvGrpSpPr>
          <p:grpSpPr>
            <a:xfrm>
              <a:off x="9650573" y="4348628"/>
              <a:ext cx="597530" cy="597527"/>
              <a:chOff x="5583271" y="1638649"/>
              <a:chExt cx="1060855" cy="1060852"/>
            </a:xfrm>
          </p:grpSpPr>
          <p:sp>
            <p:nvSpPr>
              <p:cNvPr id="684" name="Rectangle 683"/>
              <p:cNvSpPr/>
              <p:nvPr/>
            </p:nvSpPr>
            <p:spPr>
              <a:xfrm>
                <a:off x="5583271"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85" name="Rectangle 684"/>
              <p:cNvSpPr/>
              <p:nvPr/>
            </p:nvSpPr>
            <p:spPr>
              <a:xfrm>
                <a:off x="573480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86" name="Rectangle 685"/>
              <p:cNvSpPr/>
              <p:nvPr/>
            </p:nvSpPr>
            <p:spPr>
              <a:xfrm>
                <a:off x="590271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87" name="Rectangle 686"/>
              <p:cNvSpPr/>
              <p:nvPr/>
            </p:nvSpPr>
            <p:spPr>
              <a:xfrm>
                <a:off x="6243087"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88" name="Rectangle 687"/>
              <p:cNvSpPr/>
              <p:nvPr/>
            </p:nvSpPr>
            <p:spPr>
              <a:xfrm>
                <a:off x="6410992"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89" name="Rectangle 688"/>
              <p:cNvSpPr/>
              <p:nvPr/>
            </p:nvSpPr>
            <p:spPr>
              <a:xfrm>
                <a:off x="563555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90" name="Rectangle 689"/>
              <p:cNvSpPr/>
              <p:nvPr/>
            </p:nvSpPr>
            <p:spPr>
              <a:xfrm>
                <a:off x="6143839"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691" name="Group 690"/>
            <p:cNvGrpSpPr/>
            <p:nvPr/>
          </p:nvGrpSpPr>
          <p:grpSpPr>
            <a:xfrm>
              <a:off x="10533461" y="4348628"/>
              <a:ext cx="597530" cy="597527"/>
              <a:chOff x="4466259" y="1638649"/>
              <a:chExt cx="1060855" cy="1060852"/>
            </a:xfrm>
          </p:grpSpPr>
          <p:sp>
            <p:nvSpPr>
              <p:cNvPr id="692" name="Rectangle 691"/>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93" name="Rectangle 692"/>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94" name="Rectangle 693"/>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95" name="Rectangle 694"/>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96" name="Rectangle 695"/>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697" name="Rectangle 696"/>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698" name="Rectangle 697"/>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sp>
          <p:nvSpPr>
            <p:cNvPr id="715" name="Rectangle 714"/>
            <p:cNvSpPr/>
            <p:nvPr/>
          </p:nvSpPr>
          <p:spPr>
            <a:xfrm>
              <a:off x="7420831" y="4301793"/>
              <a:ext cx="1344168"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17" name="Rectangle 716"/>
            <p:cNvSpPr/>
            <p:nvPr/>
          </p:nvSpPr>
          <p:spPr>
            <a:xfrm>
              <a:off x="6554711" y="4301793"/>
              <a:ext cx="685800"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18" name="Rectangle 717"/>
            <p:cNvSpPr/>
            <p:nvPr/>
          </p:nvSpPr>
          <p:spPr>
            <a:xfrm>
              <a:off x="8963592" y="4301793"/>
              <a:ext cx="1344168"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19" name="Rectangle 718"/>
            <p:cNvSpPr/>
            <p:nvPr/>
          </p:nvSpPr>
          <p:spPr>
            <a:xfrm>
              <a:off x="10482887" y="4301793"/>
              <a:ext cx="694944"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Garamond"/>
                <a:ea typeface="+mn-ea"/>
                <a:cs typeface="+mn-cs"/>
              </a:endParaRPr>
            </a:p>
          </p:txBody>
        </p:sp>
        <p:grpSp>
          <p:nvGrpSpPr>
            <p:cNvPr id="720" name="Group 719"/>
            <p:cNvGrpSpPr/>
            <p:nvPr/>
          </p:nvGrpSpPr>
          <p:grpSpPr>
            <a:xfrm>
              <a:off x="4197946" y="4349334"/>
              <a:ext cx="597530" cy="597527"/>
              <a:chOff x="4466259" y="1638649"/>
              <a:chExt cx="1060855" cy="1060852"/>
            </a:xfrm>
          </p:grpSpPr>
          <p:sp>
            <p:nvSpPr>
              <p:cNvPr id="721" name="Rectangle 720"/>
              <p:cNvSpPr/>
              <p:nvPr/>
            </p:nvSpPr>
            <p:spPr>
              <a:xfrm>
                <a:off x="4466259" y="1638649"/>
                <a:ext cx="1060855" cy="1060852"/>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22" name="Rectangle 721"/>
              <p:cNvSpPr/>
              <p:nvPr/>
            </p:nvSpPr>
            <p:spPr>
              <a:xfrm>
                <a:off x="4617793"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23" name="Rectangle 722"/>
              <p:cNvSpPr/>
              <p:nvPr/>
            </p:nvSpPr>
            <p:spPr>
              <a:xfrm>
                <a:off x="4785698"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24" name="Rectangle 723"/>
              <p:cNvSpPr/>
              <p:nvPr/>
            </p:nvSpPr>
            <p:spPr>
              <a:xfrm>
                <a:off x="5126075"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25" name="Rectangle 724"/>
              <p:cNvSpPr/>
              <p:nvPr/>
            </p:nvSpPr>
            <p:spPr>
              <a:xfrm>
                <a:off x="5293980" y="1761055"/>
                <a:ext cx="81604" cy="816040"/>
              </a:xfrm>
              <a:prstGeom prst="rect">
                <a:avLst/>
              </a:prstGeom>
              <a:solidFill>
                <a:schemeClr val="tx1"/>
              </a:solid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Garamond"/>
                  <a:ea typeface="+mn-ea"/>
                  <a:cs typeface="+mn-cs"/>
                </a:endParaRPr>
              </a:p>
            </p:txBody>
          </p:sp>
          <p:sp>
            <p:nvSpPr>
              <p:cNvPr id="726" name="Rectangle 725"/>
              <p:cNvSpPr/>
              <p:nvPr/>
            </p:nvSpPr>
            <p:spPr>
              <a:xfrm>
                <a:off x="4518545"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sp>
            <p:nvSpPr>
              <p:cNvPr id="727" name="Rectangle 726"/>
              <p:cNvSpPr/>
              <p:nvPr/>
            </p:nvSpPr>
            <p:spPr>
              <a:xfrm>
                <a:off x="5026827" y="1693072"/>
                <a:ext cx="448004" cy="952009"/>
              </a:xfrm>
              <a:prstGeom prst="rect">
                <a:avLst/>
              </a:prstGeom>
              <a:noFill/>
              <a:ln w="12700">
                <a:solidFill>
                  <a:schemeClr val="tx1">
                    <a:lumMod val="50000"/>
                    <a:lumOff val="50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sp>
          <p:nvSpPr>
            <p:cNvPr id="728" name="Rectangle 727"/>
            <p:cNvSpPr/>
            <p:nvPr/>
          </p:nvSpPr>
          <p:spPr>
            <a:xfrm>
              <a:off x="4151743" y="4301793"/>
              <a:ext cx="685800" cy="693933"/>
            </a:xfrm>
            <a:prstGeom prst="rect">
              <a:avLst/>
            </a:prstGeom>
            <a:noFill/>
            <a:ln w="28575">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Garamond"/>
                <a:ea typeface="+mn-ea"/>
                <a:cs typeface="+mn-cs"/>
              </a:endParaRPr>
            </a:p>
          </p:txBody>
        </p:sp>
      </p:grpSp>
      <p:grpSp>
        <p:nvGrpSpPr>
          <p:cNvPr id="729" name="Group 728"/>
          <p:cNvGrpSpPr/>
          <p:nvPr/>
        </p:nvGrpSpPr>
        <p:grpSpPr>
          <a:xfrm>
            <a:off x="3370983" y="3446297"/>
            <a:ext cx="4789502" cy="637468"/>
            <a:chOff x="4564220" y="1788555"/>
            <a:chExt cx="6386003" cy="849736"/>
          </a:xfrm>
        </p:grpSpPr>
        <p:cxnSp>
          <p:nvCxnSpPr>
            <p:cNvPr id="730" name="Straight Arrow Connector 729"/>
            <p:cNvCxnSpPr>
              <a:stCxn id="406" idx="2"/>
              <a:endCxn id="728" idx="0"/>
            </p:cNvCxnSpPr>
            <p:nvPr/>
          </p:nvCxnSpPr>
          <p:spPr>
            <a:xfrm flipH="1">
              <a:off x="4564220" y="1789261"/>
              <a:ext cx="102041" cy="84903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31" name="Straight Arrow Connector 730"/>
            <p:cNvCxnSpPr>
              <a:stCxn id="397" idx="2"/>
              <a:endCxn id="590" idx="0"/>
            </p:cNvCxnSpPr>
            <p:nvPr/>
          </p:nvCxnSpPr>
          <p:spPr>
            <a:xfrm>
              <a:off x="5014018" y="1789261"/>
              <a:ext cx="725626" cy="84903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32" name="Straight Arrow Connector 731"/>
            <p:cNvCxnSpPr>
              <a:stCxn id="391" idx="2"/>
              <a:endCxn id="717" idx="0"/>
            </p:cNvCxnSpPr>
            <p:nvPr/>
          </p:nvCxnSpPr>
          <p:spPr>
            <a:xfrm>
              <a:off x="5911970" y="1789261"/>
              <a:ext cx="1055218" cy="84903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33" name="Straight Arrow Connector 732"/>
            <p:cNvCxnSpPr>
              <a:stCxn id="386" idx="2"/>
              <a:endCxn id="715" idx="0"/>
            </p:cNvCxnSpPr>
            <p:nvPr/>
          </p:nvCxnSpPr>
          <p:spPr>
            <a:xfrm>
              <a:off x="7001640" y="1789261"/>
              <a:ext cx="1160852" cy="84903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34" name="Straight Arrow Connector 733"/>
            <p:cNvCxnSpPr>
              <a:stCxn id="341" idx="2"/>
              <a:endCxn id="719" idx="0"/>
            </p:cNvCxnSpPr>
            <p:nvPr/>
          </p:nvCxnSpPr>
          <p:spPr>
            <a:xfrm flipH="1">
              <a:off x="10899936" y="1788555"/>
              <a:ext cx="50287" cy="849736"/>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35" name="Straight Arrow Connector 734"/>
            <p:cNvCxnSpPr>
              <a:stCxn id="355" idx="2"/>
              <a:endCxn id="718" idx="0"/>
            </p:cNvCxnSpPr>
            <p:nvPr/>
          </p:nvCxnSpPr>
          <p:spPr>
            <a:xfrm>
              <a:off x="9512796" y="1788555"/>
              <a:ext cx="192457" cy="849736"/>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4" name="Marcador de número de diapositiva 3"/>
          <p:cNvSpPr>
            <a:spLocks noGrp="1"/>
          </p:cNvSpPr>
          <p:nvPr>
            <p:ph type="sldNum" sz="quarter" idx="12"/>
          </p:nvPr>
        </p:nvSpPr>
        <p:spPr>
          <a:xfrm>
            <a:off x="8735326" y="6504317"/>
            <a:ext cx="2844059" cy="365125"/>
          </a:xfrm>
          <a:prstGeom prst="rect">
            <a:avLst/>
          </a:prstGeom>
        </p:spPr>
        <p:txBody>
          <a:bodyPr vert="horz" lIns="117200" tIns="58600" rIns="117200" bIns="58600" rtlCol="0" anchor="ctr"/>
          <a:lstStyle>
            <a:defPPr>
              <a:defRPr lang="es-ES"/>
            </a:defPPr>
            <a:lvl1pPr marL="0" algn="r" defTabSz="585999" rtl="0" eaLnBrk="1" latinLnBrk="0" hangingPunct="1">
              <a:defRPr sz="1300" kern="1200">
                <a:solidFill>
                  <a:schemeClr val="tx1">
                    <a:tint val="75000"/>
                  </a:schemeClr>
                </a:solidFill>
                <a:latin typeface="+mn-lt"/>
                <a:ea typeface="+mn-ea"/>
                <a:cs typeface="+mn-cs"/>
              </a:defRPr>
            </a:lvl1pPr>
            <a:lvl2pPr marL="585999" algn="l" defTabSz="585999" rtl="0" eaLnBrk="1" latinLnBrk="0" hangingPunct="1">
              <a:defRPr sz="2300" kern="1200">
                <a:solidFill>
                  <a:schemeClr val="tx1"/>
                </a:solidFill>
                <a:latin typeface="+mn-lt"/>
                <a:ea typeface="+mn-ea"/>
                <a:cs typeface="+mn-cs"/>
              </a:defRPr>
            </a:lvl2pPr>
            <a:lvl3pPr marL="1171998" algn="l" defTabSz="585999" rtl="0" eaLnBrk="1" latinLnBrk="0" hangingPunct="1">
              <a:defRPr sz="2300" kern="1200">
                <a:solidFill>
                  <a:schemeClr val="tx1"/>
                </a:solidFill>
                <a:latin typeface="+mn-lt"/>
                <a:ea typeface="+mn-ea"/>
                <a:cs typeface="+mn-cs"/>
              </a:defRPr>
            </a:lvl3pPr>
            <a:lvl4pPr marL="1757998" algn="l" defTabSz="585999" rtl="0" eaLnBrk="1" latinLnBrk="0" hangingPunct="1">
              <a:defRPr sz="2300" kern="1200">
                <a:solidFill>
                  <a:schemeClr val="tx1"/>
                </a:solidFill>
                <a:latin typeface="+mn-lt"/>
                <a:ea typeface="+mn-ea"/>
                <a:cs typeface="+mn-cs"/>
              </a:defRPr>
            </a:lvl4pPr>
            <a:lvl5pPr marL="2343997" algn="l" defTabSz="585999" rtl="0" eaLnBrk="1" latinLnBrk="0" hangingPunct="1">
              <a:defRPr sz="2300" kern="1200">
                <a:solidFill>
                  <a:schemeClr val="tx1"/>
                </a:solidFill>
                <a:latin typeface="+mn-lt"/>
                <a:ea typeface="+mn-ea"/>
                <a:cs typeface="+mn-cs"/>
              </a:defRPr>
            </a:lvl5pPr>
            <a:lvl6pPr marL="2929996" algn="l" defTabSz="585999" rtl="0" eaLnBrk="1" latinLnBrk="0" hangingPunct="1">
              <a:defRPr sz="2300" kern="1200">
                <a:solidFill>
                  <a:schemeClr val="tx1"/>
                </a:solidFill>
                <a:latin typeface="+mn-lt"/>
                <a:ea typeface="+mn-ea"/>
                <a:cs typeface="+mn-cs"/>
              </a:defRPr>
            </a:lvl6pPr>
            <a:lvl7pPr marL="3515995" algn="l" defTabSz="585999" rtl="0" eaLnBrk="1" latinLnBrk="0" hangingPunct="1">
              <a:defRPr sz="2300" kern="1200">
                <a:solidFill>
                  <a:schemeClr val="tx1"/>
                </a:solidFill>
                <a:latin typeface="+mn-lt"/>
                <a:ea typeface="+mn-ea"/>
                <a:cs typeface="+mn-cs"/>
              </a:defRPr>
            </a:lvl7pPr>
            <a:lvl8pPr marL="4101995" algn="l" defTabSz="585999" rtl="0" eaLnBrk="1" latinLnBrk="0" hangingPunct="1">
              <a:defRPr sz="2300" kern="1200">
                <a:solidFill>
                  <a:schemeClr val="tx1"/>
                </a:solidFill>
                <a:latin typeface="+mn-lt"/>
                <a:ea typeface="+mn-ea"/>
                <a:cs typeface="+mn-cs"/>
              </a:defRPr>
            </a:lvl8pPr>
            <a:lvl9pPr marL="4687994" algn="l" defTabSz="585999" rtl="0" eaLnBrk="1" latinLnBrk="0" hangingPunct="1">
              <a:defRPr sz="2300" kern="1200">
                <a:solidFill>
                  <a:schemeClr val="tx1"/>
                </a:solidFill>
                <a:latin typeface="+mn-lt"/>
                <a:ea typeface="+mn-ea"/>
                <a:cs typeface="+mn-cs"/>
              </a:defRPr>
            </a:lvl9pPr>
          </a:lstStyle>
          <a:p>
            <a:pPr marL="0" marR="0" lvl="0" indent="0" algn="r" defTabSz="585999" rtl="0" eaLnBrk="1" fontAlgn="auto" latinLnBrk="0" hangingPunct="1">
              <a:lnSpc>
                <a:spcPct val="100000"/>
              </a:lnSpc>
              <a:spcBef>
                <a:spcPts val="0"/>
              </a:spcBef>
              <a:spcAft>
                <a:spcPts val="0"/>
              </a:spcAft>
              <a:buClrTx/>
              <a:buSzTx/>
              <a:buFontTx/>
              <a:buNone/>
              <a:tabLst/>
              <a:defRPr/>
            </a:pPr>
            <a:fld id="{669B3D8F-BA00-2E49-BD66-8B99874540CC}" type="slidenum">
              <a:rPr kumimoji="0" lang="en-US" sz="1300" b="0" i="0" u="none" strike="noStrike" kern="1200" cap="none" spc="0" normalizeH="0" baseline="0" noProof="0" smtClean="0">
                <a:ln>
                  <a:noFill/>
                </a:ln>
                <a:solidFill>
                  <a:srgbClr val="000000">
                    <a:tint val="75000"/>
                  </a:srgbClr>
                </a:solidFill>
                <a:effectLst/>
                <a:uLnTx/>
                <a:uFillTx/>
                <a:latin typeface="Tahoma"/>
                <a:ea typeface="+mn-ea"/>
                <a:cs typeface="+mn-cs"/>
              </a:rPr>
              <a:pPr marL="0" marR="0" lvl="0" indent="0" algn="r" defTabSz="585999" rtl="0" eaLnBrk="1" fontAlgn="auto" latinLnBrk="0" hangingPunct="1">
                <a:lnSpc>
                  <a:spcPct val="100000"/>
                </a:lnSpc>
                <a:spcBef>
                  <a:spcPts val="0"/>
                </a:spcBef>
                <a:spcAft>
                  <a:spcPts val="0"/>
                </a:spcAft>
                <a:buClrTx/>
                <a:buSzTx/>
                <a:buFontTx/>
                <a:buNone/>
                <a:tabLst/>
                <a:defRPr/>
              </a:pPr>
              <a:t>143</a:t>
            </a:fld>
            <a:endParaRPr kumimoji="0" lang="en-US" sz="1300" b="0" i="0" u="none" strike="noStrike" kern="1200" cap="none" spc="0" normalizeH="0" baseline="0" noProof="0">
              <a:ln>
                <a:noFill/>
              </a:ln>
              <a:solidFill>
                <a:srgbClr val="000000">
                  <a:tint val="75000"/>
                </a:srgbClr>
              </a:solidFill>
              <a:effectLst/>
              <a:uLnTx/>
              <a:uFillTx/>
              <a:latin typeface="Tahoma"/>
              <a:ea typeface="+mn-ea"/>
              <a:cs typeface="+mn-cs"/>
            </a:endParaRPr>
          </a:p>
        </p:txBody>
      </p:sp>
      <p:sp>
        <p:nvSpPr>
          <p:cNvPr id="234" name="Title 4">
            <a:extLst>
              <a:ext uri="{FF2B5EF4-FFF2-40B4-BE49-F238E27FC236}">
                <a16:creationId xmlns:a16="http://schemas.microsoft.com/office/drawing/2014/main" id="{5602B261-4012-0744-B1A0-A796ABC2D86D}"/>
              </a:ext>
            </a:extLst>
          </p:cNvPr>
          <p:cNvSpPr txBox="1">
            <a:spLocks/>
          </p:cNvSpPr>
          <p:nvPr/>
        </p:nvSpPr>
        <p:spPr>
          <a:xfrm>
            <a:off x="228600" y="0"/>
            <a:ext cx="8610600" cy="908720"/>
          </a:xfrm>
          <a:prstGeom prst="rect">
            <a:avLst/>
          </a:prstGeom>
        </p:spPr>
        <p:txBody>
          <a:bodyPr anchor="ct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kern="0" dirty="0">
                <a:solidFill>
                  <a:srgbClr val="0070C0"/>
                </a:solidFill>
              </a:rPr>
              <a:t>Kernel Launch with Dynamic Parallelism</a:t>
            </a:r>
          </a:p>
        </p:txBody>
      </p:sp>
      <p:sp>
        <p:nvSpPr>
          <p:cNvPr id="235" name="Slide Number Placeholder 3">
            <a:extLst>
              <a:ext uri="{FF2B5EF4-FFF2-40B4-BE49-F238E27FC236}">
                <a16:creationId xmlns:a16="http://schemas.microsoft.com/office/drawing/2014/main" id="{D7DE821A-3C70-304E-A471-B60BBE143285}"/>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60291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wipe(up)">
                                      <p:cBhvr>
                                        <p:cTn id="7" dur="500"/>
                                        <p:tgtEl>
                                          <p:spTgt spid="27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9"/>
                                        </p:tgtEl>
                                        <p:attrNameLst>
                                          <p:attrName>style.visibility</p:attrName>
                                        </p:attrNameLst>
                                      </p:cBhvr>
                                      <p:to>
                                        <p:strVal val="visible"/>
                                      </p:to>
                                    </p:set>
                                    <p:animEffect transition="in" filter="wipe(left)">
                                      <p:cBhvr>
                                        <p:cTn id="11" dur="500"/>
                                        <p:tgtEl>
                                          <p:spTgt spid="309"/>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74"/>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729"/>
                                        </p:tgtEl>
                                        <p:attrNameLst>
                                          <p:attrName>style.visibility</p:attrName>
                                        </p:attrNameLst>
                                      </p:cBhvr>
                                      <p:to>
                                        <p:strVal val="visible"/>
                                      </p:to>
                                    </p:set>
                                    <p:animEffect transition="in" filter="wipe(up)">
                                      <p:cBhvr>
                                        <p:cTn id="25" dur="500"/>
                                        <p:tgtEl>
                                          <p:spTgt spid="729"/>
                                        </p:tgtEl>
                                      </p:cBhvr>
                                    </p:animEffec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par>
                          <p:cTn id="29" fill="hold">
                            <p:stCondLst>
                              <p:cond delay="2000"/>
                            </p:stCondLst>
                            <p:childTnLst>
                              <p:par>
                                <p:cTn id="30" presetID="22" presetClass="entr" presetSubtype="2" fill="hold" nodeType="afterEffect">
                                  <p:stCondLst>
                                    <p:cond delay="0"/>
                                  </p:stCondLst>
                                  <p:childTnLst>
                                    <p:set>
                                      <p:cBhvr>
                                        <p:cTn id="31" dur="1" fill="hold">
                                          <p:stCondLst>
                                            <p:cond delay="0"/>
                                          </p:stCondLst>
                                        </p:cTn>
                                        <p:tgtEl>
                                          <p:spTgt spid="314"/>
                                        </p:tgtEl>
                                        <p:attrNameLst>
                                          <p:attrName>style.visibility</p:attrName>
                                        </p:attrNameLst>
                                      </p:cBhvr>
                                      <p:to>
                                        <p:strVal val="visible"/>
                                      </p:to>
                                    </p:set>
                                    <p:animEffect transition="in" filter="wipe(right)">
                                      <p:cBhvr>
                                        <p:cTn id="32" dur="500"/>
                                        <p:tgtEl>
                                          <p:spTgt spid="314"/>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317"/>
                                        </p:tgtEl>
                                        <p:attrNameLst>
                                          <p:attrName>style.visibility</p:attrName>
                                        </p:attrNameLst>
                                      </p:cBhvr>
                                      <p:to>
                                        <p:strVal val="visible"/>
                                      </p:to>
                                    </p:set>
                                    <p:animEffect transition="in" filter="wipe(up)">
                                      <p:cBhvr>
                                        <p:cTn id="36"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P spid="31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E4A26E-BF82-2845-A388-8EFE5B319B5B}"/>
              </a:ext>
            </a:extLst>
          </p:cNvPr>
          <p:cNvSpPr>
            <a:spLocks noGrp="1"/>
          </p:cNvSpPr>
          <p:nvPr>
            <p:ph idx="1"/>
          </p:nvPr>
        </p:nvSpPr>
        <p:spPr/>
        <p:txBody>
          <a:bodyPr/>
          <a:lstStyle/>
          <a:p>
            <a:r>
              <a:rPr lang="en-US" sz="2000" dirty="0">
                <a:latin typeface="Courier" pitchFamily="2" charset="0"/>
                <a:ea typeface="Tahoma" panose="020B0604030504040204" pitchFamily="34" charset="0"/>
                <a:cs typeface="Tahoma" panose="020B0604030504040204" pitchFamily="34" charset="0"/>
              </a:rPr>
              <a:t>B</a:t>
            </a:r>
            <a:r>
              <a:rPr lang="en-US" sz="2000" dirty="0">
                <a:latin typeface="Tahoma" panose="020B0604030504040204" pitchFamily="34" charset="0"/>
                <a:ea typeface="Tahoma" panose="020B0604030504040204" pitchFamily="34" charset="0"/>
                <a:cs typeface="Tahoma" panose="020B0604030504040204" pitchFamily="34" charset="0"/>
              </a:rPr>
              <a:t> is the </a:t>
            </a:r>
            <a:r>
              <a:rPr lang="en-US" sz="2000" dirty="0">
                <a:solidFill>
                  <a:srgbClr val="7030A0"/>
                </a:solidFill>
                <a:latin typeface="Tahoma" panose="020B0604030504040204" pitchFamily="34" charset="0"/>
                <a:ea typeface="Tahoma" panose="020B0604030504040204" pitchFamily="34" charset="0"/>
                <a:cs typeface="Tahoma" panose="020B0604030504040204" pitchFamily="34" charset="0"/>
              </a:rPr>
              <a:t>parent kernel </a:t>
            </a:r>
            <a:r>
              <a:rPr lang="en-US" sz="2000" dirty="0">
                <a:latin typeface="Tahoma" panose="020B0604030504040204" pitchFamily="34" charset="0"/>
                <a:ea typeface="Tahoma" panose="020B0604030504040204" pitchFamily="34" charset="0"/>
                <a:cs typeface="Tahoma" panose="020B0604030504040204" pitchFamily="34" charset="0"/>
              </a:rPr>
              <a:t>of </a:t>
            </a:r>
            <a:r>
              <a:rPr lang="en-US" sz="2000" dirty="0">
                <a:latin typeface="Courier" pitchFamily="2"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Courier" pitchFamily="2"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latin typeface="Courier" pitchFamily="2" charset="0"/>
                <a:ea typeface="Tahoma" panose="020B0604030504040204" pitchFamily="34" charset="0"/>
                <a:cs typeface="Tahoma" panose="020B0604030504040204" pitchFamily="34" charset="0"/>
              </a:rPr>
              <a:t>Z</a:t>
            </a:r>
          </a:p>
          <a:p>
            <a:r>
              <a:rPr lang="en-US" sz="2000" dirty="0">
                <a:latin typeface="Courier" pitchFamily="2"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Courier" pitchFamily="2"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latin typeface="Courier" pitchFamily="2" charset="0"/>
                <a:ea typeface="Tahoma" panose="020B0604030504040204" pitchFamily="34" charset="0"/>
                <a:cs typeface="Tahoma" panose="020B0604030504040204" pitchFamily="34" charset="0"/>
              </a:rPr>
              <a:t>Z</a:t>
            </a:r>
            <a:r>
              <a:rPr lang="en-US" sz="2000" dirty="0">
                <a:latin typeface="Tahoma" panose="020B0604030504040204" pitchFamily="34" charset="0"/>
                <a:ea typeface="Tahoma" panose="020B0604030504040204" pitchFamily="34" charset="0"/>
                <a:cs typeface="Tahoma" panose="020B0604030504040204" pitchFamily="34" charset="0"/>
              </a:rPr>
              <a:t> are </a:t>
            </a:r>
            <a:r>
              <a:rPr lang="en-US" sz="2000" dirty="0">
                <a:solidFill>
                  <a:srgbClr val="0070C0"/>
                </a:solidFill>
                <a:latin typeface="Tahoma" panose="020B0604030504040204" pitchFamily="34" charset="0"/>
                <a:ea typeface="Tahoma" panose="020B0604030504040204" pitchFamily="34" charset="0"/>
                <a:cs typeface="Tahoma" panose="020B0604030504040204" pitchFamily="34" charset="0"/>
              </a:rPr>
              <a:t>child kernels </a:t>
            </a:r>
            <a:r>
              <a:rPr lang="en-US" sz="2000" dirty="0">
                <a:latin typeface="Tahoma" panose="020B0604030504040204" pitchFamily="34" charset="0"/>
                <a:ea typeface="Tahoma" panose="020B0604030504040204" pitchFamily="34" charset="0"/>
                <a:cs typeface="Tahoma" panose="020B0604030504040204" pitchFamily="34" charset="0"/>
              </a:rPr>
              <a:t>of </a:t>
            </a:r>
            <a:r>
              <a:rPr lang="en-US" sz="2000" dirty="0">
                <a:latin typeface="Courier" pitchFamily="2" charset="0"/>
                <a:ea typeface="Tahoma" panose="020B0604030504040204" pitchFamily="34" charset="0"/>
                <a:cs typeface="Tahoma" panose="020B0604030504040204" pitchFamily="34" charset="0"/>
              </a:rPr>
              <a:t>B</a:t>
            </a:r>
          </a:p>
        </p:txBody>
      </p:sp>
      <p:sp>
        <p:nvSpPr>
          <p:cNvPr id="135" name="Rounded Rectangle 26"/>
          <p:cNvSpPr/>
          <p:nvPr/>
        </p:nvSpPr>
        <p:spPr>
          <a:xfrm>
            <a:off x="5092700" y="2753320"/>
            <a:ext cx="2921000" cy="3556000"/>
          </a:xfrm>
          <a:prstGeom prst="roundRect">
            <a:avLst/>
          </a:prstGeom>
          <a:solidFill>
            <a:schemeClr val="bg2">
              <a:lumMod val="75000"/>
              <a:alpha val="1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lstStyle/>
          <a:p>
            <a:pPr algn="ctr">
              <a:defRPr/>
            </a:pPr>
            <a:r>
              <a:rPr lang="en-US" dirty="0">
                <a:solidFill>
                  <a:schemeClr val="tx1"/>
                </a:solidFill>
              </a:rPr>
              <a:t>GPU</a:t>
            </a:r>
          </a:p>
        </p:txBody>
      </p:sp>
      <p:sp>
        <p:nvSpPr>
          <p:cNvPr id="136" name="Oval 27"/>
          <p:cNvSpPr/>
          <p:nvPr/>
        </p:nvSpPr>
        <p:spPr>
          <a:xfrm>
            <a:off x="5943336" y="3439474"/>
            <a:ext cx="1879864" cy="2667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endParaRPr lang="en-US" dirty="0"/>
          </a:p>
        </p:txBody>
      </p:sp>
      <p:sp>
        <p:nvSpPr>
          <p:cNvPr id="137" name="TextBox 15"/>
          <p:cNvSpPr txBox="1"/>
          <p:nvPr/>
        </p:nvSpPr>
        <p:spPr>
          <a:xfrm>
            <a:off x="1219204" y="4162927"/>
            <a:ext cx="2959365" cy="2146393"/>
          </a:xfrm>
          <a:prstGeom prst="rect">
            <a:avLst/>
          </a:prstGeom>
          <a:solidFill>
            <a:schemeClr val="tx1">
              <a:lumMod val="75000"/>
              <a:lumOff val="25000"/>
            </a:schemeClr>
          </a:solidFill>
          <a:ln w="12700">
            <a:solidFill>
              <a:srgbClr val="00CC00"/>
            </a:solidFill>
          </a:ln>
        </p:spPr>
        <p:txBody>
          <a:bodyPr lIns="151956" tIns="75978" rIns="75978" bIns="37977">
            <a:spAutoFit/>
          </a:bodyPr>
          <a:lstStyle/>
          <a:p>
            <a:pPr>
              <a:defRPr/>
            </a:pPr>
            <a:r>
              <a:rPr lang="en-US" sz="1100" kern="0" dirty="0">
                <a:solidFill>
                  <a:schemeClr val="bg1"/>
                </a:solidFill>
                <a:latin typeface="Lucida Console" pitchFamily="49" charset="0"/>
                <a:ea typeface="ＭＳ Ｐゴシック" pitchFamily="-65" charset="-128"/>
                <a:cs typeface="Courier New" pitchFamily="49" charset="0"/>
              </a:rPr>
              <a:t>__global__ void B(</a:t>
            </a:r>
            <a:r>
              <a:rPr lang="en-US" sz="1100" kern="0" dirty="0">
                <a:solidFill>
                  <a:srgbClr val="00B050"/>
                </a:solidFill>
                <a:latin typeface="Lucida Console" pitchFamily="49" charset="0"/>
                <a:ea typeface="ＭＳ Ｐゴシック" pitchFamily="-65" charset="-128"/>
                <a:cs typeface="Courier New" pitchFamily="49" charset="0"/>
              </a:rPr>
              <a:t>float</a:t>
            </a:r>
            <a:r>
              <a:rPr lang="en-US" sz="1100" kern="0" dirty="0">
                <a:solidFill>
                  <a:schemeClr val="bg1"/>
                </a:solidFill>
                <a:latin typeface="Lucida Console" pitchFamily="49" charset="0"/>
                <a:ea typeface="ＭＳ Ｐゴシック" pitchFamily="-65" charset="-128"/>
                <a:cs typeface="Courier New" pitchFamily="49" charset="0"/>
              </a:rPr>
              <a:t> *data) </a:t>
            </a:r>
          </a:p>
          <a:p>
            <a:pPr>
              <a:defRPr/>
            </a:pPr>
            <a:r>
              <a:rPr lang="en-US" sz="1100" kern="0" dirty="0">
                <a:solidFill>
                  <a:schemeClr val="bg1"/>
                </a:solidFill>
                <a:latin typeface="Lucida Console" pitchFamily="49" charset="0"/>
                <a:ea typeface="ＭＳ Ｐゴシック" pitchFamily="-65" charset="-128"/>
                <a:cs typeface="Courier New" pitchFamily="49" charset="0"/>
              </a:rPr>
              <a:t>{</a:t>
            </a:r>
          </a:p>
          <a:p>
            <a:pPr>
              <a:defRPr/>
            </a:pPr>
            <a:r>
              <a:rPr lang="en-US" sz="1100" kern="0" dirty="0">
                <a:solidFill>
                  <a:schemeClr val="bg1"/>
                </a:solidFill>
                <a:latin typeface="Lucida Console" pitchFamily="49" charset="0"/>
                <a:ea typeface="ＭＳ Ｐゴシック" pitchFamily="-65" charset="-128"/>
                <a:cs typeface="Courier New" pitchFamily="49" charset="0"/>
              </a:rPr>
              <a:t>    do_stuff(data);</a:t>
            </a:r>
          </a:p>
          <a:p>
            <a:pPr>
              <a:defRPr/>
            </a:pPr>
            <a:endParaRPr lang="en-US" sz="1100" kern="0" dirty="0">
              <a:solidFill>
                <a:schemeClr val="bg1"/>
              </a:solidFill>
              <a:latin typeface="Lucida Console" pitchFamily="49" charset="0"/>
              <a:ea typeface="ＭＳ Ｐゴシック" pitchFamily="-65" charset="-128"/>
              <a:cs typeface="Courier New" pitchFamily="49" charset="0"/>
            </a:endParaRPr>
          </a:p>
          <a:p>
            <a:pPr indent="344488">
              <a:defRPr/>
            </a:pPr>
            <a:r>
              <a:rPr lang="en-US" sz="1100" b="1" kern="0" dirty="0">
                <a:solidFill>
                  <a:schemeClr val="bg1"/>
                </a:solidFill>
                <a:latin typeface="Lucida Console" pitchFamily="49" charset="0"/>
                <a:ea typeface="ＭＳ Ｐゴシック" pitchFamily="-65" charset="-128"/>
                <a:cs typeface="Courier New" pitchFamily="49" charset="0"/>
              </a:rPr>
              <a:t> X &lt;&lt;&lt; ... &gt;&gt;&gt; (data);</a:t>
            </a:r>
          </a:p>
          <a:p>
            <a:pPr indent="344488">
              <a:defRPr/>
            </a:pPr>
            <a:r>
              <a:rPr lang="en-US" sz="1100" b="1" kern="0" dirty="0">
                <a:solidFill>
                  <a:schemeClr val="bg1"/>
                </a:solidFill>
                <a:latin typeface="Lucida Console" pitchFamily="49" charset="0"/>
                <a:ea typeface="ＭＳ Ｐゴシック" pitchFamily="-65" charset="-128"/>
                <a:cs typeface="Courier New" pitchFamily="49" charset="0"/>
              </a:rPr>
              <a:t> Y &lt;&lt;&lt; ... &gt;&gt;&gt; (data);</a:t>
            </a:r>
          </a:p>
          <a:p>
            <a:pPr indent="344488">
              <a:defRPr/>
            </a:pPr>
            <a:r>
              <a:rPr lang="en-US" sz="1100" b="1" kern="0" dirty="0">
                <a:solidFill>
                  <a:schemeClr val="bg1"/>
                </a:solidFill>
                <a:latin typeface="Lucida Console" pitchFamily="49" charset="0"/>
                <a:ea typeface="ＭＳ Ｐゴシック" pitchFamily="-65" charset="-128"/>
                <a:cs typeface="Courier New" pitchFamily="49" charset="0"/>
              </a:rPr>
              <a:t> Z &lt;&lt;&lt; ... &gt;&gt;&gt; (data);</a:t>
            </a:r>
          </a:p>
          <a:p>
            <a:pPr indent="344488">
              <a:defRPr/>
            </a:pPr>
            <a:endParaRPr lang="en-US" sz="1100" b="1" kern="0" dirty="0">
              <a:solidFill>
                <a:schemeClr val="bg1"/>
              </a:solidFill>
              <a:latin typeface="Lucida Console" pitchFamily="49" charset="0"/>
              <a:ea typeface="ＭＳ Ｐゴシック" pitchFamily="-65" charset="-128"/>
              <a:cs typeface="Courier New" pitchFamily="49" charset="0"/>
            </a:endParaRPr>
          </a:p>
          <a:p>
            <a:pPr indent="344488">
              <a:defRPr/>
            </a:pPr>
            <a:r>
              <a:rPr lang="en-US" sz="1100" b="1" kern="0" dirty="0">
                <a:solidFill>
                  <a:schemeClr val="bg1"/>
                </a:solidFill>
                <a:latin typeface="Lucida Console" pitchFamily="49" charset="0"/>
                <a:ea typeface="ＭＳ Ｐゴシック" pitchFamily="-65" charset="-128"/>
                <a:cs typeface="Courier New" pitchFamily="49" charset="0"/>
              </a:rPr>
              <a:t> </a:t>
            </a:r>
            <a:r>
              <a:rPr lang="en-US" sz="1100" b="1" kern="0" dirty="0" err="1">
                <a:solidFill>
                  <a:schemeClr val="bg1"/>
                </a:solidFill>
                <a:latin typeface="Lucida Console" pitchFamily="49" charset="0"/>
                <a:ea typeface="ＭＳ Ｐゴシック" pitchFamily="-65" charset="-128"/>
                <a:cs typeface="Courier New" pitchFamily="49" charset="0"/>
              </a:rPr>
              <a:t>cudaDeviceSynchronize</a:t>
            </a:r>
            <a:r>
              <a:rPr lang="en-US" sz="1100" b="1" kern="0" dirty="0">
                <a:solidFill>
                  <a:schemeClr val="bg1"/>
                </a:solidFill>
                <a:latin typeface="Lucida Console" pitchFamily="49" charset="0"/>
                <a:ea typeface="ＭＳ Ｐゴシック" pitchFamily="-65" charset="-128"/>
                <a:cs typeface="Courier New" pitchFamily="49" charset="0"/>
              </a:rPr>
              <a:t>();</a:t>
            </a:r>
          </a:p>
          <a:p>
            <a:pPr indent="344488">
              <a:defRPr/>
            </a:pPr>
            <a:endParaRPr lang="en-US" sz="1100" kern="0" dirty="0">
              <a:solidFill>
                <a:schemeClr val="bg1"/>
              </a:solidFill>
              <a:latin typeface="Lucida Console" pitchFamily="49" charset="0"/>
              <a:ea typeface="ＭＳ Ｐゴシック" pitchFamily="-65" charset="-128"/>
              <a:cs typeface="Courier New" pitchFamily="49" charset="0"/>
            </a:endParaRPr>
          </a:p>
          <a:p>
            <a:pPr indent="344488">
              <a:defRPr/>
            </a:pPr>
            <a:r>
              <a:rPr lang="en-US" sz="1100" kern="0" dirty="0">
                <a:solidFill>
                  <a:schemeClr val="bg1"/>
                </a:solidFill>
                <a:latin typeface="Lucida Console" pitchFamily="49" charset="0"/>
                <a:ea typeface="ＭＳ Ｐゴシック" pitchFamily="-65" charset="-128"/>
                <a:cs typeface="Courier New" pitchFamily="49" charset="0"/>
              </a:rPr>
              <a:t> </a:t>
            </a:r>
            <a:r>
              <a:rPr lang="en-US" sz="1100" kern="0" dirty="0" err="1">
                <a:solidFill>
                  <a:schemeClr val="bg1"/>
                </a:solidFill>
                <a:latin typeface="Lucida Console" pitchFamily="49" charset="0"/>
                <a:ea typeface="ＭＳ Ｐゴシック" pitchFamily="-65" charset="-128"/>
                <a:cs typeface="Courier New" pitchFamily="49" charset="0"/>
              </a:rPr>
              <a:t>do_more_stuff</a:t>
            </a:r>
            <a:r>
              <a:rPr lang="en-US" sz="1100" kern="0" dirty="0">
                <a:solidFill>
                  <a:schemeClr val="bg1"/>
                </a:solidFill>
                <a:latin typeface="Lucida Console" pitchFamily="49" charset="0"/>
                <a:ea typeface="ＭＳ Ｐゴシック" pitchFamily="-65" charset="-128"/>
                <a:cs typeface="Courier New" pitchFamily="49" charset="0"/>
              </a:rPr>
              <a:t>(data);</a:t>
            </a:r>
          </a:p>
          <a:p>
            <a:pPr>
              <a:defRPr/>
            </a:pPr>
            <a:r>
              <a:rPr lang="en-US" sz="1100" kern="0" dirty="0">
                <a:solidFill>
                  <a:schemeClr val="bg1"/>
                </a:solidFill>
                <a:latin typeface="Lucida Console" pitchFamily="49" charset="0"/>
                <a:ea typeface="ＭＳ Ｐゴシック" pitchFamily="-65" charset="-128"/>
                <a:cs typeface="Courier New" pitchFamily="49" charset="0"/>
              </a:rPr>
              <a:t>}</a:t>
            </a:r>
            <a:endParaRPr lang="en-US" sz="1100" dirty="0">
              <a:solidFill>
                <a:schemeClr val="bg1"/>
              </a:solidFill>
              <a:latin typeface="Lucida Console" pitchFamily="49" charset="0"/>
            </a:endParaRPr>
          </a:p>
        </p:txBody>
      </p:sp>
      <p:sp>
        <p:nvSpPr>
          <p:cNvPr id="138" name="Oval 6"/>
          <p:cNvSpPr/>
          <p:nvPr/>
        </p:nvSpPr>
        <p:spPr>
          <a:xfrm>
            <a:off x="5247556" y="3667015"/>
            <a:ext cx="838729" cy="5344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r>
              <a:rPr lang="en-US" dirty="0"/>
              <a:t>A</a:t>
            </a:r>
          </a:p>
        </p:txBody>
      </p:sp>
      <p:sp>
        <p:nvSpPr>
          <p:cNvPr id="139" name="Oval 7"/>
          <p:cNvSpPr/>
          <p:nvPr/>
        </p:nvSpPr>
        <p:spPr>
          <a:xfrm>
            <a:off x="5247556" y="4506633"/>
            <a:ext cx="838729" cy="532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r>
              <a:rPr lang="en-US" dirty="0"/>
              <a:t>B</a:t>
            </a:r>
          </a:p>
        </p:txBody>
      </p:sp>
      <p:sp>
        <p:nvSpPr>
          <p:cNvPr id="140" name="Oval 8"/>
          <p:cNvSpPr/>
          <p:nvPr/>
        </p:nvSpPr>
        <p:spPr>
          <a:xfrm>
            <a:off x="5247556" y="5344572"/>
            <a:ext cx="838729" cy="532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r>
              <a:rPr lang="en-US" dirty="0"/>
              <a:t>C</a:t>
            </a:r>
          </a:p>
        </p:txBody>
      </p:sp>
      <p:sp>
        <p:nvSpPr>
          <p:cNvPr id="141" name="Oval 9"/>
          <p:cNvSpPr/>
          <p:nvPr/>
        </p:nvSpPr>
        <p:spPr>
          <a:xfrm>
            <a:off x="6629933" y="3667015"/>
            <a:ext cx="837407" cy="5344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r>
              <a:rPr lang="en-US" dirty="0"/>
              <a:t>X</a:t>
            </a:r>
          </a:p>
        </p:txBody>
      </p:sp>
      <p:sp>
        <p:nvSpPr>
          <p:cNvPr id="142" name="Oval 10"/>
          <p:cNvSpPr/>
          <p:nvPr/>
        </p:nvSpPr>
        <p:spPr>
          <a:xfrm>
            <a:off x="6629933" y="4506633"/>
            <a:ext cx="837407" cy="532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r>
              <a:rPr lang="en-US" dirty="0"/>
              <a:t>Y</a:t>
            </a:r>
          </a:p>
        </p:txBody>
      </p:sp>
      <p:cxnSp>
        <p:nvCxnSpPr>
          <p:cNvPr id="143" name="Straight Arrow Connector 12"/>
          <p:cNvCxnSpPr>
            <a:stCxn id="138" idx="4"/>
            <a:endCxn id="139" idx="0"/>
          </p:cNvCxnSpPr>
          <p:nvPr/>
        </p:nvCxnSpPr>
        <p:spPr>
          <a:xfrm rot="5400000">
            <a:off x="5514271" y="4354495"/>
            <a:ext cx="305153" cy="264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
          <p:cNvCxnSpPr>
            <a:stCxn id="139" idx="4"/>
            <a:endCxn id="140" idx="0"/>
          </p:cNvCxnSpPr>
          <p:nvPr/>
        </p:nvCxnSpPr>
        <p:spPr>
          <a:xfrm rot="5400000">
            <a:off x="5514272" y="5192341"/>
            <a:ext cx="305152" cy="264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7"/>
          <p:cNvCxnSpPr>
            <a:stCxn id="139" idx="7"/>
            <a:endCxn id="141" idx="2"/>
          </p:cNvCxnSpPr>
          <p:nvPr/>
        </p:nvCxnSpPr>
        <p:spPr>
          <a:xfrm flipV="1">
            <a:off x="5963179" y="3935126"/>
            <a:ext cx="666750" cy="64911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9"/>
          <p:cNvCxnSpPr>
            <a:stCxn id="141" idx="4"/>
            <a:endCxn id="142" idx="0"/>
          </p:cNvCxnSpPr>
          <p:nvPr/>
        </p:nvCxnSpPr>
        <p:spPr>
          <a:xfrm rot="5400000">
            <a:off x="6896060" y="4353830"/>
            <a:ext cx="305153" cy="39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21"/>
          <p:cNvCxnSpPr>
            <a:stCxn id="148" idx="2"/>
            <a:endCxn id="139" idx="5"/>
          </p:cNvCxnSpPr>
          <p:nvPr/>
        </p:nvCxnSpPr>
        <p:spPr>
          <a:xfrm flipH="1" flipV="1">
            <a:off x="5963179" y="4961712"/>
            <a:ext cx="666750" cy="64911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8" name="Oval 18"/>
          <p:cNvSpPr/>
          <p:nvPr/>
        </p:nvSpPr>
        <p:spPr>
          <a:xfrm>
            <a:off x="6629933" y="5344572"/>
            <a:ext cx="837407" cy="532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r>
              <a:rPr lang="en-US" dirty="0"/>
              <a:t>Z</a:t>
            </a:r>
          </a:p>
        </p:txBody>
      </p:sp>
      <p:cxnSp>
        <p:nvCxnSpPr>
          <p:cNvPr id="149" name="Straight Arrow Connector 20"/>
          <p:cNvCxnSpPr>
            <a:stCxn id="142" idx="4"/>
            <a:endCxn id="148" idx="0"/>
          </p:cNvCxnSpPr>
          <p:nvPr/>
        </p:nvCxnSpPr>
        <p:spPr>
          <a:xfrm rot="5400000">
            <a:off x="6896057" y="5191678"/>
            <a:ext cx="305152" cy="39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0" name="Rounded Rectangle 24"/>
          <p:cNvSpPr/>
          <p:nvPr/>
        </p:nvSpPr>
        <p:spPr>
          <a:xfrm>
            <a:off x="5246159" y="1737418"/>
            <a:ext cx="838729" cy="532695"/>
          </a:xfrm>
          <a:prstGeom prst="roundRect">
            <a:avLst/>
          </a:prstGeom>
          <a:solidFill>
            <a:schemeClr val="bg1"/>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r>
              <a:rPr lang="en-US" dirty="0">
                <a:solidFill>
                  <a:schemeClr val="tx1"/>
                </a:solidFill>
              </a:rPr>
              <a:t>CPU</a:t>
            </a:r>
          </a:p>
        </p:txBody>
      </p:sp>
      <p:sp>
        <p:nvSpPr>
          <p:cNvPr id="151" name="TextBox 35"/>
          <p:cNvSpPr txBox="1"/>
          <p:nvPr/>
        </p:nvSpPr>
        <p:spPr>
          <a:xfrm>
            <a:off x="1219204" y="1786663"/>
            <a:ext cx="2959365" cy="2146393"/>
          </a:xfrm>
          <a:prstGeom prst="rect">
            <a:avLst/>
          </a:prstGeom>
          <a:solidFill>
            <a:schemeClr val="bg1">
              <a:lumMod val="95000"/>
            </a:schemeClr>
          </a:solidFill>
          <a:ln w="12700">
            <a:solidFill>
              <a:srgbClr val="0070C0"/>
            </a:solidFill>
          </a:ln>
        </p:spPr>
        <p:txBody>
          <a:bodyPr lIns="151956" tIns="75978" rIns="75978" bIns="37977">
            <a:spAutoFit/>
          </a:bodyPr>
          <a:lstStyle/>
          <a:p>
            <a:pPr>
              <a:defRPr/>
            </a:pPr>
            <a:r>
              <a:rPr lang="en-US" sz="1100" kern="0" dirty="0" err="1">
                <a:solidFill>
                  <a:srgbClr val="00B050"/>
                </a:solidFill>
                <a:latin typeface="Lucida Console" pitchFamily="49" charset="0"/>
                <a:ea typeface="ＭＳ Ｐゴシック" pitchFamily="-65" charset="-128"/>
                <a:cs typeface="Courier New" pitchFamily="49" charset="0"/>
              </a:rPr>
              <a:t>int</a:t>
            </a:r>
            <a:r>
              <a:rPr lang="en-US" sz="1100" kern="0" dirty="0">
                <a:solidFill>
                  <a:schemeClr val="tx1">
                    <a:lumMod val="95000"/>
                  </a:schemeClr>
                </a:solidFill>
                <a:latin typeface="Lucida Console" pitchFamily="49" charset="0"/>
                <a:ea typeface="ＭＳ Ｐゴシック" pitchFamily="-65" charset="-128"/>
                <a:cs typeface="Courier New" pitchFamily="49" charset="0"/>
              </a:rPr>
              <a:t> main() {</a:t>
            </a:r>
          </a:p>
          <a:p>
            <a:pPr>
              <a:defRPr/>
            </a:pPr>
            <a:r>
              <a:rPr lang="en-US" sz="1100" kern="0" dirty="0">
                <a:solidFill>
                  <a:schemeClr val="tx1">
                    <a:lumMod val="95000"/>
                  </a:schemeClr>
                </a:solidFill>
                <a:latin typeface="Lucida Console" pitchFamily="49" charset="0"/>
                <a:ea typeface="ＭＳ Ｐゴシック" pitchFamily="-65" charset="-128"/>
                <a:cs typeface="Courier New" pitchFamily="49" charset="0"/>
              </a:rPr>
              <a:t>    </a:t>
            </a:r>
            <a:r>
              <a:rPr lang="en-US" sz="1100" kern="0" dirty="0">
                <a:solidFill>
                  <a:srgbClr val="00B050"/>
                </a:solidFill>
                <a:latin typeface="Lucida Console" pitchFamily="49" charset="0"/>
                <a:ea typeface="ＭＳ Ｐゴシック" pitchFamily="-65" charset="-128"/>
                <a:cs typeface="Courier New" pitchFamily="49" charset="0"/>
              </a:rPr>
              <a:t>float</a:t>
            </a:r>
            <a:r>
              <a:rPr lang="en-US" sz="1100" kern="0" dirty="0">
                <a:solidFill>
                  <a:schemeClr val="tx1">
                    <a:lumMod val="95000"/>
                  </a:schemeClr>
                </a:solidFill>
                <a:latin typeface="Lucida Console" pitchFamily="49" charset="0"/>
                <a:ea typeface="ＭＳ Ｐゴシック" pitchFamily="-65" charset="-128"/>
                <a:cs typeface="Courier New" pitchFamily="49" charset="0"/>
              </a:rPr>
              <a:t> *data;    </a:t>
            </a:r>
          </a:p>
          <a:p>
            <a:pPr>
              <a:defRPr/>
            </a:pPr>
            <a:r>
              <a:rPr lang="en-US" sz="1100" kern="0" dirty="0">
                <a:solidFill>
                  <a:schemeClr val="tx1">
                    <a:lumMod val="95000"/>
                  </a:schemeClr>
                </a:solidFill>
                <a:latin typeface="Lucida Console" pitchFamily="49" charset="0"/>
                <a:ea typeface="ＭＳ Ｐゴシック" pitchFamily="-65" charset="-128"/>
                <a:cs typeface="Courier New" pitchFamily="49" charset="0"/>
              </a:rPr>
              <a:t>    setup(data);</a:t>
            </a:r>
          </a:p>
          <a:p>
            <a:pPr>
              <a:defRPr/>
            </a:pPr>
            <a:endParaRPr lang="en-US" sz="1100" kern="0" dirty="0">
              <a:solidFill>
                <a:schemeClr val="tx1">
                  <a:lumMod val="95000"/>
                </a:schemeClr>
              </a:solidFill>
              <a:latin typeface="Lucida Console" pitchFamily="49" charset="0"/>
              <a:ea typeface="ＭＳ Ｐゴシック" pitchFamily="-65" charset="-128"/>
              <a:cs typeface="Courier New" pitchFamily="49" charset="0"/>
            </a:endParaRPr>
          </a:p>
          <a:p>
            <a:pPr>
              <a:defRPr/>
            </a:pPr>
            <a:r>
              <a:rPr lang="en-US" sz="1100" kern="0" dirty="0">
                <a:solidFill>
                  <a:schemeClr val="tx1">
                    <a:lumMod val="95000"/>
                  </a:schemeClr>
                </a:solidFill>
                <a:latin typeface="Lucida Console" pitchFamily="49" charset="0"/>
                <a:ea typeface="ＭＳ Ｐゴシック" pitchFamily="-65" charset="-128"/>
                <a:cs typeface="Courier New" pitchFamily="49" charset="0"/>
              </a:rPr>
              <a:t>    A &lt;&lt;&lt; ... &gt;&gt;&gt; (data);</a:t>
            </a:r>
          </a:p>
          <a:p>
            <a:pPr>
              <a:defRPr/>
            </a:pPr>
            <a:r>
              <a:rPr lang="en-US" sz="1100" kern="0" dirty="0">
                <a:solidFill>
                  <a:schemeClr val="tx1">
                    <a:lumMod val="95000"/>
                  </a:schemeClr>
                </a:solidFill>
                <a:latin typeface="Lucida Console" pitchFamily="49" charset="0"/>
                <a:ea typeface="ＭＳ Ｐゴシック" pitchFamily="-65" charset="-128"/>
                <a:cs typeface="Courier New" pitchFamily="49" charset="0"/>
              </a:rPr>
              <a:t>    B &lt;&lt;&lt; ... &gt;&gt;&gt; (data);</a:t>
            </a:r>
          </a:p>
          <a:p>
            <a:pPr>
              <a:defRPr/>
            </a:pPr>
            <a:r>
              <a:rPr lang="en-US" sz="1100" kern="0" dirty="0">
                <a:solidFill>
                  <a:schemeClr val="tx1">
                    <a:lumMod val="95000"/>
                  </a:schemeClr>
                </a:solidFill>
                <a:latin typeface="Lucida Console" pitchFamily="49" charset="0"/>
                <a:ea typeface="ＭＳ Ｐゴシック" pitchFamily="-65" charset="-128"/>
                <a:cs typeface="Courier New" pitchFamily="49" charset="0"/>
              </a:rPr>
              <a:t>    C &lt;&lt;&lt; ... &gt;&gt;&gt; (data);</a:t>
            </a:r>
          </a:p>
          <a:p>
            <a:pPr>
              <a:defRPr/>
            </a:pPr>
            <a:endParaRPr lang="en-US" sz="1100" kern="0" dirty="0">
              <a:solidFill>
                <a:schemeClr val="tx1">
                  <a:lumMod val="95000"/>
                </a:schemeClr>
              </a:solidFill>
              <a:latin typeface="Lucida Console" pitchFamily="49" charset="0"/>
              <a:ea typeface="ＭＳ Ｐゴシック" pitchFamily="-65" charset="-128"/>
              <a:cs typeface="Courier New" pitchFamily="49" charset="0"/>
            </a:endParaRPr>
          </a:p>
          <a:p>
            <a:pPr>
              <a:defRPr/>
            </a:pPr>
            <a:r>
              <a:rPr lang="en-US" sz="1100" kern="0" dirty="0">
                <a:solidFill>
                  <a:schemeClr val="tx1">
                    <a:lumMod val="95000"/>
                  </a:schemeClr>
                </a:solidFill>
                <a:latin typeface="Lucida Console" pitchFamily="49" charset="0"/>
                <a:ea typeface="ＭＳ Ｐゴシック" pitchFamily="-65" charset="-128"/>
                <a:cs typeface="Courier New" pitchFamily="49" charset="0"/>
              </a:rPr>
              <a:t>    </a:t>
            </a:r>
            <a:r>
              <a:rPr lang="en-US" sz="1100" kern="0" dirty="0" err="1">
                <a:solidFill>
                  <a:schemeClr val="tx1">
                    <a:lumMod val="95000"/>
                  </a:schemeClr>
                </a:solidFill>
                <a:latin typeface="Lucida Console" pitchFamily="49" charset="0"/>
                <a:ea typeface="ＭＳ Ｐゴシック" pitchFamily="-65" charset="-128"/>
                <a:cs typeface="Courier New" pitchFamily="49" charset="0"/>
              </a:rPr>
              <a:t>cudaDeviceSynchronize</a:t>
            </a:r>
            <a:r>
              <a:rPr lang="en-US" sz="1100" kern="0" dirty="0">
                <a:solidFill>
                  <a:schemeClr val="tx1">
                    <a:lumMod val="95000"/>
                  </a:schemeClr>
                </a:solidFill>
                <a:latin typeface="Lucida Console" pitchFamily="49" charset="0"/>
                <a:ea typeface="ＭＳ Ｐゴシック" pitchFamily="-65" charset="-128"/>
                <a:cs typeface="Courier New" pitchFamily="49" charset="0"/>
              </a:rPr>
              <a:t>();</a:t>
            </a:r>
          </a:p>
          <a:p>
            <a:pPr>
              <a:defRPr/>
            </a:pPr>
            <a:endParaRPr lang="en-US" sz="1100" kern="0" dirty="0">
              <a:solidFill>
                <a:schemeClr val="tx1">
                  <a:lumMod val="95000"/>
                </a:schemeClr>
              </a:solidFill>
              <a:latin typeface="Lucida Console" pitchFamily="49" charset="0"/>
              <a:ea typeface="ＭＳ Ｐゴシック" pitchFamily="-65" charset="-128"/>
              <a:cs typeface="Courier New" pitchFamily="49" charset="0"/>
            </a:endParaRPr>
          </a:p>
          <a:p>
            <a:pPr>
              <a:defRPr/>
            </a:pPr>
            <a:r>
              <a:rPr lang="en-US" sz="1100" kern="0" dirty="0">
                <a:solidFill>
                  <a:schemeClr val="tx1">
                    <a:lumMod val="95000"/>
                  </a:schemeClr>
                </a:solidFill>
                <a:latin typeface="Lucida Console" pitchFamily="49" charset="0"/>
                <a:ea typeface="ＭＳ Ｐゴシック" pitchFamily="-65" charset="-128"/>
                <a:cs typeface="Courier New" pitchFamily="49" charset="0"/>
              </a:rPr>
              <a:t>    return </a:t>
            </a:r>
            <a:r>
              <a:rPr lang="en-US" sz="1100" kern="0" dirty="0">
                <a:solidFill>
                  <a:srgbClr val="CC9900"/>
                </a:solidFill>
                <a:latin typeface="Lucida Console" pitchFamily="49" charset="0"/>
                <a:ea typeface="ＭＳ Ｐゴシック" pitchFamily="-65" charset="-128"/>
                <a:cs typeface="Courier New" pitchFamily="49" charset="0"/>
              </a:rPr>
              <a:t>0</a:t>
            </a:r>
            <a:r>
              <a:rPr lang="en-US" sz="1100" kern="0" dirty="0">
                <a:solidFill>
                  <a:schemeClr val="tx1">
                    <a:lumMod val="95000"/>
                  </a:schemeClr>
                </a:solidFill>
                <a:latin typeface="Lucida Console" pitchFamily="49" charset="0"/>
                <a:ea typeface="ＭＳ Ｐゴシック" pitchFamily="-65" charset="-128"/>
                <a:cs typeface="Courier New" pitchFamily="49" charset="0"/>
              </a:rPr>
              <a:t>;</a:t>
            </a:r>
          </a:p>
          <a:p>
            <a:pPr>
              <a:defRPr/>
            </a:pPr>
            <a:r>
              <a:rPr lang="en-US" sz="1100" kern="0" dirty="0">
                <a:solidFill>
                  <a:schemeClr val="tx1">
                    <a:lumMod val="95000"/>
                  </a:schemeClr>
                </a:solidFill>
                <a:latin typeface="Lucida Console" pitchFamily="49" charset="0"/>
                <a:ea typeface="ＭＳ Ｐゴシック" pitchFamily="-65" charset="-128"/>
                <a:cs typeface="Courier New" pitchFamily="49" charset="0"/>
              </a:rPr>
              <a:t>}</a:t>
            </a:r>
            <a:endParaRPr lang="en-US" sz="1100" dirty="0">
              <a:solidFill>
                <a:schemeClr val="tx1">
                  <a:lumMod val="95000"/>
                </a:schemeClr>
              </a:solidFill>
              <a:latin typeface="Lucida Console" pitchFamily="49" charset="0"/>
            </a:endParaRPr>
          </a:p>
        </p:txBody>
      </p:sp>
      <p:cxnSp>
        <p:nvCxnSpPr>
          <p:cNvPr id="152" name="Shape 73"/>
          <p:cNvCxnSpPr>
            <a:stCxn id="140" idx="4"/>
            <a:endCxn id="150" idx="3"/>
          </p:cNvCxnSpPr>
          <p:nvPr/>
        </p:nvCxnSpPr>
        <p:spPr>
          <a:xfrm rot="5400000" flipH="1" flipV="1">
            <a:off x="3939153" y="3731533"/>
            <a:ext cx="3873501" cy="417967"/>
          </a:xfrm>
          <a:prstGeom prst="bentConnector4">
            <a:avLst>
              <a:gd name="adj1" fmla="val -5902"/>
              <a:gd name="adj2" fmla="val 155028"/>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83"/>
          <p:cNvCxnSpPr>
            <a:stCxn id="150" idx="2"/>
            <a:endCxn id="138" idx="0"/>
          </p:cNvCxnSpPr>
          <p:nvPr/>
        </p:nvCxnSpPr>
        <p:spPr>
          <a:xfrm>
            <a:off x="5665524" y="2270113"/>
            <a:ext cx="1397" cy="1396902"/>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4" name="Left Arrow 34"/>
          <p:cNvSpPr/>
          <p:nvPr/>
        </p:nvSpPr>
        <p:spPr>
          <a:xfrm>
            <a:off x="4267200" y="1821987"/>
            <a:ext cx="889000" cy="338667"/>
          </a:xfrm>
          <a:prstGeom prst="leftArrow">
            <a:avLst/>
          </a:prstGeom>
          <a:gradFill flip="none" rotWithShape="1">
            <a:gsLst>
              <a:gs pos="0">
                <a:schemeClr val="tx1">
                  <a:lumMod val="75000"/>
                  <a:lumOff val="25000"/>
                  <a:tint val="66000"/>
                  <a:satMod val="160000"/>
                </a:schemeClr>
              </a:gs>
              <a:gs pos="50000">
                <a:schemeClr val="tx1">
                  <a:lumMod val="75000"/>
                  <a:lumOff val="25000"/>
                  <a:tint val="44500"/>
                  <a:satMod val="160000"/>
                </a:schemeClr>
              </a:gs>
              <a:gs pos="100000">
                <a:schemeClr val="tx1">
                  <a:lumMod val="75000"/>
                  <a:lumOff val="2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endParaRPr lang="en-US"/>
          </a:p>
        </p:txBody>
      </p:sp>
      <p:sp>
        <p:nvSpPr>
          <p:cNvPr id="155" name="Left Arrow 36"/>
          <p:cNvSpPr/>
          <p:nvPr/>
        </p:nvSpPr>
        <p:spPr>
          <a:xfrm>
            <a:off x="4267200" y="4602792"/>
            <a:ext cx="762000" cy="338667"/>
          </a:xfrm>
          <a:prstGeom prst="leftArrow">
            <a:avLst>
              <a:gd name="adj1" fmla="val 50000"/>
              <a:gd name="adj2" fmla="val 50000"/>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5978" tIns="37977" rIns="75978" bIns="37977" anchor="ctr"/>
          <a:lstStyle/>
          <a:p>
            <a:pPr algn="ctr">
              <a:defRPr/>
            </a:pPr>
            <a:endParaRPr lang="en-US"/>
          </a:p>
        </p:txBody>
      </p:sp>
      <p:sp>
        <p:nvSpPr>
          <p:cNvPr id="5" name="Title 4">
            <a:extLst>
              <a:ext uri="{FF2B5EF4-FFF2-40B4-BE49-F238E27FC236}">
                <a16:creationId xmlns:a16="http://schemas.microsoft.com/office/drawing/2014/main" id="{57C17A82-8FF5-2141-8DC9-B9F4886CB22B}"/>
              </a:ext>
            </a:extLst>
          </p:cNvPr>
          <p:cNvSpPr>
            <a:spLocks noGrp="1"/>
          </p:cNvSpPr>
          <p:nvPr>
            <p:ph type="title"/>
          </p:nvPr>
        </p:nvSpPr>
        <p:spPr/>
        <p:txBody>
          <a:bodyPr/>
          <a:lstStyle/>
          <a:p>
            <a:r>
              <a:rPr lang="en-US" dirty="0">
                <a:solidFill>
                  <a:srgbClr val="0070C0"/>
                </a:solidFill>
              </a:rPr>
              <a:t>Nested Dependencies</a:t>
            </a:r>
          </a:p>
        </p:txBody>
      </p:sp>
      <p:sp>
        <p:nvSpPr>
          <p:cNvPr id="28" name="Slide Number Placeholder 3">
            <a:extLst>
              <a:ext uri="{FF2B5EF4-FFF2-40B4-BE49-F238E27FC236}">
                <a16:creationId xmlns:a16="http://schemas.microsoft.com/office/drawing/2014/main" id="{9A156FCF-C35F-FC4A-B95D-0E9ABB894254}"/>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4555804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8600" y="908720"/>
            <a:ext cx="8610600" cy="5418856"/>
          </a:xfrm>
        </p:spPr>
        <p:txBody>
          <a:bodyPr>
            <a:normAutofit fontScale="92500" lnSpcReduction="10000"/>
          </a:bodyPr>
          <a:lstStyle/>
          <a:p>
            <a:r>
              <a:rPr lang="en-US" sz="2400" dirty="0"/>
              <a:t>Dynamic Parallelism ensures </a:t>
            </a:r>
            <a:r>
              <a:rPr lang="en-US" sz="2400" dirty="0">
                <a:solidFill>
                  <a:srgbClr val="00B050"/>
                </a:solidFill>
              </a:rPr>
              <a:t>better work balance</a:t>
            </a:r>
            <a:r>
              <a:rPr lang="en-US" sz="2400" dirty="0"/>
              <a:t>, and offers advantages in terms of </a:t>
            </a:r>
            <a:r>
              <a:rPr lang="en-US" sz="2400" dirty="0">
                <a:solidFill>
                  <a:srgbClr val="00B050"/>
                </a:solidFill>
              </a:rPr>
              <a:t>programmability</a:t>
            </a:r>
          </a:p>
          <a:p>
            <a:endParaRPr lang="en-US" dirty="0"/>
          </a:p>
          <a:p>
            <a:r>
              <a:rPr lang="en-US" sz="2400" dirty="0"/>
              <a:t>However, launching </a:t>
            </a:r>
            <a:r>
              <a:rPr lang="en-US" sz="2400" dirty="0">
                <a:solidFill>
                  <a:srgbClr val="7030A0"/>
                </a:solidFill>
              </a:rPr>
              <a:t>grids with a very small number of threads </a:t>
            </a:r>
            <a:r>
              <a:rPr lang="en-US" sz="2400" dirty="0"/>
              <a:t>could lead to severe </a:t>
            </a:r>
            <a:r>
              <a:rPr lang="en-US" sz="2400" dirty="0">
                <a:solidFill>
                  <a:srgbClr val="C00000"/>
                </a:solidFill>
              </a:rPr>
              <a:t>underutilization of the GPU resources</a:t>
            </a:r>
            <a:endParaRPr lang="es-ES" sz="2400" dirty="0">
              <a:solidFill>
                <a:srgbClr val="C00000"/>
              </a:solidFill>
            </a:endParaRPr>
          </a:p>
          <a:p>
            <a:endParaRPr lang="es-ES" sz="2400" dirty="0"/>
          </a:p>
          <a:p>
            <a:r>
              <a:rPr lang="en-US" sz="2400" dirty="0"/>
              <a:t>A general recommendation </a:t>
            </a:r>
          </a:p>
          <a:p>
            <a:pPr lvl="1"/>
            <a:r>
              <a:rPr lang="en-US" sz="2000" dirty="0">
                <a:solidFill>
                  <a:srgbClr val="00B050"/>
                </a:solidFill>
              </a:rPr>
              <a:t>Child grids with a large number of thread blocks</a:t>
            </a:r>
            <a:r>
              <a:rPr lang="en-US" sz="2000" dirty="0"/>
              <a:t>, </a:t>
            </a:r>
          </a:p>
          <a:p>
            <a:pPr lvl="1"/>
            <a:r>
              <a:rPr lang="en-US" sz="2000" dirty="0"/>
              <a:t>or at least thread blocks with hundreds of threads, if the number of blocks is small</a:t>
            </a:r>
            <a:endParaRPr lang="es-ES" sz="2000" dirty="0"/>
          </a:p>
          <a:p>
            <a:endParaRPr lang="es-ES" sz="2400" dirty="0"/>
          </a:p>
          <a:p>
            <a:r>
              <a:rPr lang="en-US" sz="2400" dirty="0">
                <a:solidFill>
                  <a:srgbClr val="0070C0"/>
                </a:solidFill>
              </a:rPr>
              <a:t>Nested parallelism </a:t>
            </a:r>
            <a:r>
              <a:rPr lang="en-US" sz="2400" dirty="0"/>
              <a:t>(tree processing)</a:t>
            </a:r>
          </a:p>
          <a:p>
            <a:pPr lvl="1"/>
            <a:r>
              <a:rPr lang="en-US" sz="2000" dirty="0"/>
              <a:t>Thick tree nodes (each node deploys many threads),</a:t>
            </a:r>
          </a:p>
          <a:p>
            <a:pPr lvl="1"/>
            <a:r>
              <a:rPr lang="en-US" sz="2000" dirty="0"/>
              <a:t>and/or branch degree is large (each parent node has many children)</a:t>
            </a:r>
          </a:p>
          <a:p>
            <a:pPr lvl="1"/>
            <a:r>
              <a:rPr lang="en-US" sz="2000" dirty="0"/>
              <a:t>As the </a:t>
            </a:r>
            <a:r>
              <a:rPr lang="en-US" sz="2000" dirty="0">
                <a:solidFill>
                  <a:srgbClr val="C00000"/>
                </a:solidFill>
              </a:rPr>
              <a:t>nesting depth is limited in hardware</a:t>
            </a:r>
            <a:r>
              <a:rPr lang="en-US" sz="2000" dirty="0"/>
              <a:t>, only relatively shallow trees can be implemented efficiently</a:t>
            </a:r>
            <a:endParaRPr lang="en-US" sz="1600" dirty="0"/>
          </a:p>
        </p:txBody>
      </p:sp>
      <p:sp>
        <p:nvSpPr>
          <p:cNvPr id="5" name="Title 4">
            <a:extLst>
              <a:ext uri="{FF2B5EF4-FFF2-40B4-BE49-F238E27FC236}">
                <a16:creationId xmlns:a16="http://schemas.microsoft.com/office/drawing/2014/main" id="{ECD2937F-8AB0-D84F-84C0-D691C2DEC368}"/>
              </a:ext>
            </a:extLst>
          </p:cNvPr>
          <p:cNvSpPr>
            <a:spLocks noGrp="1"/>
          </p:cNvSpPr>
          <p:nvPr>
            <p:ph type="title"/>
          </p:nvPr>
        </p:nvSpPr>
        <p:spPr/>
        <p:txBody>
          <a:bodyPr/>
          <a:lstStyle/>
          <a:p>
            <a:r>
              <a:rPr lang="en-US" dirty="0">
                <a:solidFill>
                  <a:srgbClr val="0070C0"/>
                </a:solidFill>
              </a:rPr>
              <a:t>Performance Limitations</a:t>
            </a:r>
          </a:p>
        </p:txBody>
      </p:sp>
      <p:sp>
        <p:nvSpPr>
          <p:cNvPr id="4" name="Slide Number Placeholder 3">
            <a:extLst>
              <a:ext uri="{FF2B5EF4-FFF2-40B4-BE49-F238E27FC236}">
                <a16:creationId xmlns:a16="http://schemas.microsoft.com/office/drawing/2014/main" id="{6A658723-CB16-434A-BB66-355297C17E60}"/>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70844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5"/>
          <p:cNvSpPr>
            <a:spLocks noGrp="1"/>
          </p:cNvSpPr>
          <p:nvPr>
            <p:ph type="title"/>
          </p:nvPr>
        </p:nvSpPr>
        <p:spPr/>
        <p:txBody>
          <a:bodyPr/>
          <a:lstStyle/>
          <a:p>
            <a:r>
              <a:rPr lang="en-US" dirty="0">
                <a:solidFill>
                  <a:srgbClr val="0070C0"/>
                </a:solidFill>
              </a:rPr>
              <a:t>Histogram Computation</a:t>
            </a:r>
          </a:p>
        </p:txBody>
      </p:sp>
      <p:sp>
        <p:nvSpPr>
          <p:cNvPr id="54275" name="Content Placeholder 6"/>
          <p:cNvSpPr>
            <a:spLocks noGrp="1"/>
          </p:cNvSpPr>
          <p:nvPr>
            <p:ph idx="1"/>
          </p:nvPr>
        </p:nvSpPr>
        <p:spPr/>
        <p:txBody>
          <a:bodyPr/>
          <a:lstStyle/>
          <a:p>
            <a:r>
              <a:rPr lang="en-US" dirty="0"/>
              <a:t>Histogram is a frequently used computation for </a:t>
            </a:r>
            <a:r>
              <a:rPr lang="en-US" dirty="0">
                <a:solidFill>
                  <a:srgbClr val="00B050"/>
                </a:solidFill>
              </a:rPr>
              <a:t>reducing the dimensionality and extracting notable features </a:t>
            </a:r>
            <a:r>
              <a:rPr lang="en-US" dirty="0"/>
              <a:t>and patterns from large data sets</a:t>
            </a:r>
          </a:p>
          <a:p>
            <a:pPr lvl="1"/>
            <a:r>
              <a:rPr lang="en-US" dirty="0"/>
              <a:t>Feature extraction for object recognition in images</a:t>
            </a:r>
          </a:p>
          <a:p>
            <a:pPr lvl="1"/>
            <a:r>
              <a:rPr lang="en-US" dirty="0"/>
              <a:t>Fraud detection in credit card transactions</a:t>
            </a:r>
          </a:p>
          <a:p>
            <a:pPr lvl="1"/>
            <a:r>
              <a:rPr lang="en-US" dirty="0"/>
              <a:t>Correlating heavenly object movements in astrophysics</a:t>
            </a:r>
          </a:p>
          <a:p>
            <a:pPr lvl="1"/>
            <a:r>
              <a:rPr lang="en-US" dirty="0"/>
              <a:t>…</a:t>
            </a:r>
          </a:p>
          <a:p>
            <a:r>
              <a:rPr lang="en-US" dirty="0"/>
              <a:t>Basic histograms - for </a:t>
            </a:r>
            <a:r>
              <a:rPr lang="en-US" dirty="0">
                <a:solidFill>
                  <a:srgbClr val="0070C0"/>
                </a:solidFill>
              </a:rPr>
              <a:t>each element in the data set, use the value to identify a “bin” to increment</a:t>
            </a:r>
          </a:p>
          <a:p>
            <a:pPr lvl="1"/>
            <a:r>
              <a:rPr lang="en-US" dirty="0"/>
              <a:t>Divide possible input value range into “bins”</a:t>
            </a:r>
          </a:p>
          <a:p>
            <a:pPr lvl="1"/>
            <a:r>
              <a:rPr lang="en-US" dirty="0"/>
              <a:t>Associate a counter to each bin</a:t>
            </a:r>
          </a:p>
          <a:p>
            <a:pPr lvl="1"/>
            <a:r>
              <a:rPr lang="en-US" dirty="0"/>
              <a:t>For each input element, examine its value and determine the bin it falls into and increment the counter for that bin</a:t>
            </a:r>
          </a:p>
          <a:p>
            <a:pPr lvl="1"/>
            <a:endParaRPr lang="en-US" dirty="0"/>
          </a:p>
        </p:txBody>
      </p:sp>
      <p:sp>
        <p:nvSpPr>
          <p:cNvPr id="4" name="Slide Number Placeholder 3">
            <a:extLst>
              <a:ext uri="{FF2B5EF4-FFF2-40B4-BE49-F238E27FC236}">
                <a16:creationId xmlns:a16="http://schemas.microsoft.com/office/drawing/2014/main" id="{FAC4378F-8AD8-8946-ACCE-F7A0E9C78B3E}"/>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 name="TextBox 610">
            <a:extLst>
              <a:ext uri="{FF2B5EF4-FFF2-40B4-BE49-F238E27FC236}">
                <a16:creationId xmlns:a16="http://schemas.microsoft.com/office/drawing/2014/main" id="{09865BEE-1DFF-3E4F-995A-40BA3358D6FA}"/>
              </a:ext>
            </a:extLst>
          </p:cNvPr>
          <p:cNvSpPr txBox="1">
            <a:spLocks noChangeArrowheads="1"/>
          </p:cNvSpPr>
          <p:nvPr/>
        </p:nvSpPr>
        <p:spPr bwMode="auto">
          <a:xfrm>
            <a:off x="228600" y="6541584"/>
            <a:ext cx="151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Hwu</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 Kirk</a:t>
            </a:r>
          </a:p>
        </p:txBody>
      </p:sp>
    </p:spTree>
    <p:extLst>
      <p:ext uri="{BB962C8B-B14F-4D97-AF65-F5344CB8AC3E}">
        <p14:creationId xmlns:p14="http://schemas.microsoft.com/office/powerpoint/2010/main" val="227773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2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98340CDB-697C-2845-8FAE-A4CB49A08CC9}"/>
              </a:ext>
            </a:extLst>
          </p:cNvPr>
          <p:cNvGrpSpPr/>
          <p:nvPr/>
        </p:nvGrpSpPr>
        <p:grpSpPr>
          <a:xfrm>
            <a:off x="246063" y="5528270"/>
            <a:ext cx="8868471" cy="781050"/>
            <a:chOff x="246063" y="5528270"/>
            <a:chExt cx="8868471" cy="781050"/>
          </a:xfrm>
        </p:grpSpPr>
        <p:sp>
          <p:nvSpPr>
            <p:cNvPr id="28" name="Rectangle 27">
              <a:extLst>
                <a:ext uri="{FF2B5EF4-FFF2-40B4-BE49-F238E27FC236}">
                  <a16:creationId xmlns:a16="http://schemas.microsoft.com/office/drawing/2014/main" id="{42B5743F-4D06-9546-A65C-14CAC4EE3B30}"/>
                </a:ext>
              </a:extLst>
            </p:cNvPr>
            <p:cNvSpPr/>
            <p:nvPr/>
          </p:nvSpPr>
          <p:spPr>
            <a:xfrm>
              <a:off x="623888"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29" name="Rectangle 28">
              <a:extLst>
                <a:ext uri="{FF2B5EF4-FFF2-40B4-BE49-F238E27FC236}">
                  <a16:creationId xmlns:a16="http://schemas.microsoft.com/office/drawing/2014/main" id="{4DF85B11-79E6-8244-B19F-FD6821AC67B2}"/>
                </a:ext>
              </a:extLst>
            </p:cNvPr>
            <p:cNvSpPr/>
            <p:nvPr/>
          </p:nvSpPr>
          <p:spPr>
            <a:xfrm>
              <a:off x="62951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0" name="Rectangle 29">
              <a:extLst>
                <a:ext uri="{FF2B5EF4-FFF2-40B4-BE49-F238E27FC236}">
                  <a16:creationId xmlns:a16="http://schemas.microsoft.com/office/drawing/2014/main" id="{2DCCBBDF-0585-F443-AB00-59947406310F}"/>
                </a:ext>
              </a:extLst>
            </p:cNvPr>
            <p:cNvSpPr/>
            <p:nvPr/>
          </p:nvSpPr>
          <p:spPr>
            <a:xfrm>
              <a:off x="99377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31" name="Rectangle 30">
              <a:extLst>
                <a:ext uri="{FF2B5EF4-FFF2-40B4-BE49-F238E27FC236}">
                  <a16:creationId xmlns:a16="http://schemas.microsoft.com/office/drawing/2014/main" id="{A4CCD26C-7D1F-E748-BE8B-847F54727D35}"/>
                </a:ext>
              </a:extLst>
            </p:cNvPr>
            <p:cNvSpPr/>
            <p:nvPr/>
          </p:nvSpPr>
          <p:spPr>
            <a:xfrm>
              <a:off x="100344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2" name="Rectangle 31">
              <a:extLst>
                <a:ext uri="{FF2B5EF4-FFF2-40B4-BE49-F238E27FC236}">
                  <a16:creationId xmlns:a16="http://schemas.microsoft.com/office/drawing/2014/main" id="{10355D8A-B40D-244E-B9A7-1D54B207E584}"/>
                </a:ext>
              </a:extLst>
            </p:cNvPr>
            <p:cNvSpPr/>
            <p:nvPr/>
          </p:nvSpPr>
          <p:spPr>
            <a:xfrm>
              <a:off x="136366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33" name="Rectangle 32">
              <a:extLst>
                <a:ext uri="{FF2B5EF4-FFF2-40B4-BE49-F238E27FC236}">
                  <a16:creationId xmlns:a16="http://schemas.microsoft.com/office/drawing/2014/main" id="{08F3C8D7-953F-064D-8CC1-3C7AF161C808}"/>
                </a:ext>
              </a:extLst>
            </p:cNvPr>
            <p:cNvSpPr/>
            <p:nvPr/>
          </p:nvSpPr>
          <p:spPr>
            <a:xfrm>
              <a:off x="137737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4" name="Rectangle 33">
              <a:extLst>
                <a:ext uri="{FF2B5EF4-FFF2-40B4-BE49-F238E27FC236}">
                  <a16:creationId xmlns:a16="http://schemas.microsoft.com/office/drawing/2014/main" id="{ECDAD75A-49BA-2649-81B2-4133706396D4}"/>
                </a:ext>
              </a:extLst>
            </p:cNvPr>
            <p:cNvSpPr/>
            <p:nvPr/>
          </p:nvSpPr>
          <p:spPr>
            <a:xfrm>
              <a:off x="173355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35" name="Rectangle 34">
              <a:extLst>
                <a:ext uri="{FF2B5EF4-FFF2-40B4-BE49-F238E27FC236}">
                  <a16:creationId xmlns:a16="http://schemas.microsoft.com/office/drawing/2014/main" id="{E9F6D513-B4DD-5C4A-8179-8ACCBC1C79A0}"/>
                </a:ext>
              </a:extLst>
            </p:cNvPr>
            <p:cNvSpPr/>
            <p:nvPr/>
          </p:nvSpPr>
          <p:spPr>
            <a:xfrm>
              <a:off x="175130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6" name="Rectangle 35">
              <a:extLst>
                <a:ext uri="{FF2B5EF4-FFF2-40B4-BE49-F238E27FC236}">
                  <a16:creationId xmlns:a16="http://schemas.microsoft.com/office/drawing/2014/main" id="{5C9DEC8E-4F18-5C4E-8BDD-8FF5562A5271}"/>
                </a:ext>
              </a:extLst>
            </p:cNvPr>
            <p:cNvSpPr/>
            <p:nvPr/>
          </p:nvSpPr>
          <p:spPr>
            <a:xfrm>
              <a:off x="211455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37" name="Rectangle 36">
              <a:extLst>
                <a:ext uri="{FF2B5EF4-FFF2-40B4-BE49-F238E27FC236}">
                  <a16:creationId xmlns:a16="http://schemas.microsoft.com/office/drawing/2014/main" id="{EF6AF4D3-E47D-2746-A81C-6E60397DFA1C}"/>
                </a:ext>
              </a:extLst>
            </p:cNvPr>
            <p:cNvSpPr/>
            <p:nvPr/>
          </p:nvSpPr>
          <p:spPr>
            <a:xfrm>
              <a:off x="212522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8" name="Rectangle 37">
              <a:extLst>
                <a:ext uri="{FF2B5EF4-FFF2-40B4-BE49-F238E27FC236}">
                  <a16:creationId xmlns:a16="http://schemas.microsoft.com/office/drawing/2014/main" id="{E1407CE4-15BF-4D49-9C71-EFD39D58C28C}"/>
                </a:ext>
              </a:extLst>
            </p:cNvPr>
            <p:cNvSpPr/>
            <p:nvPr/>
          </p:nvSpPr>
          <p:spPr>
            <a:xfrm>
              <a:off x="249237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39" name="Rectangle 38">
              <a:extLst>
                <a:ext uri="{FF2B5EF4-FFF2-40B4-BE49-F238E27FC236}">
                  <a16:creationId xmlns:a16="http://schemas.microsoft.com/office/drawing/2014/main" id="{16CD84DC-D17D-2646-B610-78D2BB63A1E3}"/>
                </a:ext>
              </a:extLst>
            </p:cNvPr>
            <p:cNvSpPr/>
            <p:nvPr/>
          </p:nvSpPr>
          <p:spPr>
            <a:xfrm>
              <a:off x="249915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0" name="Rectangle 39">
              <a:extLst>
                <a:ext uri="{FF2B5EF4-FFF2-40B4-BE49-F238E27FC236}">
                  <a16:creationId xmlns:a16="http://schemas.microsoft.com/office/drawing/2014/main" id="{B85B3991-00BB-C941-8B4C-2EFA71826D94}"/>
                </a:ext>
              </a:extLst>
            </p:cNvPr>
            <p:cNvSpPr/>
            <p:nvPr/>
          </p:nvSpPr>
          <p:spPr>
            <a:xfrm>
              <a:off x="286226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41" name="Rectangle 40">
              <a:extLst>
                <a:ext uri="{FF2B5EF4-FFF2-40B4-BE49-F238E27FC236}">
                  <a16:creationId xmlns:a16="http://schemas.microsoft.com/office/drawing/2014/main" id="{EB60AC35-1940-CD4E-82D6-CA5D28D166DF}"/>
                </a:ext>
              </a:extLst>
            </p:cNvPr>
            <p:cNvSpPr/>
            <p:nvPr/>
          </p:nvSpPr>
          <p:spPr>
            <a:xfrm>
              <a:off x="287308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2" name="Rectangle 41">
              <a:extLst>
                <a:ext uri="{FF2B5EF4-FFF2-40B4-BE49-F238E27FC236}">
                  <a16:creationId xmlns:a16="http://schemas.microsoft.com/office/drawing/2014/main" id="{A7DFA72A-909D-3C4B-9447-015EF3BEC8AE}"/>
                </a:ext>
              </a:extLst>
            </p:cNvPr>
            <p:cNvSpPr/>
            <p:nvPr/>
          </p:nvSpPr>
          <p:spPr>
            <a:xfrm>
              <a:off x="32242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43" name="Rectangle 42">
              <a:extLst>
                <a:ext uri="{FF2B5EF4-FFF2-40B4-BE49-F238E27FC236}">
                  <a16:creationId xmlns:a16="http://schemas.microsoft.com/office/drawing/2014/main" id="{F9BBCE2B-F1B8-CA4F-BEE8-C3B68802A29D}"/>
                </a:ext>
              </a:extLst>
            </p:cNvPr>
            <p:cNvSpPr/>
            <p:nvPr/>
          </p:nvSpPr>
          <p:spPr>
            <a:xfrm>
              <a:off x="324701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4" name="Rectangle 43">
              <a:extLst>
                <a:ext uri="{FF2B5EF4-FFF2-40B4-BE49-F238E27FC236}">
                  <a16:creationId xmlns:a16="http://schemas.microsoft.com/office/drawing/2014/main" id="{3B8961A9-0655-6244-A593-5CB70659E621}"/>
                </a:ext>
              </a:extLst>
            </p:cNvPr>
            <p:cNvSpPr/>
            <p:nvPr/>
          </p:nvSpPr>
          <p:spPr>
            <a:xfrm>
              <a:off x="358140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45" name="Rectangle 44">
              <a:extLst>
                <a:ext uri="{FF2B5EF4-FFF2-40B4-BE49-F238E27FC236}">
                  <a16:creationId xmlns:a16="http://schemas.microsoft.com/office/drawing/2014/main" id="{4C28CD03-B46A-F449-B2DE-E3F87880FD43}"/>
                </a:ext>
              </a:extLst>
            </p:cNvPr>
            <p:cNvSpPr/>
            <p:nvPr/>
          </p:nvSpPr>
          <p:spPr>
            <a:xfrm>
              <a:off x="362094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6" name="Rectangle 45">
              <a:extLst>
                <a:ext uri="{FF2B5EF4-FFF2-40B4-BE49-F238E27FC236}">
                  <a16:creationId xmlns:a16="http://schemas.microsoft.com/office/drawing/2014/main" id="{1B436252-80E7-4C4D-B242-B9CDA7EE351B}"/>
                </a:ext>
              </a:extLst>
            </p:cNvPr>
            <p:cNvSpPr/>
            <p:nvPr/>
          </p:nvSpPr>
          <p:spPr>
            <a:xfrm>
              <a:off x="39481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47" name="Rectangle 46">
              <a:extLst>
                <a:ext uri="{FF2B5EF4-FFF2-40B4-BE49-F238E27FC236}">
                  <a16:creationId xmlns:a16="http://schemas.microsoft.com/office/drawing/2014/main" id="{C22616F6-4AD1-854A-B162-CBDBC47F114D}"/>
                </a:ext>
              </a:extLst>
            </p:cNvPr>
            <p:cNvSpPr/>
            <p:nvPr/>
          </p:nvSpPr>
          <p:spPr>
            <a:xfrm>
              <a:off x="399486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8" name="Rectangle 47">
              <a:extLst>
                <a:ext uri="{FF2B5EF4-FFF2-40B4-BE49-F238E27FC236}">
                  <a16:creationId xmlns:a16="http://schemas.microsoft.com/office/drawing/2014/main" id="{76899D16-86B6-CD46-97FD-AC51616155FC}"/>
                </a:ext>
              </a:extLst>
            </p:cNvPr>
            <p:cNvSpPr/>
            <p:nvPr/>
          </p:nvSpPr>
          <p:spPr>
            <a:xfrm>
              <a:off x="431482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49" name="Rectangle 48">
              <a:extLst>
                <a:ext uri="{FF2B5EF4-FFF2-40B4-BE49-F238E27FC236}">
                  <a16:creationId xmlns:a16="http://schemas.microsoft.com/office/drawing/2014/main" id="{9C121CC9-1475-C64B-828C-F16A5F7C7A69}"/>
                </a:ext>
              </a:extLst>
            </p:cNvPr>
            <p:cNvSpPr/>
            <p:nvPr/>
          </p:nvSpPr>
          <p:spPr>
            <a:xfrm>
              <a:off x="436879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0" name="Rectangle 49">
              <a:extLst>
                <a:ext uri="{FF2B5EF4-FFF2-40B4-BE49-F238E27FC236}">
                  <a16:creationId xmlns:a16="http://schemas.microsoft.com/office/drawing/2014/main" id="{2A740DE3-0114-F047-AD21-DBF17A24AE71}"/>
                </a:ext>
              </a:extLst>
            </p:cNvPr>
            <p:cNvSpPr/>
            <p:nvPr/>
          </p:nvSpPr>
          <p:spPr>
            <a:xfrm>
              <a:off x="4716016"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51" name="Rectangle 50">
              <a:extLst>
                <a:ext uri="{FF2B5EF4-FFF2-40B4-BE49-F238E27FC236}">
                  <a16:creationId xmlns:a16="http://schemas.microsoft.com/office/drawing/2014/main" id="{D931B00B-C29A-D34A-A34D-93B6A759C980}"/>
                </a:ext>
              </a:extLst>
            </p:cNvPr>
            <p:cNvSpPr/>
            <p:nvPr/>
          </p:nvSpPr>
          <p:spPr>
            <a:xfrm>
              <a:off x="474272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2" name="Rectangle 51">
              <a:extLst>
                <a:ext uri="{FF2B5EF4-FFF2-40B4-BE49-F238E27FC236}">
                  <a16:creationId xmlns:a16="http://schemas.microsoft.com/office/drawing/2014/main" id="{F5BC4293-6ACA-0040-BBDB-17B231A244F7}"/>
                </a:ext>
              </a:extLst>
            </p:cNvPr>
            <p:cNvSpPr/>
            <p:nvPr/>
          </p:nvSpPr>
          <p:spPr>
            <a:xfrm>
              <a:off x="5065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53" name="Rectangle 52">
              <a:extLst>
                <a:ext uri="{FF2B5EF4-FFF2-40B4-BE49-F238E27FC236}">
                  <a16:creationId xmlns:a16="http://schemas.microsoft.com/office/drawing/2014/main" id="{20073B19-1288-164A-B517-7831AFA9DDE5}"/>
                </a:ext>
              </a:extLst>
            </p:cNvPr>
            <p:cNvSpPr/>
            <p:nvPr/>
          </p:nvSpPr>
          <p:spPr>
            <a:xfrm>
              <a:off x="511665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4" name="Rectangle 53">
              <a:extLst>
                <a:ext uri="{FF2B5EF4-FFF2-40B4-BE49-F238E27FC236}">
                  <a16:creationId xmlns:a16="http://schemas.microsoft.com/office/drawing/2014/main" id="{43BF3378-93A3-6544-9B25-1DF941FCEBC4}"/>
                </a:ext>
              </a:extLst>
            </p:cNvPr>
            <p:cNvSpPr/>
            <p:nvPr/>
          </p:nvSpPr>
          <p:spPr>
            <a:xfrm>
              <a:off x="5446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55" name="Rectangle 54">
              <a:extLst>
                <a:ext uri="{FF2B5EF4-FFF2-40B4-BE49-F238E27FC236}">
                  <a16:creationId xmlns:a16="http://schemas.microsoft.com/office/drawing/2014/main" id="{B708F5F6-DE09-C24E-BD59-8EA3B4D6259B}"/>
                </a:ext>
              </a:extLst>
            </p:cNvPr>
            <p:cNvSpPr/>
            <p:nvPr/>
          </p:nvSpPr>
          <p:spPr>
            <a:xfrm>
              <a:off x="549058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6" name="Rectangle 55">
              <a:extLst>
                <a:ext uri="{FF2B5EF4-FFF2-40B4-BE49-F238E27FC236}">
                  <a16:creationId xmlns:a16="http://schemas.microsoft.com/office/drawing/2014/main" id="{6F920DC7-73B9-D443-9E4E-635DFEBFB100}"/>
                </a:ext>
              </a:extLst>
            </p:cNvPr>
            <p:cNvSpPr/>
            <p:nvPr/>
          </p:nvSpPr>
          <p:spPr>
            <a:xfrm>
              <a:off x="5827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57" name="Rectangle 56">
              <a:extLst>
                <a:ext uri="{FF2B5EF4-FFF2-40B4-BE49-F238E27FC236}">
                  <a16:creationId xmlns:a16="http://schemas.microsoft.com/office/drawing/2014/main" id="{F9BCE21A-1F5D-CC40-AABA-B0C2DB714584}"/>
                </a:ext>
              </a:extLst>
            </p:cNvPr>
            <p:cNvSpPr/>
            <p:nvPr/>
          </p:nvSpPr>
          <p:spPr>
            <a:xfrm>
              <a:off x="586450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8" name="Rectangle 57">
              <a:extLst>
                <a:ext uri="{FF2B5EF4-FFF2-40B4-BE49-F238E27FC236}">
                  <a16:creationId xmlns:a16="http://schemas.microsoft.com/office/drawing/2014/main" id="{8BB67D07-BF2B-DB4A-9E61-644ED68C8559}"/>
                </a:ext>
              </a:extLst>
            </p:cNvPr>
            <p:cNvSpPr/>
            <p:nvPr/>
          </p:nvSpPr>
          <p:spPr>
            <a:xfrm>
              <a:off x="6208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59" name="Rectangle 58">
              <a:extLst>
                <a:ext uri="{FF2B5EF4-FFF2-40B4-BE49-F238E27FC236}">
                  <a16:creationId xmlns:a16="http://schemas.microsoft.com/office/drawing/2014/main" id="{C94472D6-D534-6C44-A7BE-34E3CDB1BF43}"/>
                </a:ext>
              </a:extLst>
            </p:cNvPr>
            <p:cNvSpPr/>
            <p:nvPr/>
          </p:nvSpPr>
          <p:spPr>
            <a:xfrm>
              <a:off x="6589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Q</a:t>
              </a:r>
            </a:p>
          </p:txBody>
        </p:sp>
        <p:sp>
          <p:nvSpPr>
            <p:cNvPr id="60" name="Rectangle 59">
              <a:extLst>
                <a:ext uri="{FF2B5EF4-FFF2-40B4-BE49-F238E27FC236}">
                  <a16:creationId xmlns:a16="http://schemas.microsoft.com/office/drawing/2014/main" id="{1A50327A-8FE8-BA4D-9992-9596F73282A4}"/>
                </a:ext>
              </a:extLst>
            </p:cNvPr>
            <p:cNvSpPr/>
            <p:nvPr/>
          </p:nvSpPr>
          <p:spPr>
            <a:xfrm>
              <a:off x="695960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R</a:t>
              </a:r>
            </a:p>
          </p:txBody>
        </p:sp>
        <p:sp>
          <p:nvSpPr>
            <p:cNvPr id="61" name="Rectangle 60">
              <a:extLst>
                <a:ext uri="{FF2B5EF4-FFF2-40B4-BE49-F238E27FC236}">
                  <a16:creationId xmlns:a16="http://schemas.microsoft.com/office/drawing/2014/main" id="{19DE1797-E67E-9540-8DCA-0A8C19732A58}"/>
                </a:ext>
              </a:extLst>
            </p:cNvPr>
            <p:cNvSpPr/>
            <p:nvPr/>
          </p:nvSpPr>
          <p:spPr>
            <a:xfrm>
              <a:off x="735084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a:t>
              </a:r>
            </a:p>
          </p:txBody>
        </p:sp>
        <p:sp>
          <p:nvSpPr>
            <p:cNvPr id="62" name="Rectangle 61">
              <a:extLst>
                <a:ext uri="{FF2B5EF4-FFF2-40B4-BE49-F238E27FC236}">
                  <a16:creationId xmlns:a16="http://schemas.microsoft.com/office/drawing/2014/main" id="{575315E3-95B9-614D-A7D0-12337961CCDF}"/>
                </a:ext>
              </a:extLst>
            </p:cNvPr>
            <p:cNvSpPr/>
            <p:nvPr/>
          </p:nvSpPr>
          <p:spPr>
            <a:xfrm>
              <a:off x="77200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a:t>
              </a:r>
            </a:p>
          </p:txBody>
        </p:sp>
        <p:sp>
          <p:nvSpPr>
            <p:cNvPr id="63" name="Rectangle 62">
              <a:extLst>
                <a:ext uri="{FF2B5EF4-FFF2-40B4-BE49-F238E27FC236}">
                  <a16:creationId xmlns:a16="http://schemas.microsoft.com/office/drawing/2014/main" id="{32EFD60F-1352-B445-B51D-F27CB69245CD}"/>
                </a:ext>
              </a:extLst>
            </p:cNvPr>
            <p:cNvSpPr/>
            <p:nvPr/>
          </p:nvSpPr>
          <p:spPr>
            <a:xfrm>
              <a:off x="8091488"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U</a:t>
              </a:r>
            </a:p>
          </p:txBody>
        </p:sp>
        <p:sp>
          <p:nvSpPr>
            <p:cNvPr id="64" name="Rectangle 63">
              <a:extLst>
                <a:ext uri="{FF2B5EF4-FFF2-40B4-BE49-F238E27FC236}">
                  <a16:creationId xmlns:a16="http://schemas.microsoft.com/office/drawing/2014/main" id="{8B56356F-582C-094B-8C94-9BEF9C0572CA}"/>
                </a:ext>
              </a:extLst>
            </p:cNvPr>
            <p:cNvSpPr/>
            <p:nvPr/>
          </p:nvSpPr>
          <p:spPr>
            <a:xfrm>
              <a:off x="8472488" y="5928320"/>
              <a:ext cx="642046"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V …</a:t>
              </a:r>
            </a:p>
          </p:txBody>
        </p:sp>
        <p:sp>
          <p:nvSpPr>
            <p:cNvPr id="86" name="Rectangle 85">
              <a:extLst>
                <a:ext uri="{FF2B5EF4-FFF2-40B4-BE49-F238E27FC236}">
                  <a16:creationId xmlns:a16="http://schemas.microsoft.com/office/drawing/2014/main" id="{7D1912FA-4602-574A-8CD2-0BD7E7595961}"/>
                </a:ext>
              </a:extLst>
            </p:cNvPr>
            <p:cNvSpPr/>
            <p:nvPr/>
          </p:nvSpPr>
          <p:spPr>
            <a:xfrm>
              <a:off x="25558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5" name="Rectangle 84">
              <a:extLst>
                <a:ext uri="{FF2B5EF4-FFF2-40B4-BE49-F238E27FC236}">
                  <a16:creationId xmlns:a16="http://schemas.microsoft.com/office/drawing/2014/main" id="{B2A55D27-07DC-EB47-82C6-9E77B3D8BE1F}"/>
                </a:ext>
              </a:extLst>
            </p:cNvPr>
            <p:cNvSpPr/>
            <p:nvPr/>
          </p:nvSpPr>
          <p:spPr>
            <a:xfrm>
              <a:off x="24606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_</a:t>
              </a:r>
            </a:p>
          </p:txBody>
        </p:sp>
        <p:sp>
          <p:nvSpPr>
            <p:cNvPr id="88" name="Rectangle 87">
              <a:extLst>
                <a:ext uri="{FF2B5EF4-FFF2-40B4-BE49-F238E27FC236}">
                  <a16:creationId xmlns:a16="http://schemas.microsoft.com/office/drawing/2014/main" id="{D39ED0EA-EF99-1C40-BA48-21E373AC94F0}"/>
                </a:ext>
              </a:extLst>
            </p:cNvPr>
            <p:cNvSpPr/>
            <p:nvPr/>
          </p:nvSpPr>
          <p:spPr>
            <a:xfrm>
              <a:off x="623843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9" name="Rectangle 88">
              <a:extLst>
                <a:ext uri="{FF2B5EF4-FFF2-40B4-BE49-F238E27FC236}">
                  <a16:creationId xmlns:a16="http://schemas.microsoft.com/office/drawing/2014/main" id="{47606B42-5C17-BA47-8848-2727833342BA}"/>
                </a:ext>
              </a:extLst>
            </p:cNvPr>
            <p:cNvSpPr/>
            <p:nvPr/>
          </p:nvSpPr>
          <p:spPr>
            <a:xfrm>
              <a:off x="661236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0" name="Rectangle 89">
              <a:extLst>
                <a:ext uri="{FF2B5EF4-FFF2-40B4-BE49-F238E27FC236}">
                  <a16:creationId xmlns:a16="http://schemas.microsoft.com/office/drawing/2014/main" id="{2ACF6DF8-4D4E-5447-BFCC-9DB38A2E3B18}"/>
                </a:ext>
              </a:extLst>
            </p:cNvPr>
            <p:cNvSpPr/>
            <p:nvPr/>
          </p:nvSpPr>
          <p:spPr>
            <a:xfrm>
              <a:off x="698629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1" name="Rectangle 90">
              <a:extLst>
                <a:ext uri="{FF2B5EF4-FFF2-40B4-BE49-F238E27FC236}">
                  <a16:creationId xmlns:a16="http://schemas.microsoft.com/office/drawing/2014/main" id="{C539863B-D643-8845-805C-F8DBB808154E}"/>
                </a:ext>
              </a:extLst>
            </p:cNvPr>
            <p:cNvSpPr/>
            <p:nvPr/>
          </p:nvSpPr>
          <p:spPr>
            <a:xfrm>
              <a:off x="736022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2" name="Rectangle 91">
              <a:extLst>
                <a:ext uri="{FF2B5EF4-FFF2-40B4-BE49-F238E27FC236}">
                  <a16:creationId xmlns:a16="http://schemas.microsoft.com/office/drawing/2014/main" id="{6C1A3848-58BD-E14C-90B3-C2DA4B1A8700}"/>
                </a:ext>
              </a:extLst>
            </p:cNvPr>
            <p:cNvSpPr/>
            <p:nvPr/>
          </p:nvSpPr>
          <p:spPr>
            <a:xfrm>
              <a:off x="773414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3" name="Rectangle 92">
              <a:extLst>
                <a:ext uri="{FF2B5EF4-FFF2-40B4-BE49-F238E27FC236}">
                  <a16:creationId xmlns:a16="http://schemas.microsoft.com/office/drawing/2014/main" id="{31B656B5-7D88-F44A-8419-6A8BAE510B49}"/>
                </a:ext>
              </a:extLst>
            </p:cNvPr>
            <p:cNvSpPr/>
            <p:nvPr/>
          </p:nvSpPr>
          <p:spPr>
            <a:xfrm>
              <a:off x="810807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4" name="Rectangle 93">
              <a:extLst>
                <a:ext uri="{FF2B5EF4-FFF2-40B4-BE49-F238E27FC236}">
                  <a16:creationId xmlns:a16="http://schemas.microsoft.com/office/drawing/2014/main" id="{1EB7292D-A056-B54B-A725-39B4A68C1725}"/>
                </a:ext>
              </a:extLst>
            </p:cNvPr>
            <p:cNvSpPr/>
            <p:nvPr/>
          </p:nvSpPr>
          <p:spPr>
            <a:xfrm>
              <a:off x="8482013"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131" name="Rectangle 130">
            <a:extLst>
              <a:ext uri="{FF2B5EF4-FFF2-40B4-BE49-F238E27FC236}">
                <a16:creationId xmlns:a16="http://schemas.microsoft.com/office/drawing/2014/main" id="{385425FB-5E36-3C46-9F31-9CF28373073B}"/>
              </a:ext>
            </a:extLst>
          </p:cNvPr>
          <p:cNvSpPr/>
          <p:nvPr/>
        </p:nvSpPr>
        <p:spPr>
          <a:xfrm>
            <a:off x="25558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56322" name="Title 1"/>
          <p:cNvSpPr>
            <a:spLocks noGrp="1"/>
          </p:cNvSpPr>
          <p:nvPr>
            <p:ph type="title"/>
          </p:nvPr>
        </p:nvSpPr>
        <p:spPr/>
        <p:txBody>
          <a:bodyPr/>
          <a:lstStyle/>
          <a:p>
            <a:r>
              <a:rPr lang="en-US" dirty="0">
                <a:solidFill>
                  <a:srgbClr val="0070C0"/>
                </a:solidFill>
              </a:rPr>
              <a:t>Sequential Histogram Computation</a:t>
            </a:r>
          </a:p>
        </p:txBody>
      </p:sp>
      <p:sp>
        <p:nvSpPr>
          <p:cNvPr id="56323" name="Content Placeholder 2"/>
          <p:cNvSpPr>
            <a:spLocks noGrp="1"/>
          </p:cNvSpPr>
          <p:nvPr>
            <p:ph idx="1"/>
          </p:nvPr>
        </p:nvSpPr>
        <p:spPr/>
        <p:txBody>
          <a:bodyPr/>
          <a:lstStyle/>
          <a:p>
            <a:r>
              <a:rPr lang="en-US" dirty="0"/>
              <a:t>A sequential implementation of histogram computation reads all input elements one by one and updates the corresponding histogram bins</a:t>
            </a:r>
          </a:p>
          <a:p>
            <a:endParaRPr lang="en-US" dirty="0"/>
          </a:p>
        </p:txBody>
      </p:sp>
      <p:sp>
        <p:nvSpPr>
          <p:cNvPr id="4" name="Slide Number Placeholder 3">
            <a:extLst>
              <a:ext uri="{FF2B5EF4-FFF2-40B4-BE49-F238E27FC236}">
                <a16:creationId xmlns:a16="http://schemas.microsoft.com/office/drawing/2014/main" id="{F476DB38-4D5E-4A49-B8DF-F08F0677CFB3}"/>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100" name="Group 99">
            <a:extLst>
              <a:ext uri="{FF2B5EF4-FFF2-40B4-BE49-F238E27FC236}">
                <a16:creationId xmlns:a16="http://schemas.microsoft.com/office/drawing/2014/main" id="{60D041B9-D79E-C042-AFE7-4BB43C834EB7}"/>
              </a:ext>
            </a:extLst>
          </p:cNvPr>
          <p:cNvGrpSpPr/>
          <p:nvPr/>
        </p:nvGrpSpPr>
        <p:grpSpPr>
          <a:xfrm>
            <a:off x="107504" y="2184013"/>
            <a:ext cx="8899525" cy="381000"/>
            <a:chOff x="107504" y="2184013"/>
            <a:chExt cx="8899525" cy="381000"/>
          </a:xfrm>
        </p:grpSpPr>
        <p:sp>
          <p:nvSpPr>
            <p:cNvPr id="5" name="Rectangle 4">
              <a:extLst>
                <a:ext uri="{FF2B5EF4-FFF2-40B4-BE49-F238E27FC236}">
                  <a16:creationId xmlns:a16="http://schemas.microsoft.com/office/drawing/2014/main" id="{643C1817-E6EC-E048-86E0-D1827BDB6C5B}"/>
                </a:ext>
              </a:extLst>
            </p:cNvPr>
            <p:cNvSpPr/>
            <p:nvPr/>
          </p:nvSpPr>
          <p:spPr>
            <a:xfrm>
              <a:off x="10750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a:t>
              </a:r>
            </a:p>
          </p:txBody>
        </p:sp>
        <p:sp>
          <p:nvSpPr>
            <p:cNvPr id="6" name="Rectangle 5">
              <a:extLst>
                <a:ext uri="{FF2B5EF4-FFF2-40B4-BE49-F238E27FC236}">
                  <a16:creationId xmlns:a16="http://schemas.microsoft.com/office/drawing/2014/main" id="{850BA68C-009A-8A4E-8284-532AEA7AEEE4}"/>
                </a:ext>
              </a:extLst>
            </p:cNvPr>
            <p:cNvSpPr/>
            <p:nvPr/>
          </p:nvSpPr>
          <p:spPr>
            <a:xfrm>
              <a:off x="49471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_</a:t>
              </a:r>
            </a:p>
          </p:txBody>
        </p:sp>
        <p:sp>
          <p:nvSpPr>
            <p:cNvPr id="7" name="Rectangle 6">
              <a:extLst>
                <a:ext uri="{FF2B5EF4-FFF2-40B4-BE49-F238E27FC236}">
                  <a16:creationId xmlns:a16="http://schemas.microsoft.com/office/drawing/2014/main" id="{DC2C8865-90AD-D44F-87DD-59BDDEFA8B0E}"/>
                </a:ext>
              </a:extLst>
            </p:cNvPr>
            <p:cNvSpPr/>
            <p:nvPr/>
          </p:nvSpPr>
          <p:spPr>
            <a:xfrm>
              <a:off x="88191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t>
              </a:r>
            </a:p>
          </p:txBody>
        </p:sp>
        <p:sp>
          <p:nvSpPr>
            <p:cNvPr id="8" name="Rectangle 7">
              <a:extLst>
                <a:ext uri="{FF2B5EF4-FFF2-40B4-BE49-F238E27FC236}">
                  <a16:creationId xmlns:a16="http://schemas.microsoft.com/office/drawing/2014/main" id="{E3A04FC3-D0F8-2F45-9C92-6C7A4A373E0F}"/>
                </a:ext>
              </a:extLst>
            </p:cNvPr>
            <p:cNvSpPr/>
            <p:nvPr/>
          </p:nvSpPr>
          <p:spPr>
            <a:xfrm>
              <a:off x="126912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9" name="Rectangle 8">
              <a:extLst>
                <a:ext uri="{FF2B5EF4-FFF2-40B4-BE49-F238E27FC236}">
                  <a16:creationId xmlns:a16="http://schemas.microsoft.com/office/drawing/2014/main" id="{885C1EF6-B385-FA40-94A6-AA185329F25A}"/>
                </a:ext>
              </a:extLst>
            </p:cNvPr>
            <p:cNvSpPr/>
            <p:nvPr/>
          </p:nvSpPr>
          <p:spPr>
            <a:xfrm>
              <a:off x="165632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t>
              </a:r>
            </a:p>
          </p:txBody>
        </p:sp>
        <p:sp>
          <p:nvSpPr>
            <p:cNvPr id="10" name="Rectangle 9">
              <a:extLst>
                <a:ext uri="{FF2B5EF4-FFF2-40B4-BE49-F238E27FC236}">
                  <a16:creationId xmlns:a16="http://schemas.microsoft.com/office/drawing/2014/main" id="{C9B0567E-1B12-6C4E-8ED3-CA29E68A4F16}"/>
                </a:ext>
              </a:extLst>
            </p:cNvPr>
            <p:cNvSpPr/>
            <p:nvPr/>
          </p:nvSpPr>
          <p:spPr>
            <a:xfrm>
              <a:off x="204353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t>
              </a:r>
            </a:p>
          </p:txBody>
        </p:sp>
        <p:sp>
          <p:nvSpPr>
            <p:cNvPr id="11" name="Rectangle 10">
              <a:extLst>
                <a:ext uri="{FF2B5EF4-FFF2-40B4-BE49-F238E27FC236}">
                  <a16:creationId xmlns:a16="http://schemas.microsoft.com/office/drawing/2014/main" id="{AD6245CF-7A65-3449-B8A8-2811572176F7}"/>
                </a:ext>
              </a:extLst>
            </p:cNvPr>
            <p:cNvSpPr/>
            <p:nvPr/>
          </p:nvSpPr>
          <p:spPr>
            <a:xfrm>
              <a:off x="243074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U</a:t>
              </a:r>
            </a:p>
          </p:txBody>
        </p:sp>
        <p:sp>
          <p:nvSpPr>
            <p:cNvPr id="12" name="Rectangle 11">
              <a:extLst>
                <a:ext uri="{FF2B5EF4-FFF2-40B4-BE49-F238E27FC236}">
                  <a16:creationId xmlns:a16="http://schemas.microsoft.com/office/drawing/2014/main" id="{6C8B6FC8-C65B-9E40-B644-1CE8440A4C95}"/>
                </a:ext>
              </a:extLst>
            </p:cNvPr>
            <p:cNvSpPr/>
            <p:nvPr/>
          </p:nvSpPr>
          <p:spPr>
            <a:xfrm>
              <a:off x="281794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t>
              </a:r>
            </a:p>
          </p:txBody>
        </p:sp>
        <p:sp>
          <p:nvSpPr>
            <p:cNvPr id="13" name="Rectangle 12">
              <a:extLst>
                <a:ext uri="{FF2B5EF4-FFF2-40B4-BE49-F238E27FC236}">
                  <a16:creationId xmlns:a16="http://schemas.microsoft.com/office/drawing/2014/main" id="{DC5F70DF-9DF9-B74C-9334-BCD9EB1DBE49}"/>
                </a:ext>
              </a:extLst>
            </p:cNvPr>
            <p:cNvSpPr/>
            <p:nvPr/>
          </p:nvSpPr>
          <p:spPr>
            <a:xfrm>
              <a:off x="320515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14" name="Rectangle 13">
              <a:extLst>
                <a:ext uri="{FF2B5EF4-FFF2-40B4-BE49-F238E27FC236}">
                  <a16:creationId xmlns:a16="http://schemas.microsoft.com/office/drawing/2014/main" id="{E4928B92-4868-5F4F-86BA-F65EF9AB5230}"/>
                </a:ext>
              </a:extLst>
            </p:cNvPr>
            <p:cNvSpPr/>
            <p:nvPr/>
          </p:nvSpPr>
          <p:spPr>
            <a:xfrm>
              <a:off x="359235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a:t>
              </a:r>
            </a:p>
          </p:txBody>
        </p:sp>
        <p:sp>
          <p:nvSpPr>
            <p:cNvPr id="15" name="Rectangle 14">
              <a:extLst>
                <a:ext uri="{FF2B5EF4-FFF2-40B4-BE49-F238E27FC236}">
                  <a16:creationId xmlns:a16="http://schemas.microsoft.com/office/drawing/2014/main" id="{7A55AB3D-AF36-404B-9B95-F5752D74AE2A}"/>
                </a:ext>
              </a:extLst>
            </p:cNvPr>
            <p:cNvSpPr/>
            <p:nvPr/>
          </p:nvSpPr>
          <p:spPr>
            <a:xfrm>
              <a:off x="397956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a:t>
              </a:r>
            </a:p>
          </p:txBody>
        </p:sp>
        <p:sp>
          <p:nvSpPr>
            <p:cNvPr id="16" name="Rectangle 15">
              <a:extLst>
                <a:ext uri="{FF2B5EF4-FFF2-40B4-BE49-F238E27FC236}">
                  <a16:creationId xmlns:a16="http://schemas.microsoft.com/office/drawing/2014/main" id="{CA60C452-33D5-A148-B30D-65DA4B4CF027}"/>
                </a:ext>
              </a:extLst>
            </p:cNvPr>
            <p:cNvSpPr/>
            <p:nvPr/>
          </p:nvSpPr>
          <p:spPr>
            <a:xfrm>
              <a:off x="436677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_</a:t>
              </a:r>
            </a:p>
          </p:txBody>
        </p:sp>
        <p:sp>
          <p:nvSpPr>
            <p:cNvPr id="17" name="Rectangle 16">
              <a:extLst>
                <a:ext uri="{FF2B5EF4-FFF2-40B4-BE49-F238E27FC236}">
                  <a16:creationId xmlns:a16="http://schemas.microsoft.com/office/drawing/2014/main" id="{C167C237-0163-8B45-BA57-4388971E62E8}"/>
                </a:ext>
              </a:extLst>
            </p:cNvPr>
            <p:cNvSpPr/>
            <p:nvPr/>
          </p:nvSpPr>
          <p:spPr>
            <a:xfrm>
              <a:off x="475397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18" name="Rectangle 17">
              <a:extLst>
                <a:ext uri="{FF2B5EF4-FFF2-40B4-BE49-F238E27FC236}">
                  <a16:creationId xmlns:a16="http://schemas.microsoft.com/office/drawing/2014/main" id="{C8E94DA9-F4A8-9A4A-A307-65F868651D64}"/>
                </a:ext>
              </a:extLst>
            </p:cNvPr>
            <p:cNvSpPr/>
            <p:nvPr/>
          </p:nvSpPr>
          <p:spPr>
            <a:xfrm>
              <a:off x="514118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_</a:t>
              </a:r>
            </a:p>
          </p:txBody>
        </p:sp>
        <p:sp>
          <p:nvSpPr>
            <p:cNvPr id="19" name="Rectangle 18">
              <a:extLst>
                <a:ext uri="{FF2B5EF4-FFF2-40B4-BE49-F238E27FC236}">
                  <a16:creationId xmlns:a16="http://schemas.microsoft.com/office/drawing/2014/main" id="{64A3B705-1679-094F-B19E-D1EBA25AD23B}"/>
                </a:ext>
              </a:extLst>
            </p:cNvPr>
            <p:cNvSpPr/>
            <p:nvPr/>
          </p:nvSpPr>
          <p:spPr>
            <a:xfrm>
              <a:off x="823883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20" name="Rectangle 19">
              <a:extLst>
                <a:ext uri="{FF2B5EF4-FFF2-40B4-BE49-F238E27FC236}">
                  <a16:creationId xmlns:a16="http://schemas.microsoft.com/office/drawing/2014/main" id="{C35EF014-D191-594D-B9AB-F39777D37F8C}"/>
                </a:ext>
              </a:extLst>
            </p:cNvPr>
            <p:cNvSpPr/>
            <p:nvPr/>
          </p:nvSpPr>
          <p:spPr>
            <a:xfrm>
              <a:off x="669000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a:t>
              </a:r>
            </a:p>
          </p:txBody>
        </p:sp>
        <p:sp>
          <p:nvSpPr>
            <p:cNvPr id="21" name="Rectangle 20">
              <a:extLst>
                <a:ext uri="{FF2B5EF4-FFF2-40B4-BE49-F238E27FC236}">
                  <a16:creationId xmlns:a16="http://schemas.microsoft.com/office/drawing/2014/main" id="{30A83FD2-54BA-8D47-9DF4-9CB0B6A29FEC}"/>
                </a:ext>
              </a:extLst>
            </p:cNvPr>
            <p:cNvSpPr/>
            <p:nvPr/>
          </p:nvSpPr>
          <p:spPr>
            <a:xfrm>
              <a:off x="630280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a:t>
              </a:r>
            </a:p>
          </p:txBody>
        </p:sp>
        <p:sp>
          <p:nvSpPr>
            <p:cNvPr id="22" name="Rectangle 21">
              <a:extLst>
                <a:ext uri="{FF2B5EF4-FFF2-40B4-BE49-F238E27FC236}">
                  <a16:creationId xmlns:a16="http://schemas.microsoft.com/office/drawing/2014/main" id="{9AE13AB6-2768-4E43-B56C-798411D16975}"/>
                </a:ext>
              </a:extLst>
            </p:cNvPr>
            <p:cNvSpPr/>
            <p:nvPr/>
          </p:nvSpPr>
          <p:spPr>
            <a:xfrm>
              <a:off x="591559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a:t>
              </a:r>
            </a:p>
          </p:txBody>
        </p:sp>
        <p:sp>
          <p:nvSpPr>
            <p:cNvPr id="23" name="Rectangle 22">
              <a:extLst>
                <a:ext uri="{FF2B5EF4-FFF2-40B4-BE49-F238E27FC236}">
                  <a16:creationId xmlns:a16="http://schemas.microsoft.com/office/drawing/2014/main" id="{509E4132-705D-7C40-9128-9E460FECBCD4}"/>
                </a:ext>
              </a:extLst>
            </p:cNvPr>
            <p:cNvSpPr/>
            <p:nvPr/>
          </p:nvSpPr>
          <p:spPr>
            <a:xfrm>
              <a:off x="552838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a:t>
              </a:r>
            </a:p>
          </p:txBody>
        </p:sp>
        <p:sp>
          <p:nvSpPr>
            <p:cNvPr id="24" name="Rectangle 23">
              <a:extLst>
                <a:ext uri="{FF2B5EF4-FFF2-40B4-BE49-F238E27FC236}">
                  <a16:creationId xmlns:a16="http://schemas.microsoft.com/office/drawing/2014/main" id="{34223D0F-F629-1846-BF43-20CF2FB53FAE}"/>
                </a:ext>
              </a:extLst>
            </p:cNvPr>
            <p:cNvSpPr/>
            <p:nvPr/>
          </p:nvSpPr>
          <p:spPr>
            <a:xfrm>
              <a:off x="785162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a:t>
              </a:r>
            </a:p>
          </p:txBody>
        </p:sp>
        <p:sp>
          <p:nvSpPr>
            <p:cNvPr id="25" name="Rectangle 24">
              <a:extLst>
                <a:ext uri="{FF2B5EF4-FFF2-40B4-BE49-F238E27FC236}">
                  <a16:creationId xmlns:a16="http://schemas.microsoft.com/office/drawing/2014/main" id="{A7D03E3C-B445-3C4D-AB6B-4FCF8BEF37A1}"/>
                </a:ext>
              </a:extLst>
            </p:cNvPr>
            <p:cNvSpPr/>
            <p:nvPr/>
          </p:nvSpPr>
          <p:spPr>
            <a:xfrm>
              <a:off x="746441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G</a:t>
              </a:r>
            </a:p>
          </p:txBody>
        </p:sp>
        <p:sp>
          <p:nvSpPr>
            <p:cNvPr id="26" name="Rectangle 25">
              <a:extLst>
                <a:ext uri="{FF2B5EF4-FFF2-40B4-BE49-F238E27FC236}">
                  <a16:creationId xmlns:a16="http://schemas.microsoft.com/office/drawing/2014/main" id="{38102636-71D1-8642-8B48-24FABA4FCDF8}"/>
                </a:ext>
              </a:extLst>
            </p:cNvPr>
            <p:cNvSpPr/>
            <p:nvPr/>
          </p:nvSpPr>
          <p:spPr>
            <a:xfrm>
              <a:off x="707721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O</a:t>
              </a:r>
            </a:p>
          </p:txBody>
        </p:sp>
        <p:sp>
          <p:nvSpPr>
            <p:cNvPr id="27" name="Rectangle 26">
              <a:extLst>
                <a:ext uri="{FF2B5EF4-FFF2-40B4-BE49-F238E27FC236}">
                  <a16:creationId xmlns:a16="http://schemas.microsoft.com/office/drawing/2014/main" id="{E9C10220-B766-EF44-BC16-9AA82C7465DC}"/>
                </a:ext>
              </a:extLst>
            </p:cNvPr>
            <p:cNvSpPr/>
            <p:nvPr/>
          </p:nvSpPr>
          <p:spPr>
            <a:xfrm>
              <a:off x="8626029"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t>
              </a:r>
            </a:p>
          </p:txBody>
        </p:sp>
      </p:grpSp>
      <p:grpSp>
        <p:nvGrpSpPr>
          <p:cNvPr id="73" name="Group 72">
            <a:extLst>
              <a:ext uri="{FF2B5EF4-FFF2-40B4-BE49-F238E27FC236}">
                <a16:creationId xmlns:a16="http://schemas.microsoft.com/office/drawing/2014/main" id="{065D8950-D68A-A745-8C1F-99449867CB34}"/>
              </a:ext>
            </a:extLst>
          </p:cNvPr>
          <p:cNvGrpSpPr/>
          <p:nvPr/>
        </p:nvGrpSpPr>
        <p:grpSpPr>
          <a:xfrm>
            <a:off x="3704704" y="3270644"/>
            <a:ext cx="1734592" cy="760016"/>
            <a:chOff x="1835696" y="2276872"/>
            <a:chExt cx="1734592" cy="760016"/>
          </a:xfrm>
        </p:grpSpPr>
        <p:sp>
          <p:nvSpPr>
            <p:cNvPr id="74" name="Oval 73">
              <a:extLst>
                <a:ext uri="{FF2B5EF4-FFF2-40B4-BE49-F238E27FC236}">
                  <a16:creationId xmlns:a16="http://schemas.microsoft.com/office/drawing/2014/main" id="{457CC089-7193-054C-A160-6223A37C6707}"/>
                </a:ext>
              </a:extLst>
            </p:cNvPr>
            <p:cNvSpPr/>
            <p:nvPr/>
          </p:nvSpPr>
          <p:spPr>
            <a:xfrm>
              <a:off x="1835696" y="2276872"/>
              <a:ext cx="1734592" cy="760016"/>
            </a:xfrm>
            <a:prstGeom prst="ellipse">
              <a:avLst/>
            </a:prstGeom>
            <a:solidFill>
              <a:schemeClr val="accent2">
                <a:lumMod val="40000"/>
                <a:lumOff val="6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dirty="0">
                  <a:solidFill>
                    <a:sysClr val="windowText" lastClr="000000"/>
                  </a:solidFill>
                </a:rPr>
                <a:t>Thread 0</a:t>
              </a:r>
            </a:p>
          </p:txBody>
        </p:sp>
        <p:sp>
          <p:nvSpPr>
            <p:cNvPr id="75" name="Freeform 124">
              <a:extLst>
                <a:ext uri="{FF2B5EF4-FFF2-40B4-BE49-F238E27FC236}">
                  <a16:creationId xmlns:a16="http://schemas.microsoft.com/office/drawing/2014/main" id="{9A24B4DD-F234-D94F-BF92-CCDFF51557D3}"/>
                </a:ext>
              </a:extLst>
            </p:cNvPr>
            <p:cNvSpPr>
              <a:spLocks/>
            </p:cNvSpPr>
            <p:nvPr/>
          </p:nvSpPr>
          <p:spPr bwMode="auto">
            <a:xfrm>
              <a:off x="2143671" y="2421466"/>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grpSp>
      <p:cxnSp>
        <p:nvCxnSpPr>
          <p:cNvPr id="87" name="Straight Arrow Connector 86">
            <a:extLst>
              <a:ext uri="{FF2B5EF4-FFF2-40B4-BE49-F238E27FC236}">
                <a16:creationId xmlns:a16="http://schemas.microsoft.com/office/drawing/2014/main" id="{8A968DA0-C8C6-E048-9874-9E7606334AC9}"/>
              </a:ext>
            </a:extLst>
          </p:cNvPr>
          <p:cNvCxnSpPr>
            <a:cxnSpLocks/>
            <a:endCxn id="74" idx="0"/>
          </p:cNvCxnSpPr>
          <p:nvPr/>
        </p:nvCxnSpPr>
        <p:spPr>
          <a:xfrm>
            <a:off x="186433" y="2565013"/>
            <a:ext cx="4385567" cy="705631"/>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0CD7385-901B-AA4A-8B59-EF038AC650D9}"/>
              </a:ext>
            </a:extLst>
          </p:cNvPr>
          <p:cNvSpPr txBox="1"/>
          <p:nvPr/>
        </p:nvSpPr>
        <p:spPr>
          <a:xfrm>
            <a:off x="6516216" y="2996952"/>
            <a:ext cx="1253100" cy="369332"/>
          </a:xfrm>
          <a:prstGeom prst="rect">
            <a:avLst/>
          </a:prstGeom>
          <a:noFill/>
        </p:spPr>
        <p:txBody>
          <a:bodyPr wrap="none" rtlCol="0">
            <a:spAutoFit/>
          </a:bodyPr>
          <a:lstStyle/>
          <a:p>
            <a:r>
              <a:rPr lang="en-CH" dirty="0">
                <a:solidFill>
                  <a:srgbClr val="0070C0"/>
                </a:solidFill>
              </a:rPr>
              <a:t>Iteration 1</a:t>
            </a:r>
          </a:p>
        </p:txBody>
      </p:sp>
      <p:grpSp>
        <p:nvGrpSpPr>
          <p:cNvPr id="101" name="Group 100">
            <a:extLst>
              <a:ext uri="{FF2B5EF4-FFF2-40B4-BE49-F238E27FC236}">
                <a16:creationId xmlns:a16="http://schemas.microsoft.com/office/drawing/2014/main" id="{A21610A8-ACCC-ED4A-9127-A95D5CDBC3B3}"/>
              </a:ext>
            </a:extLst>
          </p:cNvPr>
          <p:cNvGrpSpPr/>
          <p:nvPr/>
        </p:nvGrpSpPr>
        <p:grpSpPr>
          <a:xfrm>
            <a:off x="446088" y="2565013"/>
            <a:ext cx="7323228" cy="2963257"/>
            <a:chOff x="446088" y="2565013"/>
            <a:chExt cx="7323228" cy="2963257"/>
          </a:xfrm>
        </p:grpSpPr>
        <p:cxnSp>
          <p:nvCxnSpPr>
            <p:cNvPr id="82" name="Straight Arrow Connector 81">
              <a:extLst>
                <a:ext uri="{FF2B5EF4-FFF2-40B4-BE49-F238E27FC236}">
                  <a16:creationId xmlns:a16="http://schemas.microsoft.com/office/drawing/2014/main" id="{8C825636-B9C4-A241-8D48-146020986CEC}"/>
                </a:ext>
              </a:extLst>
            </p:cNvPr>
            <p:cNvCxnSpPr>
              <a:cxnSpLocks/>
              <a:endCxn id="74" idx="0"/>
            </p:cNvCxnSpPr>
            <p:nvPr/>
          </p:nvCxnSpPr>
          <p:spPr>
            <a:xfrm>
              <a:off x="597596" y="2565013"/>
              <a:ext cx="3974404" cy="70563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7988373-0815-5749-801E-B1466EA3436C}"/>
                </a:ext>
              </a:extLst>
            </p:cNvPr>
            <p:cNvSpPr txBox="1"/>
            <p:nvPr/>
          </p:nvSpPr>
          <p:spPr>
            <a:xfrm>
              <a:off x="6516216" y="3545916"/>
              <a:ext cx="1253100" cy="369332"/>
            </a:xfrm>
            <a:prstGeom prst="rect">
              <a:avLst/>
            </a:prstGeom>
            <a:noFill/>
          </p:spPr>
          <p:txBody>
            <a:bodyPr wrap="none" rtlCol="0">
              <a:spAutoFit/>
            </a:bodyPr>
            <a:lstStyle/>
            <a:p>
              <a:r>
                <a:rPr lang="en-CH" dirty="0">
                  <a:solidFill>
                    <a:srgbClr val="C00000"/>
                  </a:solidFill>
                </a:rPr>
                <a:t>Iteration 2</a:t>
              </a:r>
            </a:p>
          </p:txBody>
        </p:sp>
        <p:cxnSp>
          <p:nvCxnSpPr>
            <p:cNvPr id="65" name="Straight Arrow Connector 64">
              <a:extLst>
                <a:ext uri="{FF2B5EF4-FFF2-40B4-BE49-F238E27FC236}">
                  <a16:creationId xmlns:a16="http://schemas.microsoft.com/office/drawing/2014/main" id="{16483455-CF21-224A-AF7A-514D3D7D731A}"/>
                </a:ext>
              </a:extLst>
            </p:cNvPr>
            <p:cNvCxnSpPr>
              <a:cxnSpLocks/>
              <a:stCxn id="74" idx="4"/>
              <a:endCxn id="86" idx="0"/>
            </p:cNvCxnSpPr>
            <p:nvPr/>
          </p:nvCxnSpPr>
          <p:spPr>
            <a:xfrm flipH="1">
              <a:off x="446088" y="4030660"/>
              <a:ext cx="4125912" cy="14976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8" name="Rectangle 127">
            <a:extLst>
              <a:ext uri="{FF2B5EF4-FFF2-40B4-BE49-F238E27FC236}">
                <a16:creationId xmlns:a16="http://schemas.microsoft.com/office/drawing/2014/main" id="{B10D2B42-725C-5E42-BFAA-B4CEA77F0260}"/>
              </a:ext>
            </a:extLst>
          </p:cNvPr>
          <p:cNvSpPr/>
          <p:nvPr/>
        </p:nvSpPr>
        <p:spPr>
          <a:xfrm>
            <a:off x="62951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29" name="Rectangle 128">
            <a:extLst>
              <a:ext uri="{FF2B5EF4-FFF2-40B4-BE49-F238E27FC236}">
                <a16:creationId xmlns:a16="http://schemas.microsoft.com/office/drawing/2014/main" id="{1A585955-D10E-C847-A5FD-CDD75AC0F82B}"/>
              </a:ext>
            </a:extLst>
          </p:cNvPr>
          <p:cNvSpPr/>
          <p:nvPr/>
        </p:nvSpPr>
        <p:spPr>
          <a:xfrm>
            <a:off x="137737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30" name="Rectangle 129">
            <a:extLst>
              <a:ext uri="{FF2B5EF4-FFF2-40B4-BE49-F238E27FC236}">
                <a16:creationId xmlns:a16="http://schemas.microsoft.com/office/drawing/2014/main" id="{DBBD35E8-51C5-634E-BE58-74EFAE864EFA}"/>
              </a:ext>
            </a:extLst>
          </p:cNvPr>
          <p:cNvSpPr/>
          <p:nvPr/>
        </p:nvSpPr>
        <p:spPr>
          <a:xfrm>
            <a:off x="362094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grpSp>
        <p:nvGrpSpPr>
          <p:cNvPr id="107" name="Group 106">
            <a:extLst>
              <a:ext uri="{FF2B5EF4-FFF2-40B4-BE49-F238E27FC236}">
                <a16:creationId xmlns:a16="http://schemas.microsoft.com/office/drawing/2014/main" id="{90DA3BD4-4447-B74E-87DE-330479D31619}"/>
              </a:ext>
            </a:extLst>
          </p:cNvPr>
          <p:cNvGrpSpPr/>
          <p:nvPr/>
        </p:nvGrpSpPr>
        <p:grpSpPr>
          <a:xfrm>
            <a:off x="1023046" y="2565013"/>
            <a:ext cx="6746270" cy="2963257"/>
            <a:chOff x="1023046" y="2565013"/>
            <a:chExt cx="6746270" cy="2963257"/>
          </a:xfrm>
        </p:grpSpPr>
        <p:cxnSp>
          <p:nvCxnSpPr>
            <p:cNvPr id="67" name="Straight Arrow Connector 66">
              <a:extLst>
                <a:ext uri="{FF2B5EF4-FFF2-40B4-BE49-F238E27FC236}">
                  <a16:creationId xmlns:a16="http://schemas.microsoft.com/office/drawing/2014/main" id="{4A68F018-4215-AD4E-BA0A-6C9A7939F522}"/>
                </a:ext>
              </a:extLst>
            </p:cNvPr>
            <p:cNvCxnSpPr>
              <a:cxnSpLocks/>
              <a:stCxn id="74" idx="4"/>
              <a:endCxn id="33" idx="0"/>
            </p:cNvCxnSpPr>
            <p:nvPr/>
          </p:nvCxnSpPr>
          <p:spPr>
            <a:xfrm flipH="1">
              <a:off x="1567872" y="4030660"/>
              <a:ext cx="3004128" cy="149761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9D97FBD-0235-FD43-97AE-4B26982486EC}"/>
                </a:ext>
              </a:extLst>
            </p:cNvPr>
            <p:cNvCxnSpPr>
              <a:cxnSpLocks/>
              <a:endCxn id="74" idx="0"/>
            </p:cNvCxnSpPr>
            <p:nvPr/>
          </p:nvCxnSpPr>
          <p:spPr>
            <a:xfrm>
              <a:off x="1023046" y="2565013"/>
              <a:ext cx="3548954" cy="705631"/>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A3515C7C-987F-5B41-88A5-8335E1F893C3}"/>
                </a:ext>
              </a:extLst>
            </p:cNvPr>
            <p:cNvSpPr txBox="1"/>
            <p:nvPr/>
          </p:nvSpPr>
          <p:spPr>
            <a:xfrm>
              <a:off x="6516216" y="4094880"/>
              <a:ext cx="1253100" cy="369332"/>
            </a:xfrm>
            <a:prstGeom prst="rect">
              <a:avLst/>
            </a:prstGeom>
            <a:noFill/>
          </p:spPr>
          <p:txBody>
            <a:bodyPr wrap="none" rtlCol="0">
              <a:spAutoFit/>
            </a:bodyPr>
            <a:lstStyle/>
            <a:p>
              <a:r>
                <a:rPr lang="en-CH" dirty="0">
                  <a:solidFill>
                    <a:schemeClr val="accent2"/>
                  </a:solidFill>
                </a:rPr>
                <a:t>Iteration 3</a:t>
              </a:r>
            </a:p>
          </p:txBody>
        </p:sp>
      </p:grpSp>
      <p:cxnSp>
        <p:nvCxnSpPr>
          <p:cNvPr id="66" name="Straight Arrow Connector 65">
            <a:extLst>
              <a:ext uri="{FF2B5EF4-FFF2-40B4-BE49-F238E27FC236}">
                <a16:creationId xmlns:a16="http://schemas.microsoft.com/office/drawing/2014/main" id="{91F71D08-3453-0A45-9564-27CC45C73CA9}"/>
              </a:ext>
            </a:extLst>
          </p:cNvPr>
          <p:cNvCxnSpPr>
            <a:cxnSpLocks/>
            <a:stCxn id="74" idx="4"/>
            <a:endCxn id="45" idx="0"/>
          </p:cNvCxnSpPr>
          <p:nvPr/>
        </p:nvCxnSpPr>
        <p:spPr>
          <a:xfrm flipH="1">
            <a:off x="3811440" y="4030660"/>
            <a:ext cx="760560" cy="149761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AF306A7-2BA4-5348-9477-5E7A2A50840B}"/>
              </a:ext>
            </a:extLst>
          </p:cNvPr>
          <p:cNvCxnSpPr>
            <a:cxnSpLocks/>
            <a:endCxn id="74" idx="0"/>
          </p:cNvCxnSpPr>
          <p:nvPr/>
        </p:nvCxnSpPr>
        <p:spPr>
          <a:xfrm>
            <a:off x="1443733" y="2565013"/>
            <a:ext cx="3128267" cy="705631"/>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F14201B-1584-6D40-BC62-459C6EB03FD7}"/>
              </a:ext>
            </a:extLst>
          </p:cNvPr>
          <p:cNvSpPr txBox="1"/>
          <p:nvPr/>
        </p:nvSpPr>
        <p:spPr>
          <a:xfrm>
            <a:off x="6516216" y="4643844"/>
            <a:ext cx="1253100" cy="369332"/>
          </a:xfrm>
          <a:prstGeom prst="rect">
            <a:avLst/>
          </a:prstGeom>
          <a:noFill/>
        </p:spPr>
        <p:txBody>
          <a:bodyPr wrap="none" rtlCol="0">
            <a:spAutoFit/>
          </a:bodyPr>
          <a:lstStyle/>
          <a:p>
            <a:r>
              <a:rPr lang="en-CH" dirty="0">
                <a:solidFill>
                  <a:srgbClr val="7030A0"/>
                </a:solidFill>
              </a:rPr>
              <a:t>Iteration 4</a:t>
            </a:r>
          </a:p>
        </p:txBody>
      </p:sp>
      <p:cxnSp>
        <p:nvCxnSpPr>
          <p:cNvPr id="68" name="Straight Arrow Connector 67">
            <a:extLst>
              <a:ext uri="{FF2B5EF4-FFF2-40B4-BE49-F238E27FC236}">
                <a16:creationId xmlns:a16="http://schemas.microsoft.com/office/drawing/2014/main" id="{0CE5F050-24C3-0D44-A39B-A2F502A766F7}"/>
              </a:ext>
            </a:extLst>
          </p:cNvPr>
          <p:cNvCxnSpPr>
            <a:cxnSpLocks/>
            <a:stCxn id="74" idx="4"/>
            <a:endCxn id="29" idx="0"/>
          </p:cNvCxnSpPr>
          <p:nvPr/>
        </p:nvCxnSpPr>
        <p:spPr>
          <a:xfrm flipH="1">
            <a:off x="820016" y="4030660"/>
            <a:ext cx="3751984" cy="149761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87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wipe(left)">
                                      <p:cBhvr>
                                        <p:cTn id="11" dur="500"/>
                                        <p:tgtEl>
                                          <p:spTgt spid="10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wipe(up)">
                                      <p:cBhvr>
                                        <p:cTn id="24" dur="500"/>
                                        <p:tgtEl>
                                          <p:spTgt spid="87"/>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wipe(up)">
                                      <p:cBhvr>
                                        <p:cTn id="27" dur="500"/>
                                        <p:tgtEl>
                                          <p:spTgt spid="9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up)">
                                      <p:cBhvr>
                                        <p:cTn id="32" dur="500"/>
                                        <p:tgtEl>
                                          <p:spTgt spid="66"/>
                                        </p:tgtEl>
                                      </p:cBhvr>
                                    </p:animEffect>
                                  </p:childTnLst>
                                </p:cTn>
                              </p:par>
                              <p:par>
                                <p:cTn id="33" presetID="1" presetClass="entr" presetSubtype="0" fill="hold" grpId="0" nodeType="withEffect">
                                  <p:stCondLst>
                                    <p:cond delay="500"/>
                                  </p:stCondLst>
                                  <p:childTnLst>
                                    <p:set>
                                      <p:cBhvr>
                                        <p:cTn id="34" dur="1" fill="hold">
                                          <p:stCondLst>
                                            <p:cond delay="0"/>
                                          </p:stCondLst>
                                        </p:cTn>
                                        <p:tgtEl>
                                          <p:spTgt spid="1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01"/>
                                        </p:tgtEl>
                                        <p:attrNameLst>
                                          <p:attrName>style.visibility</p:attrName>
                                        </p:attrNameLst>
                                      </p:cBhvr>
                                      <p:to>
                                        <p:strVal val="visible"/>
                                      </p:to>
                                    </p:set>
                                    <p:animEffect transition="in" filter="wipe(up)">
                                      <p:cBhvr>
                                        <p:cTn id="39" dur="500"/>
                                        <p:tgtEl>
                                          <p:spTgt spid="101"/>
                                        </p:tgtEl>
                                      </p:cBhvr>
                                    </p:animEffect>
                                  </p:childTnLst>
                                </p:cTn>
                              </p:par>
                              <p:par>
                                <p:cTn id="40" presetID="1" presetClass="entr" presetSubtype="0" fill="hold" grpId="0" nodeType="withEffect">
                                  <p:stCondLst>
                                    <p:cond delay="500"/>
                                  </p:stCondLst>
                                  <p:childTnLst>
                                    <p:set>
                                      <p:cBhvr>
                                        <p:cTn id="41" dur="1" fill="hold">
                                          <p:stCondLst>
                                            <p:cond delay="0"/>
                                          </p:stCondLst>
                                        </p:cTn>
                                        <p:tgtEl>
                                          <p:spTgt spid="13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wipe(up)">
                                      <p:cBhvr>
                                        <p:cTn id="46" dur="500"/>
                                        <p:tgtEl>
                                          <p:spTgt spid="107"/>
                                        </p:tgtEl>
                                      </p:cBhvr>
                                    </p:animEffect>
                                  </p:childTnLst>
                                </p:cTn>
                              </p:par>
                              <p:par>
                                <p:cTn id="47" presetID="1" presetClass="entr" presetSubtype="0" fill="hold" grpId="0" nodeType="withEffect">
                                  <p:stCondLst>
                                    <p:cond delay="500"/>
                                  </p:stCondLst>
                                  <p:childTnLst>
                                    <p:set>
                                      <p:cBhvr>
                                        <p:cTn id="48" dur="1" fill="hold">
                                          <p:stCondLst>
                                            <p:cond delay="0"/>
                                          </p:stCondLst>
                                        </p:cTn>
                                        <p:tgtEl>
                                          <p:spTgt spid="1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wipe(up)">
                                      <p:cBhvr>
                                        <p:cTn id="53" dur="500"/>
                                        <p:tgtEl>
                                          <p:spTgt spid="84"/>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wipe(up)">
                                      <p:cBhvr>
                                        <p:cTn id="56" dur="500"/>
                                        <p:tgtEl>
                                          <p:spTgt spid="104"/>
                                        </p:tgtEl>
                                      </p:cBhvr>
                                    </p:animEffect>
                                  </p:childTnLst>
                                </p:cTn>
                              </p:par>
                              <p:par>
                                <p:cTn id="57" presetID="22" presetClass="entr" presetSubtype="1"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up)">
                                      <p:cBhvr>
                                        <p:cTn id="59" dur="500"/>
                                        <p:tgtEl>
                                          <p:spTgt spid="68"/>
                                        </p:tgtEl>
                                      </p:cBhvr>
                                    </p:animEffect>
                                  </p:childTnLst>
                                </p:cTn>
                              </p:par>
                              <p:par>
                                <p:cTn id="60" presetID="1" presetClass="entr" presetSubtype="0" fill="hold" grpId="0" nodeType="withEffect">
                                  <p:stCondLst>
                                    <p:cond delay="500"/>
                                  </p:stCondLst>
                                  <p:childTnLst>
                                    <p:set>
                                      <p:cBhvr>
                                        <p:cTn id="61"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56323" grpId="0" build="p"/>
      <p:bldP spid="99" grpId="0"/>
      <p:bldP spid="128" grpId="0" animBg="1"/>
      <p:bldP spid="129" grpId="0" animBg="1"/>
      <p:bldP spid="130" grpId="0" animBg="1"/>
      <p:bldP spid="1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7"/>
          <p:cNvSpPr>
            <a:spLocks noGrp="1"/>
          </p:cNvSpPr>
          <p:nvPr>
            <p:ph type="title"/>
          </p:nvPr>
        </p:nvSpPr>
        <p:spPr/>
        <p:txBody>
          <a:bodyPr/>
          <a:lstStyle/>
          <a:p>
            <a:r>
              <a:rPr lang="en-US" dirty="0">
                <a:solidFill>
                  <a:srgbClr val="0070C0"/>
                </a:solidFill>
              </a:rPr>
              <a:t>Sequential Histogram Function</a:t>
            </a:r>
          </a:p>
        </p:txBody>
      </p:sp>
      <p:sp>
        <p:nvSpPr>
          <p:cNvPr id="9" name="Content Placeholder 8"/>
          <p:cNvSpPr>
            <a:spLocks noGrp="1"/>
          </p:cNvSpPr>
          <p:nvPr>
            <p:ph idx="1"/>
          </p:nvPr>
        </p:nvSpPr>
        <p:spPr>
          <a:xfrm>
            <a:off x="371535" y="1340768"/>
            <a:ext cx="8424936" cy="4608512"/>
          </a:xfrm>
        </p:spPr>
        <p:txBody>
          <a:bodyPr>
            <a:normAutofit fontScale="92500" lnSpcReduction="10000"/>
          </a:bodyPr>
          <a:lstStyle/>
          <a:p>
            <a:pPr marL="576263" indent="-576263">
              <a:buFontTx/>
              <a:buNone/>
              <a:defRPr/>
            </a:pPr>
            <a:r>
              <a:rPr lang="en-US" sz="1800" dirty="0">
                <a:solidFill>
                  <a:srgbClr val="00B050"/>
                </a:solidFill>
                <a:latin typeface="Courier" pitchFamily="2" charset="0"/>
                <a:cs typeface="Courier New" pitchFamily="49" charset="0"/>
              </a:rPr>
              <a:t>void</a:t>
            </a:r>
            <a:r>
              <a:rPr lang="en-US" sz="1800" dirty="0">
                <a:latin typeface="Courier" pitchFamily="2" charset="0"/>
                <a:cs typeface="Courier New" pitchFamily="49" charset="0"/>
              </a:rPr>
              <a:t> </a:t>
            </a:r>
            <a:r>
              <a:rPr lang="en-US" sz="1800" dirty="0" err="1">
                <a:latin typeface="Courier" pitchFamily="2" charset="0"/>
                <a:cs typeface="Courier New" pitchFamily="49" charset="0"/>
              </a:rPr>
              <a:t>histogram_calculation</a:t>
            </a:r>
            <a:r>
              <a:rPr lang="en-US" sz="1800" dirty="0">
                <a:latin typeface="Courier" pitchFamily="2" charset="0"/>
                <a:cs typeface="Courier New" pitchFamily="49" charset="0"/>
              </a:rPr>
              <a:t>(</a:t>
            </a:r>
            <a:r>
              <a:rPr lang="en-US" sz="1800" dirty="0">
                <a:solidFill>
                  <a:srgbClr val="00B050"/>
                </a:solidFill>
                <a:latin typeface="Courier" pitchFamily="2" charset="0"/>
                <a:cs typeface="Courier New" pitchFamily="49" charset="0"/>
              </a:rPr>
              <a:t>unsigned int </a:t>
            </a:r>
            <a:r>
              <a:rPr lang="en-US" sz="1800" dirty="0">
                <a:latin typeface="Courier" pitchFamily="2" charset="0"/>
                <a:cs typeface="Courier New" pitchFamily="49" charset="0"/>
              </a:rPr>
              <a:t>*</a:t>
            </a:r>
            <a:r>
              <a:rPr lang="en-US" sz="1800" dirty="0" err="1">
                <a:latin typeface="Courier" pitchFamily="2" charset="0"/>
                <a:cs typeface="Courier New" pitchFamily="49" charset="0"/>
              </a:rPr>
              <a:t>histo</a:t>
            </a:r>
            <a:r>
              <a:rPr lang="en-US" sz="1800" dirty="0">
                <a:latin typeface="Courier" pitchFamily="2" charset="0"/>
                <a:cs typeface="Courier New" pitchFamily="49" charset="0"/>
              </a:rPr>
              <a:t>, </a:t>
            </a:r>
          </a:p>
          <a:p>
            <a:pPr marL="576263" indent="-576263">
              <a:buFontTx/>
              <a:buNone/>
              <a:defRPr/>
            </a:pPr>
            <a:r>
              <a:rPr lang="en-US" sz="1800" dirty="0">
                <a:latin typeface="Courier" pitchFamily="2" charset="0"/>
                <a:cs typeface="Courier New" pitchFamily="49" charset="0"/>
              </a:rPr>
              <a:t>                           </a:t>
            </a:r>
            <a:r>
              <a:rPr lang="en-US" sz="1800" dirty="0">
                <a:solidFill>
                  <a:srgbClr val="00B050"/>
                </a:solidFill>
                <a:latin typeface="Courier" pitchFamily="2" charset="0"/>
                <a:cs typeface="Courier New" pitchFamily="49" charset="0"/>
              </a:rPr>
              <a:t>unsigned int </a:t>
            </a:r>
            <a:r>
              <a:rPr lang="en-US" sz="1800" dirty="0">
                <a:latin typeface="Courier" pitchFamily="2" charset="0"/>
                <a:cs typeface="Courier New" pitchFamily="49" charset="0"/>
              </a:rPr>
              <a:t>*input, </a:t>
            </a:r>
          </a:p>
          <a:p>
            <a:pPr marL="576263" indent="-576263">
              <a:buFontTx/>
              <a:buNone/>
              <a:defRPr/>
            </a:pPr>
            <a:r>
              <a:rPr lang="en-US" sz="1800" dirty="0">
                <a:latin typeface="Courier" pitchFamily="2" charset="0"/>
                <a:cs typeface="Courier New" pitchFamily="49" charset="0"/>
              </a:rPr>
              <a:t>                           </a:t>
            </a:r>
            <a:r>
              <a:rPr lang="en-US" sz="1800" dirty="0">
                <a:solidFill>
                  <a:srgbClr val="00B050"/>
                </a:solidFill>
                <a:latin typeface="Courier" pitchFamily="2" charset="0"/>
                <a:cs typeface="Courier New" pitchFamily="49" charset="0"/>
              </a:rPr>
              <a:t>unsigned int </a:t>
            </a:r>
            <a:r>
              <a:rPr lang="en-US" sz="1800" dirty="0" err="1">
                <a:latin typeface="Courier" pitchFamily="2" charset="0"/>
                <a:cs typeface="Courier New" pitchFamily="49" charset="0"/>
              </a:rPr>
              <a:t>input_size</a:t>
            </a:r>
            <a:r>
              <a:rPr lang="en-US" sz="1800" dirty="0">
                <a:latin typeface="Courier" pitchFamily="2" charset="0"/>
                <a:cs typeface="Courier New" pitchFamily="49" charset="0"/>
              </a:rPr>
              <a:t>){</a:t>
            </a:r>
          </a:p>
          <a:p>
            <a:pPr marL="576263" indent="-576263">
              <a:buFontTx/>
              <a:buNone/>
              <a:defRPr/>
            </a:pPr>
            <a:endParaRPr lang="en-US" sz="1800" dirty="0">
              <a:latin typeface="Courier" pitchFamily="2" charset="0"/>
              <a:cs typeface="Courier New" pitchFamily="49" charset="0"/>
            </a:endParaRPr>
          </a:p>
          <a:p>
            <a:pPr marL="576263" indent="-576263">
              <a:buNone/>
              <a:defRPr/>
            </a:pPr>
            <a:r>
              <a:rPr lang="en-US" sz="1800" dirty="0">
                <a:latin typeface="Courier" pitchFamily="2" charset="0"/>
                <a:cs typeface="Courier New" pitchFamily="49" charset="0"/>
              </a:rPr>
              <a:t>    int </a:t>
            </a:r>
            <a:r>
              <a:rPr lang="en-US" sz="1800" dirty="0" err="1">
                <a:latin typeface="Courier" pitchFamily="2" charset="0"/>
                <a:cs typeface="Courier New" pitchFamily="49" charset="0"/>
              </a:rPr>
              <a:t>i</a:t>
            </a:r>
            <a:r>
              <a:rPr lang="en-US" sz="1800" dirty="0">
                <a:latin typeface="Courier" pitchFamily="2" charset="0"/>
                <a:cs typeface="Courier New" pitchFamily="49" charset="0"/>
              </a:rPr>
              <a:t> = 0; </a:t>
            </a:r>
            <a:r>
              <a:rPr lang="en-US" sz="1800" dirty="0">
                <a:solidFill>
                  <a:srgbClr val="9DC3E6"/>
                </a:solidFill>
                <a:latin typeface="Courier" pitchFamily="2" charset="0"/>
                <a:cs typeface="Courier New" pitchFamily="49" charset="0"/>
              </a:rPr>
              <a:t>// Loop index</a:t>
            </a:r>
          </a:p>
          <a:p>
            <a:pPr marL="576263" indent="-576263">
              <a:buFontTx/>
              <a:buNone/>
              <a:defRPr/>
            </a:pPr>
            <a:endParaRPr lang="en-US" sz="1800" dirty="0">
              <a:latin typeface="Courier" pitchFamily="2" charset="0"/>
              <a:cs typeface="Courier New" pitchFamily="49" charset="0"/>
            </a:endParaRP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a:solidFill>
                  <a:srgbClr val="CC9900"/>
                </a:solidFill>
                <a:latin typeface="Courier" pitchFamily="2" charset="0"/>
                <a:cs typeface="Courier New" pitchFamily="49" charset="0"/>
              </a:rPr>
              <a:t>while</a:t>
            </a:r>
            <a:r>
              <a:rPr lang="en-US" sz="1800" dirty="0">
                <a:latin typeface="Courier" pitchFamily="2" charset="0"/>
                <a:cs typeface="Courier New" pitchFamily="49" charset="0"/>
              </a:rPr>
              <a:t>(</a:t>
            </a:r>
            <a:r>
              <a:rPr lang="en-US" sz="1800" dirty="0" err="1">
                <a:latin typeface="Courier" pitchFamily="2" charset="0"/>
                <a:cs typeface="Courier New" pitchFamily="49" charset="0"/>
              </a:rPr>
              <a:t>i</a:t>
            </a:r>
            <a:r>
              <a:rPr lang="en-US" sz="1800" dirty="0">
                <a:latin typeface="Courier" pitchFamily="2" charset="0"/>
                <a:cs typeface="Courier New" pitchFamily="49" charset="0"/>
              </a:rPr>
              <a:t> &lt; </a:t>
            </a:r>
            <a:r>
              <a:rPr lang="en-US" sz="1800" dirty="0" err="1">
                <a:latin typeface="Courier" pitchFamily="2" charset="0"/>
                <a:cs typeface="Courier New" pitchFamily="49" charset="0"/>
              </a:rPr>
              <a:t>input_size</a:t>
            </a:r>
            <a:r>
              <a:rPr lang="en-US" sz="1800" dirty="0">
                <a:latin typeface="Courier" pitchFamily="2" charset="0"/>
                <a:cs typeface="Courier New" pitchFamily="49" charset="0"/>
              </a:rPr>
              <a:t>){</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a:solidFill>
                  <a:srgbClr val="00B050"/>
                </a:solidFill>
                <a:latin typeface="Courier" pitchFamily="2" charset="0"/>
                <a:cs typeface="Courier New" pitchFamily="49" charset="0"/>
              </a:rPr>
              <a:t>unsigned int</a:t>
            </a:r>
            <a:r>
              <a:rPr lang="en-US" sz="1800" dirty="0">
                <a:latin typeface="Courier" pitchFamily="2" charset="0"/>
                <a:cs typeface="Courier New" pitchFamily="49" charset="0"/>
              </a:rPr>
              <a:t> </a:t>
            </a:r>
            <a:r>
              <a:rPr lang="en-US" sz="1800" dirty="0" err="1">
                <a:latin typeface="Courier" pitchFamily="2" charset="0"/>
                <a:cs typeface="Courier New" pitchFamily="49" charset="0"/>
              </a:rPr>
              <a:t>val</a:t>
            </a:r>
            <a:r>
              <a:rPr lang="en-US" sz="1800" dirty="0">
                <a:latin typeface="Courier" pitchFamily="2" charset="0"/>
                <a:cs typeface="Courier New" pitchFamily="49" charset="0"/>
              </a:rPr>
              <a:t> = input[</a:t>
            </a:r>
            <a:r>
              <a:rPr lang="en-US" sz="1800" dirty="0" err="1">
                <a:latin typeface="Courier" pitchFamily="2" charset="0"/>
                <a:cs typeface="Courier New" pitchFamily="49" charset="0"/>
              </a:rPr>
              <a:t>i</a:t>
            </a:r>
            <a:r>
              <a:rPr lang="en-US" sz="1800" dirty="0">
                <a:latin typeface="Courier" pitchFamily="2" charset="0"/>
                <a:cs typeface="Courier New" pitchFamily="49" charset="0"/>
              </a:rPr>
              <a:t>];</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err="1">
                <a:latin typeface="Courier" pitchFamily="2" charset="0"/>
                <a:cs typeface="Courier New" pitchFamily="49" charset="0"/>
              </a:rPr>
              <a:t>histo</a:t>
            </a:r>
            <a:r>
              <a:rPr lang="en-US" sz="1800" dirty="0">
                <a:latin typeface="Courier" pitchFamily="2" charset="0"/>
                <a:cs typeface="Courier New" pitchFamily="49" charset="0"/>
              </a:rPr>
              <a:t>[</a:t>
            </a:r>
            <a:r>
              <a:rPr lang="en-US" sz="1800" dirty="0" err="1">
                <a:latin typeface="Courier" pitchFamily="2" charset="0"/>
                <a:cs typeface="Courier New" pitchFamily="49" charset="0"/>
              </a:rPr>
              <a:t>val</a:t>
            </a:r>
            <a:r>
              <a:rPr lang="en-US" sz="1800" dirty="0">
                <a:latin typeface="Courier" pitchFamily="2" charset="0"/>
                <a:cs typeface="Courier New" pitchFamily="49" charset="0"/>
              </a:rPr>
              <a:t>] += 1;</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err="1">
                <a:latin typeface="Courier" pitchFamily="2" charset="0"/>
                <a:cs typeface="Courier New" pitchFamily="49" charset="0"/>
              </a:rPr>
              <a:t>i</a:t>
            </a:r>
            <a:r>
              <a:rPr lang="en-US" sz="1800" dirty="0">
                <a:latin typeface="Courier" pitchFamily="2" charset="0"/>
                <a:cs typeface="Courier New" pitchFamily="49" charset="0"/>
              </a:rPr>
              <a:t>++;</a:t>
            </a:r>
          </a:p>
          <a:p>
            <a:pPr marL="0" indent="0">
              <a:buFontTx/>
              <a:buNone/>
              <a:defRPr/>
            </a:pPr>
            <a:r>
              <a:rPr lang="en-US" sz="1800" dirty="0">
                <a:latin typeface="Courier" pitchFamily="2" charset="0"/>
                <a:cs typeface="Courier New" pitchFamily="49" charset="0"/>
              </a:rPr>
              <a:t>   }</a:t>
            </a:r>
          </a:p>
          <a:p>
            <a:pPr marL="0" indent="0">
              <a:buFontTx/>
              <a:buNone/>
              <a:defRPr/>
            </a:pPr>
            <a:r>
              <a:rPr lang="en-US" sz="1800" dirty="0">
                <a:latin typeface="Courier" pitchFamily="2" charset="0"/>
                <a:cs typeface="Courier New" pitchFamily="49" charset="0"/>
              </a:rPr>
              <a:t>}</a:t>
            </a:r>
          </a:p>
        </p:txBody>
      </p:sp>
      <p:sp>
        <p:nvSpPr>
          <p:cNvPr id="5" name="Slide Number Placeholder 3">
            <a:extLst>
              <a:ext uri="{FF2B5EF4-FFF2-40B4-BE49-F238E27FC236}">
                <a16:creationId xmlns:a16="http://schemas.microsoft.com/office/drawing/2014/main" id="{7007867A-5E4E-544D-9736-EFACD325D66D}"/>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55850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wipe(up)">
                                      <p:cBhvr>
                                        <p:cTn id="7" dur="500"/>
                                        <p:tgtEl>
                                          <p:spTgt spid="9">
                                            <p:txEl>
                                              <p:pRg st="4" end="4"/>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9">
                                            <p:txEl>
                                              <p:pRg st="7" end="7"/>
                                            </p:txEl>
                                          </p:spTgt>
                                        </p:tgtEl>
                                        <p:attrNameLst>
                                          <p:attrName>style.visibility</p:attrName>
                                        </p:attrNameLst>
                                      </p:cBhvr>
                                      <p:to>
                                        <p:strVal val="visible"/>
                                      </p:to>
                                    </p:set>
                                    <p:animEffect transition="in" filter="wipe(up)">
                                      <p:cBhvr>
                                        <p:cTn id="10" dur="500"/>
                                        <p:tgtEl>
                                          <p:spTgt spid="9">
                                            <p:txEl>
                                              <p:pRg st="7" end="7"/>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9">
                                            <p:txEl>
                                              <p:pRg st="14" end="14"/>
                                            </p:txEl>
                                          </p:spTgt>
                                        </p:tgtEl>
                                        <p:attrNameLst>
                                          <p:attrName>style.visibility</p:attrName>
                                        </p:attrNameLst>
                                      </p:cBhvr>
                                      <p:to>
                                        <p:strVal val="visible"/>
                                      </p:to>
                                    </p:set>
                                    <p:animEffect transition="in" filter="wipe(up)">
                                      <p:cBhvr>
                                        <p:cTn id="13" dur="500"/>
                                        <p:tgtEl>
                                          <p:spTgt spid="9">
                                            <p:txEl>
                                              <p:pRg st="14" end="1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9">
                                            <p:txEl>
                                              <p:pRg st="9" end="9"/>
                                            </p:txEl>
                                          </p:spTgt>
                                        </p:tgtEl>
                                        <p:attrNameLst>
                                          <p:attrName>style.visibility</p:attrName>
                                        </p:attrNameLst>
                                      </p:cBhvr>
                                      <p:to>
                                        <p:strVal val="visible"/>
                                      </p:to>
                                    </p:set>
                                    <p:animEffect transition="in" filter="wipe(up)">
                                      <p:cBhvr>
                                        <p:cTn id="18" dur="500"/>
                                        <p:tgtEl>
                                          <p:spTgt spid="9">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animEffect transition="in" filter="wipe(up)">
                                      <p:cBhvr>
                                        <p:cTn id="23" dur="500"/>
                                        <p:tgtEl>
                                          <p:spTgt spid="9">
                                            <p:txEl>
                                              <p:pRg st="11" end="11"/>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9">
                                            <p:txEl>
                                              <p:pRg st="13" end="13"/>
                                            </p:txEl>
                                          </p:spTgt>
                                        </p:tgtEl>
                                        <p:attrNameLst>
                                          <p:attrName>style.visibility</p:attrName>
                                        </p:attrNameLst>
                                      </p:cBhvr>
                                      <p:to>
                                        <p:strVal val="visible"/>
                                      </p:to>
                                    </p:set>
                                    <p:animEffect transition="in" filter="wipe(up)">
                                      <p:cBhvr>
                                        <p:cTn id="26"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228600" y="0"/>
            <a:ext cx="8915400" cy="908720"/>
          </a:xfrm>
        </p:spPr>
        <p:txBody>
          <a:bodyPr/>
          <a:lstStyle/>
          <a:p>
            <a:r>
              <a:rPr lang="en-US" dirty="0">
                <a:solidFill>
                  <a:srgbClr val="0070C0"/>
                </a:solidFill>
              </a:rPr>
              <a:t>Parallel Histogram Computation: Iteration 1</a:t>
            </a:r>
          </a:p>
        </p:txBody>
      </p:sp>
      <p:sp>
        <p:nvSpPr>
          <p:cNvPr id="57347" name="Content Placeholder 6"/>
          <p:cNvSpPr>
            <a:spLocks noGrp="1"/>
          </p:cNvSpPr>
          <p:nvPr>
            <p:ph idx="1"/>
          </p:nvPr>
        </p:nvSpPr>
        <p:spPr/>
        <p:txBody>
          <a:bodyPr>
            <a:normAutofit/>
          </a:bodyPr>
          <a:lstStyle/>
          <a:p>
            <a:r>
              <a:rPr lang="en-US" dirty="0"/>
              <a:t>Adjacent threads read adjacent input characters</a:t>
            </a:r>
          </a:p>
          <a:p>
            <a:pPr lvl="1"/>
            <a:r>
              <a:rPr lang="en-US" dirty="0"/>
              <a:t>Reads from the input array are </a:t>
            </a:r>
            <a:r>
              <a:rPr lang="en-US" dirty="0">
                <a:solidFill>
                  <a:srgbClr val="00B050"/>
                </a:solidFill>
              </a:rPr>
              <a:t>coalesced</a:t>
            </a:r>
          </a:p>
        </p:txBody>
      </p:sp>
      <p:sp>
        <p:nvSpPr>
          <p:cNvPr id="8" name="Rectangle 7"/>
          <p:cNvSpPr/>
          <p:nvPr/>
        </p:nvSpPr>
        <p:spPr>
          <a:xfrm>
            <a:off x="10750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a:t>
            </a:r>
          </a:p>
        </p:txBody>
      </p:sp>
      <p:sp>
        <p:nvSpPr>
          <p:cNvPr id="9" name="Rectangle 8"/>
          <p:cNvSpPr/>
          <p:nvPr/>
        </p:nvSpPr>
        <p:spPr>
          <a:xfrm>
            <a:off x="49471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_</a:t>
            </a:r>
          </a:p>
        </p:txBody>
      </p:sp>
      <p:sp>
        <p:nvSpPr>
          <p:cNvPr id="10" name="Rectangle 9"/>
          <p:cNvSpPr/>
          <p:nvPr/>
        </p:nvSpPr>
        <p:spPr>
          <a:xfrm>
            <a:off x="88191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t>
            </a:r>
          </a:p>
        </p:txBody>
      </p:sp>
      <p:sp>
        <p:nvSpPr>
          <p:cNvPr id="11" name="Rectangle 10"/>
          <p:cNvSpPr/>
          <p:nvPr/>
        </p:nvSpPr>
        <p:spPr>
          <a:xfrm>
            <a:off x="126912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12" name="Rectangle 11"/>
          <p:cNvSpPr/>
          <p:nvPr/>
        </p:nvSpPr>
        <p:spPr>
          <a:xfrm>
            <a:off x="165632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t>
            </a:r>
          </a:p>
        </p:txBody>
      </p:sp>
      <p:sp>
        <p:nvSpPr>
          <p:cNvPr id="13" name="Rectangle 12"/>
          <p:cNvSpPr/>
          <p:nvPr/>
        </p:nvSpPr>
        <p:spPr>
          <a:xfrm>
            <a:off x="204353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t>
            </a:r>
          </a:p>
        </p:txBody>
      </p:sp>
      <p:sp>
        <p:nvSpPr>
          <p:cNvPr id="14" name="Rectangle 13"/>
          <p:cNvSpPr/>
          <p:nvPr/>
        </p:nvSpPr>
        <p:spPr>
          <a:xfrm>
            <a:off x="243074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U</a:t>
            </a:r>
          </a:p>
        </p:txBody>
      </p:sp>
      <p:sp>
        <p:nvSpPr>
          <p:cNvPr id="15" name="Rectangle 14"/>
          <p:cNvSpPr/>
          <p:nvPr/>
        </p:nvSpPr>
        <p:spPr>
          <a:xfrm>
            <a:off x="281794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t>
            </a:r>
          </a:p>
        </p:txBody>
      </p:sp>
      <p:sp>
        <p:nvSpPr>
          <p:cNvPr id="16" name="Rectangle 15"/>
          <p:cNvSpPr/>
          <p:nvPr/>
        </p:nvSpPr>
        <p:spPr>
          <a:xfrm>
            <a:off x="320515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17" name="Rectangle 16"/>
          <p:cNvSpPr/>
          <p:nvPr/>
        </p:nvSpPr>
        <p:spPr>
          <a:xfrm>
            <a:off x="359235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a:t>
            </a:r>
          </a:p>
        </p:txBody>
      </p:sp>
      <p:sp>
        <p:nvSpPr>
          <p:cNvPr id="18" name="Rectangle 17"/>
          <p:cNvSpPr/>
          <p:nvPr/>
        </p:nvSpPr>
        <p:spPr>
          <a:xfrm>
            <a:off x="397956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a:t>
            </a:r>
          </a:p>
        </p:txBody>
      </p:sp>
      <p:sp>
        <p:nvSpPr>
          <p:cNvPr id="19" name="Rectangle 18"/>
          <p:cNvSpPr/>
          <p:nvPr/>
        </p:nvSpPr>
        <p:spPr>
          <a:xfrm>
            <a:off x="436677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_</a:t>
            </a:r>
          </a:p>
        </p:txBody>
      </p:sp>
      <p:sp>
        <p:nvSpPr>
          <p:cNvPr id="20" name="Rectangle 19"/>
          <p:cNvSpPr/>
          <p:nvPr/>
        </p:nvSpPr>
        <p:spPr>
          <a:xfrm>
            <a:off x="475397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21" name="Rectangle 20"/>
          <p:cNvSpPr/>
          <p:nvPr/>
        </p:nvSpPr>
        <p:spPr>
          <a:xfrm>
            <a:off x="514118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_</a:t>
            </a:r>
          </a:p>
        </p:txBody>
      </p:sp>
      <p:sp>
        <p:nvSpPr>
          <p:cNvPr id="22" name="Rectangle 21"/>
          <p:cNvSpPr/>
          <p:nvPr/>
        </p:nvSpPr>
        <p:spPr>
          <a:xfrm>
            <a:off x="823883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23" name="Rectangle 22"/>
          <p:cNvSpPr/>
          <p:nvPr/>
        </p:nvSpPr>
        <p:spPr>
          <a:xfrm>
            <a:off x="669000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a:t>
            </a:r>
          </a:p>
        </p:txBody>
      </p:sp>
      <p:sp>
        <p:nvSpPr>
          <p:cNvPr id="24" name="Rectangle 23"/>
          <p:cNvSpPr/>
          <p:nvPr/>
        </p:nvSpPr>
        <p:spPr>
          <a:xfrm>
            <a:off x="630280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a:t>
            </a:r>
          </a:p>
        </p:txBody>
      </p:sp>
      <p:sp>
        <p:nvSpPr>
          <p:cNvPr id="25" name="Rectangle 24"/>
          <p:cNvSpPr/>
          <p:nvPr/>
        </p:nvSpPr>
        <p:spPr>
          <a:xfrm>
            <a:off x="591559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a:t>
            </a:r>
          </a:p>
        </p:txBody>
      </p:sp>
      <p:sp>
        <p:nvSpPr>
          <p:cNvPr id="26" name="Rectangle 25"/>
          <p:cNvSpPr/>
          <p:nvPr/>
        </p:nvSpPr>
        <p:spPr>
          <a:xfrm>
            <a:off x="552838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a:t>
            </a:r>
          </a:p>
        </p:txBody>
      </p:sp>
      <p:sp>
        <p:nvSpPr>
          <p:cNvPr id="27" name="Rectangle 26"/>
          <p:cNvSpPr/>
          <p:nvPr/>
        </p:nvSpPr>
        <p:spPr>
          <a:xfrm>
            <a:off x="785162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a:t>
            </a:r>
          </a:p>
        </p:txBody>
      </p:sp>
      <p:sp>
        <p:nvSpPr>
          <p:cNvPr id="28" name="Rectangle 27"/>
          <p:cNvSpPr/>
          <p:nvPr/>
        </p:nvSpPr>
        <p:spPr>
          <a:xfrm>
            <a:off x="746441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G</a:t>
            </a:r>
          </a:p>
        </p:txBody>
      </p:sp>
      <p:sp>
        <p:nvSpPr>
          <p:cNvPr id="29" name="Rectangle 28"/>
          <p:cNvSpPr/>
          <p:nvPr/>
        </p:nvSpPr>
        <p:spPr>
          <a:xfrm>
            <a:off x="707721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O</a:t>
            </a:r>
          </a:p>
        </p:txBody>
      </p:sp>
      <p:sp>
        <p:nvSpPr>
          <p:cNvPr id="30" name="Rectangle 29"/>
          <p:cNvSpPr/>
          <p:nvPr/>
        </p:nvSpPr>
        <p:spPr>
          <a:xfrm>
            <a:off x="8626029"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t>
            </a:r>
          </a:p>
        </p:txBody>
      </p:sp>
      <p:sp>
        <p:nvSpPr>
          <p:cNvPr id="42" name="Rectangle 41"/>
          <p:cNvSpPr/>
          <p:nvPr/>
        </p:nvSpPr>
        <p:spPr>
          <a:xfrm>
            <a:off x="623888"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43" name="Rectangle 42"/>
          <p:cNvSpPr/>
          <p:nvPr/>
        </p:nvSpPr>
        <p:spPr>
          <a:xfrm>
            <a:off x="62951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4" name="Rectangle 43"/>
          <p:cNvSpPr/>
          <p:nvPr/>
        </p:nvSpPr>
        <p:spPr>
          <a:xfrm>
            <a:off x="99377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45" name="Rectangle 44"/>
          <p:cNvSpPr/>
          <p:nvPr/>
        </p:nvSpPr>
        <p:spPr>
          <a:xfrm>
            <a:off x="100344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6" name="Rectangle 45"/>
          <p:cNvSpPr/>
          <p:nvPr/>
        </p:nvSpPr>
        <p:spPr>
          <a:xfrm>
            <a:off x="136366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47" name="Rectangle 46"/>
          <p:cNvSpPr/>
          <p:nvPr/>
        </p:nvSpPr>
        <p:spPr>
          <a:xfrm>
            <a:off x="137737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8" name="Rectangle 47"/>
          <p:cNvSpPr/>
          <p:nvPr/>
        </p:nvSpPr>
        <p:spPr>
          <a:xfrm>
            <a:off x="173355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49" name="Rectangle 48"/>
          <p:cNvSpPr/>
          <p:nvPr/>
        </p:nvSpPr>
        <p:spPr>
          <a:xfrm>
            <a:off x="175130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0" name="Rectangle 49"/>
          <p:cNvSpPr/>
          <p:nvPr/>
        </p:nvSpPr>
        <p:spPr>
          <a:xfrm>
            <a:off x="211455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51" name="Rectangle 50"/>
          <p:cNvSpPr/>
          <p:nvPr/>
        </p:nvSpPr>
        <p:spPr>
          <a:xfrm>
            <a:off x="212522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2" name="Rectangle 51"/>
          <p:cNvSpPr/>
          <p:nvPr/>
        </p:nvSpPr>
        <p:spPr>
          <a:xfrm>
            <a:off x="249237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53" name="Rectangle 52"/>
          <p:cNvSpPr/>
          <p:nvPr/>
        </p:nvSpPr>
        <p:spPr>
          <a:xfrm>
            <a:off x="249915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4" name="Rectangle 53"/>
          <p:cNvSpPr/>
          <p:nvPr/>
        </p:nvSpPr>
        <p:spPr>
          <a:xfrm>
            <a:off x="286226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55" name="Rectangle 54"/>
          <p:cNvSpPr/>
          <p:nvPr/>
        </p:nvSpPr>
        <p:spPr>
          <a:xfrm>
            <a:off x="287308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6" name="Rectangle 55"/>
          <p:cNvSpPr/>
          <p:nvPr/>
        </p:nvSpPr>
        <p:spPr>
          <a:xfrm>
            <a:off x="32242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57" name="Rectangle 56"/>
          <p:cNvSpPr/>
          <p:nvPr/>
        </p:nvSpPr>
        <p:spPr>
          <a:xfrm>
            <a:off x="324701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8" name="Rectangle 57"/>
          <p:cNvSpPr/>
          <p:nvPr/>
        </p:nvSpPr>
        <p:spPr>
          <a:xfrm>
            <a:off x="358140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59" name="Rectangle 58"/>
          <p:cNvSpPr/>
          <p:nvPr/>
        </p:nvSpPr>
        <p:spPr>
          <a:xfrm>
            <a:off x="362094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0" name="Rectangle 59"/>
          <p:cNvSpPr/>
          <p:nvPr/>
        </p:nvSpPr>
        <p:spPr>
          <a:xfrm>
            <a:off x="39481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61" name="Rectangle 60"/>
          <p:cNvSpPr/>
          <p:nvPr/>
        </p:nvSpPr>
        <p:spPr>
          <a:xfrm>
            <a:off x="399486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2" name="Rectangle 61"/>
          <p:cNvSpPr/>
          <p:nvPr/>
        </p:nvSpPr>
        <p:spPr>
          <a:xfrm>
            <a:off x="431482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63" name="Rectangle 62"/>
          <p:cNvSpPr/>
          <p:nvPr/>
        </p:nvSpPr>
        <p:spPr>
          <a:xfrm>
            <a:off x="436879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4" name="Rectangle 63"/>
          <p:cNvSpPr/>
          <p:nvPr/>
        </p:nvSpPr>
        <p:spPr>
          <a:xfrm>
            <a:off x="4716016"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65" name="Rectangle 64"/>
          <p:cNvSpPr/>
          <p:nvPr/>
        </p:nvSpPr>
        <p:spPr>
          <a:xfrm>
            <a:off x="474272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6" name="Rectangle 65"/>
          <p:cNvSpPr/>
          <p:nvPr/>
        </p:nvSpPr>
        <p:spPr>
          <a:xfrm>
            <a:off x="5065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67" name="Rectangle 66"/>
          <p:cNvSpPr/>
          <p:nvPr/>
        </p:nvSpPr>
        <p:spPr>
          <a:xfrm>
            <a:off x="511665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8" name="Rectangle 67"/>
          <p:cNvSpPr/>
          <p:nvPr/>
        </p:nvSpPr>
        <p:spPr>
          <a:xfrm>
            <a:off x="5446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69" name="Rectangle 68"/>
          <p:cNvSpPr/>
          <p:nvPr/>
        </p:nvSpPr>
        <p:spPr>
          <a:xfrm>
            <a:off x="549058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0" name="Rectangle 69"/>
          <p:cNvSpPr/>
          <p:nvPr/>
        </p:nvSpPr>
        <p:spPr>
          <a:xfrm>
            <a:off x="5827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71" name="Rectangle 70"/>
          <p:cNvSpPr/>
          <p:nvPr/>
        </p:nvSpPr>
        <p:spPr>
          <a:xfrm>
            <a:off x="586450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2" name="Rectangle 71"/>
          <p:cNvSpPr/>
          <p:nvPr/>
        </p:nvSpPr>
        <p:spPr>
          <a:xfrm>
            <a:off x="6208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74" name="Rectangle 73"/>
          <p:cNvSpPr/>
          <p:nvPr/>
        </p:nvSpPr>
        <p:spPr>
          <a:xfrm>
            <a:off x="6589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Q</a:t>
            </a:r>
          </a:p>
        </p:txBody>
      </p:sp>
      <p:sp>
        <p:nvSpPr>
          <p:cNvPr id="76" name="Rectangle 75"/>
          <p:cNvSpPr/>
          <p:nvPr/>
        </p:nvSpPr>
        <p:spPr>
          <a:xfrm>
            <a:off x="695960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R</a:t>
            </a:r>
          </a:p>
        </p:txBody>
      </p:sp>
      <p:sp>
        <p:nvSpPr>
          <p:cNvPr id="78" name="Rectangle 77"/>
          <p:cNvSpPr/>
          <p:nvPr/>
        </p:nvSpPr>
        <p:spPr>
          <a:xfrm>
            <a:off x="735084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a:t>
            </a:r>
          </a:p>
        </p:txBody>
      </p:sp>
      <p:sp>
        <p:nvSpPr>
          <p:cNvPr id="80" name="Rectangle 79"/>
          <p:cNvSpPr/>
          <p:nvPr/>
        </p:nvSpPr>
        <p:spPr>
          <a:xfrm>
            <a:off x="77200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a:t>
            </a:r>
          </a:p>
        </p:txBody>
      </p:sp>
      <p:sp>
        <p:nvSpPr>
          <p:cNvPr id="82" name="Rectangle 81"/>
          <p:cNvSpPr/>
          <p:nvPr/>
        </p:nvSpPr>
        <p:spPr>
          <a:xfrm>
            <a:off x="8091488"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U</a:t>
            </a:r>
          </a:p>
        </p:txBody>
      </p:sp>
      <p:sp>
        <p:nvSpPr>
          <p:cNvPr id="84" name="Rectangle 83"/>
          <p:cNvSpPr/>
          <p:nvPr/>
        </p:nvSpPr>
        <p:spPr>
          <a:xfrm>
            <a:off x="8472488" y="5928320"/>
            <a:ext cx="642046"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V …</a:t>
            </a:r>
          </a:p>
        </p:txBody>
      </p:sp>
      <p:cxnSp>
        <p:nvCxnSpPr>
          <p:cNvPr id="88" name="Straight Arrow Connector 87"/>
          <p:cNvCxnSpPr>
            <a:cxnSpLocks/>
            <a:stCxn id="98" idx="4"/>
            <a:endCxn id="107" idx="0"/>
          </p:cNvCxnSpPr>
          <p:nvPr/>
        </p:nvCxnSpPr>
        <p:spPr>
          <a:xfrm flipH="1">
            <a:off x="446088" y="4030660"/>
            <a:ext cx="3096759" cy="1497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cxnSpLocks/>
            <a:stCxn id="102" idx="4"/>
            <a:endCxn id="59" idx="0"/>
          </p:cNvCxnSpPr>
          <p:nvPr/>
        </p:nvCxnSpPr>
        <p:spPr>
          <a:xfrm>
            <a:off x="1543473" y="4030660"/>
            <a:ext cx="2267967" cy="1497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cxnSpLocks/>
            <a:stCxn id="93" idx="4"/>
            <a:endCxn id="47" idx="0"/>
          </p:cNvCxnSpPr>
          <p:nvPr/>
        </p:nvCxnSpPr>
        <p:spPr>
          <a:xfrm flipH="1">
            <a:off x="1567872" y="4030660"/>
            <a:ext cx="3974349" cy="1497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a:stCxn id="4" idx="4"/>
            <a:endCxn id="43" idx="0"/>
          </p:cNvCxnSpPr>
          <p:nvPr/>
        </p:nvCxnSpPr>
        <p:spPr>
          <a:xfrm flipH="1">
            <a:off x="820016" y="4030660"/>
            <a:ext cx="6721578" cy="1497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7511976-D918-524E-AECD-733558469C0A}"/>
              </a:ext>
            </a:extLst>
          </p:cNvPr>
          <p:cNvGrpSpPr/>
          <p:nvPr/>
        </p:nvGrpSpPr>
        <p:grpSpPr>
          <a:xfrm>
            <a:off x="676177" y="3270644"/>
            <a:ext cx="7732713" cy="760016"/>
            <a:chOff x="583703" y="3742519"/>
            <a:chExt cx="7732713" cy="760016"/>
          </a:xfrm>
        </p:grpSpPr>
        <p:grpSp>
          <p:nvGrpSpPr>
            <p:cNvPr id="5" name="Group 4">
              <a:extLst>
                <a:ext uri="{FF2B5EF4-FFF2-40B4-BE49-F238E27FC236}">
                  <a16:creationId xmlns:a16="http://schemas.microsoft.com/office/drawing/2014/main" id="{46FB5F83-166A-1E4D-8B98-E989409EDF69}"/>
                </a:ext>
              </a:extLst>
            </p:cNvPr>
            <p:cNvGrpSpPr/>
            <p:nvPr/>
          </p:nvGrpSpPr>
          <p:grpSpPr>
            <a:xfrm>
              <a:off x="6581824" y="3742519"/>
              <a:ext cx="1734592" cy="760016"/>
              <a:chOff x="1835696" y="2276872"/>
              <a:chExt cx="1734592" cy="760016"/>
            </a:xfrm>
          </p:grpSpPr>
          <p:sp>
            <p:nvSpPr>
              <p:cNvPr id="4" name="Oval 3">
                <a:extLst>
                  <a:ext uri="{FF2B5EF4-FFF2-40B4-BE49-F238E27FC236}">
                    <a16:creationId xmlns:a16="http://schemas.microsoft.com/office/drawing/2014/main" id="{50A59351-AA81-B140-A9F8-A8229C410D00}"/>
                  </a:ext>
                </a:extLst>
              </p:cNvPr>
              <p:cNvSpPr/>
              <p:nvPr/>
            </p:nvSpPr>
            <p:spPr>
              <a:xfrm>
                <a:off x="1835696" y="2276872"/>
                <a:ext cx="1734592" cy="760016"/>
              </a:xfrm>
              <a:prstGeom prst="ellipse">
                <a:avLst/>
              </a:prstGeom>
              <a:solidFill>
                <a:schemeClr val="accent2">
                  <a:lumMod val="40000"/>
                  <a:lumOff val="6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dirty="0">
                    <a:solidFill>
                      <a:sysClr val="windowText" lastClr="000000"/>
                    </a:solidFill>
                  </a:rPr>
                  <a:t>Thread 3</a:t>
                </a:r>
              </a:p>
            </p:txBody>
          </p:sp>
          <p:sp>
            <p:nvSpPr>
              <p:cNvPr id="91" name="Freeform 124">
                <a:extLst>
                  <a:ext uri="{FF2B5EF4-FFF2-40B4-BE49-F238E27FC236}">
                    <a16:creationId xmlns:a16="http://schemas.microsoft.com/office/drawing/2014/main" id="{75E7FEE7-8A30-9E47-BCE4-06B9E72CFB66}"/>
                  </a:ext>
                </a:extLst>
              </p:cNvPr>
              <p:cNvSpPr>
                <a:spLocks/>
              </p:cNvSpPr>
              <p:nvPr/>
            </p:nvSpPr>
            <p:spPr bwMode="auto">
              <a:xfrm>
                <a:off x="2143671" y="2421466"/>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grpSp>
        <p:grpSp>
          <p:nvGrpSpPr>
            <p:cNvPr id="92" name="Group 91">
              <a:extLst>
                <a:ext uri="{FF2B5EF4-FFF2-40B4-BE49-F238E27FC236}">
                  <a16:creationId xmlns:a16="http://schemas.microsoft.com/office/drawing/2014/main" id="{0D34E672-6FA0-C64F-A1E8-69FEB2DE112E}"/>
                </a:ext>
              </a:extLst>
            </p:cNvPr>
            <p:cNvGrpSpPr/>
            <p:nvPr/>
          </p:nvGrpSpPr>
          <p:grpSpPr>
            <a:xfrm>
              <a:off x="4582451" y="3742519"/>
              <a:ext cx="1734592" cy="760016"/>
              <a:chOff x="1835696" y="2276872"/>
              <a:chExt cx="1734592" cy="760016"/>
            </a:xfrm>
          </p:grpSpPr>
          <p:sp>
            <p:nvSpPr>
              <p:cNvPr id="93" name="Oval 92">
                <a:extLst>
                  <a:ext uri="{FF2B5EF4-FFF2-40B4-BE49-F238E27FC236}">
                    <a16:creationId xmlns:a16="http://schemas.microsoft.com/office/drawing/2014/main" id="{53C1593F-1A87-7947-9BE3-1819442E523E}"/>
                  </a:ext>
                </a:extLst>
              </p:cNvPr>
              <p:cNvSpPr/>
              <p:nvPr/>
            </p:nvSpPr>
            <p:spPr>
              <a:xfrm>
                <a:off x="1835696" y="2276872"/>
                <a:ext cx="1734592" cy="760016"/>
              </a:xfrm>
              <a:prstGeom prst="ellipse">
                <a:avLst/>
              </a:prstGeom>
              <a:solidFill>
                <a:schemeClr val="accent2">
                  <a:lumMod val="40000"/>
                  <a:lumOff val="6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dirty="0">
                    <a:solidFill>
                      <a:sysClr val="windowText" lastClr="000000"/>
                    </a:solidFill>
                  </a:rPr>
                  <a:t>Thread 2</a:t>
                </a:r>
              </a:p>
            </p:txBody>
          </p:sp>
          <p:sp>
            <p:nvSpPr>
              <p:cNvPr id="94" name="Freeform 124">
                <a:extLst>
                  <a:ext uri="{FF2B5EF4-FFF2-40B4-BE49-F238E27FC236}">
                    <a16:creationId xmlns:a16="http://schemas.microsoft.com/office/drawing/2014/main" id="{BEE1AFDF-380A-8043-90FC-C9B7482204EC}"/>
                  </a:ext>
                </a:extLst>
              </p:cNvPr>
              <p:cNvSpPr>
                <a:spLocks/>
              </p:cNvSpPr>
              <p:nvPr/>
            </p:nvSpPr>
            <p:spPr bwMode="auto">
              <a:xfrm>
                <a:off x="2143671" y="2421466"/>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grpSp>
        <p:grpSp>
          <p:nvGrpSpPr>
            <p:cNvPr id="96" name="Group 95">
              <a:extLst>
                <a:ext uri="{FF2B5EF4-FFF2-40B4-BE49-F238E27FC236}">
                  <a16:creationId xmlns:a16="http://schemas.microsoft.com/office/drawing/2014/main" id="{DB8077BE-9A8F-FA48-86A1-04A2CFF9349B}"/>
                </a:ext>
              </a:extLst>
            </p:cNvPr>
            <p:cNvGrpSpPr/>
            <p:nvPr/>
          </p:nvGrpSpPr>
          <p:grpSpPr>
            <a:xfrm>
              <a:off x="2583077" y="3742519"/>
              <a:ext cx="1734592" cy="760016"/>
              <a:chOff x="1835696" y="2276872"/>
              <a:chExt cx="1734592" cy="760016"/>
            </a:xfrm>
          </p:grpSpPr>
          <p:sp>
            <p:nvSpPr>
              <p:cNvPr id="98" name="Oval 97">
                <a:extLst>
                  <a:ext uri="{FF2B5EF4-FFF2-40B4-BE49-F238E27FC236}">
                    <a16:creationId xmlns:a16="http://schemas.microsoft.com/office/drawing/2014/main" id="{137BE266-B361-E14D-BCBF-BAE32D546B69}"/>
                  </a:ext>
                </a:extLst>
              </p:cNvPr>
              <p:cNvSpPr/>
              <p:nvPr/>
            </p:nvSpPr>
            <p:spPr>
              <a:xfrm>
                <a:off x="1835696" y="2276872"/>
                <a:ext cx="1734592" cy="760016"/>
              </a:xfrm>
              <a:prstGeom prst="ellipse">
                <a:avLst/>
              </a:prstGeom>
              <a:solidFill>
                <a:schemeClr val="accent2">
                  <a:lumMod val="40000"/>
                  <a:lumOff val="6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dirty="0">
                    <a:solidFill>
                      <a:sysClr val="windowText" lastClr="000000"/>
                    </a:solidFill>
                  </a:rPr>
                  <a:t>Thread 1</a:t>
                </a:r>
              </a:p>
            </p:txBody>
          </p:sp>
          <p:sp>
            <p:nvSpPr>
              <p:cNvPr id="99" name="Freeform 124">
                <a:extLst>
                  <a:ext uri="{FF2B5EF4-FFF2-40B4-BE49-F238E27FC236}">
                    <a16:creationId xmlns:a16="http://schemas.microsoft.com/office/drawing/2014/main" id="{FD4C22E3-311D-A44B-BCC4-0C1674DE27B6}"/>
                  </a:ext>
                </a:extLst>
              </p:cNvPr>
              <p:cNvSpPr>
                <a:spLocks/>
              </p:cNvSpPr>
              <p:nvPr/>
            </p:nvSpPr>
            <p:spPr bwMode="auto">
              <a:xfrm>
                <a:off x="2143671" y="2421466"/>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grpSp>
        <p:grpSp>
          <p:nvGrpSpPr>
            <p:cNvPr id="101" name="Group 100">
              <a:extLst>
                <a:ext uri="{FF2B5EF4-FFF2-40B4-BE49-F238E27FC236}">
                  <a16:creationId xmlns:a16="http://schemas.microsoft.com/office/drawing/2014/main" id="{5DCE6598-25B2-3C4C-9110-43B25BA3C6D5}"/>
                </a:ext>
              </a:extLst>
            </p:cNvPr>
            <p:cNvGrpSpPr/>
            <p:nvPr/>
          </p:nvGrpSpPr>
          <p:grpSpPr>
            <a:xfrm>
              <a:off x="583703" y="3742519"/>
              <a:ext cx="1734592" cy="760016"/>
              <a:chOff x="1835696" y="2276872"/>
              <a:chExt cx="1734592" cy="760016"/>
            </a:xfrm>
          </p:grpSpPr>
          <p:sp>
            <p:nvSpPr>
              <p:cNvPr id="102" name="Oval 101">
                <a:extLst>
                  <a:ext uri="{FF2B5EF4-FFF2-40B4-BE49-F238E27FC236}">
                    <a16:creationId xmlns:a16="http://schemas.microsoft.com/office/drawing/2014/main" id="{D9D70190-551E-AA45-9ACE-ABD9BD781651}"/>
                  </a:ext>
                </a:extLst>
              </p:cNvPr>
              <p:cNvSpPr/>
              <p:nvPr/>
            </p:nvSpPr>
            <p:spPr>
              <a:xfrm>
                <a:off x="1835696" y="2276872"/>
                <a:ext cx="1734592" cy="760016"/>
              </a:xfrm>
              <a:prstGeom prst="ellipse">
                <a:avLst/>
              </a:prstGeom>
              <a:solidFill>
                <a:schemeClr val="accent2">
                  <a:lumMod val="40000"/>
                  <a:lumOff val="6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dirty="0">
                    <a:solidFill>
                      <a:sysClr val="windowText" lastClr="000000"/>
                    </a:solidFill>
                  </a:rPr>
                  <a:t>Thread 0</a:t>
                </a:r>
              </a:p>
            </p:txBody>
          </p:sp>
          <p:sp>
            <p:nvSpPr>
              <p:cNvPr id="103" name="Freeform 124">
                <a:extLst>
                  <a:ext uri="{FF2B5EF4-FFF2-40B4-BE49-F238E27FC236}">
                    <a16:creationId xmlns:a16="http://schemas.microsoft.com/office/drawing/2014/main" id="{67D3C365-A2BA-CF42-A74C-8D03EFDEB512}"/>
                  </a:ext>
                </a:extLst>
              </p:cNvPr>
              <p:cNvSpPr>
                <a:spLocks/>
              </p:cNvSpPr>
              <p:nvPr/>
            </p:nvSpPr>
            <p:spPr bwMode="auto">
              <a:xfrm>
                <a:off x="2143671" y="2421466"/>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grpSp>
      </p:grpSp>
      <p:cxnSp>
        <p:nvCxnSpPr>
          <p:cNvPr id="86" name="Straight Arrow Connector 85"/>
          <p:cNvCxnSpPr>
            <a:cxnSpLocks/>
            <a:endCxn id="98" idx="0"/>
          </p:cNvCxnSpPr>
          <p:nvPr/>
        </p:nvCxnSpPr>
        <p:spPr>
          <a:xfrm>
            <a:off x="597596" y="2565013"/>
            <a:ext cx="2945251" cy="7056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cxnSpLocks/>
            <a:endCxn id="93" idx="0"/>
          </p:cNvCxnSpPr>
          <p:nvPr/>
        </p:nvCxnSpPr>
        <p:spPr>
          <a:xfrm>
            <a:off x="1023046" y="2565013"/>
            <a:ext cx="4519175" cy="7056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a:endCxn id="4" idx="0"/>
          </p:cNvCxnSpPr>
          <p:nvPr/>
        </p:nvCxnSpPr>
        <p:spPr>
          <a:xfrm>
            <a:off x="1443733" y="2565013"/>
            <a:ext cx="6097861" cy="7056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88F50D30-2541-FD46-92CB-E9ACF4CC8DCC}"/>
              </a:ext>
            </a:extLst>
          </p:cNvPr>
          <p:cNvSpPr/>
          <p:nvPr/>
        </p:nvSpPr>
        <p:spPr>
          <a:xfrm>
            <a:off x="24606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_</a:t>
            </a:r>
          </a:p>
        </p:txBody>
      </p:sp>
      <p:sp>
        <p:nvSpPr>
          <p:cNvPr id="107" name="Rectangle 106">
            <a:extLst>
              <a:ext uri="{FF2B5EF4-FFF2-40B4-BE49-F238E27FC236}">
                <a16:creationId xmlns:a16="http://schemas.microsoft.com/office/drawing/2014/main" id="{6E447F13-524E-0643-834D-C9578342F743}"/>
              </a:ext>
            </a:extLst>
          </p:cNvPr>
          <p:cNvSpPr/>
          <p:nvPr/>
        </p:nvSpPr>
        <p:spPr>
          <a:xfrm>
            <a:off x="25558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cxnSp>
        <p:nvCxnSpPr>
          <p:cNvPr id="90" name="Straight Arrow Connector 89"/>
          <p:cNvCxnSpPr>
            <a:cxnSpLocks/>
            <a:endCxn id="102" idx="0"/>
          </p:cNvCxnSpPr>
          <p:nvPr/>
        </p:nvCxnSpPr>
        <p:spPr>
          <a:xfrm>
            <a:off x="186433" y="2565013"/>
            <a:ext cx="1357040" cy="7056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D21138F7-D979-084E-927D-28567C49316D}"/>
              </a:ext>
            </a:extLst>
          </p:cNvPr>
          <p:cNvSpPr/>
          <p:nvPr/>
        </p:nvSpPr>
        <p:spPr>
          <a:xfrm>
            <a:off x="623843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9" name="Rectangle 108">
            <a:extLst>
              <a:ext uri="{FF2B5EF4-FFF2-40B4-BE49-F238E27FC236}">
                <a16:creationId xmlns:a16="http://schemas.microsoft.com/office/drawing/2014/main" id="{84DB569F-0669-2940-8C19-FEC926027CB2}"/>
              </a:ext>
            </a:extLst>
          </p:cNvPr>
          <p:cNvSpPr/>
          <p:nvPr/>
        </p:nvSpPr>
        <p:spPr>
          <a:xfrm>
            <a:off x="661236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0" name="Rectangle 109">
            <a:extLst>
              <a:ext uri="{FF2B5EF4-FFF2-40B4-BE49-F238E27FC236}">
                <a16:creationId xmlns:a16="http://schemas.microsoft.com/office/drawing/2014/main" id="{AEDCDA46-2598-EB4E-8DCB-AB1223A4835F}"/>
              </a:ext>
            </a:extLst>
          </p:cNvPr>
          <p:cNvSpPr/>
          <p:nvPr/>
        </p:nvSpPr>
        <p:spPr>
          <a:xfrm>
            <a:off x="698629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1" name="Rectangle 110">
            <a:extLst>
              <a:ext uri="{FF2B5EF4-FFF2-40B4-BE49-F238E27FC236}">
                <a16:creationId xmlns:a16="http://schemas.microsoft.com/office/drawing/2014/main" id="{A5D32A0C-D0F4-3141-8F7A-F19F88169B06}"/>
              </a:ext>
            </a:extLst>
          </p:cNvPr>
          <p:cNvSpPr/>
          <p:nvPr/>
        </p:nvSpPr>
        <p:spPr>
          <a:xfrm>
            <a:off x="736022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2" name="Rectangle 111">
            <a:extLst>
              <a:ext uri="{FF2B5EF4-FFF2-40B4-BE49-F238E27FC236}">
                <a16:creationId xmlns:a16="http://schemas.microsoft.com/office/drawing/2014/main" id="{F26B8D81-411C-464B-B99F-F976ED64329E}"/>
              </a:ext>
            </a:extLst>
          </p:cNvPr>
          <p:cNvSpPr/>
          <p:nvPr/>
        </p:nvSpPr>
        <p:spPr>
          <a:xfrm>
            <a:off x="773414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3" name="Rectangle 112">
            <a:extLst>
              <a:ext uri="{FF2B5EF4-FFF2-40B4-BE49-F238E27FC236}">
                <a16:creationId xmlns:a16="http://schemas.microsoft.com/office/drawing/2014/main" id="{5FA6D971-3BDD-E84D-A94B-EC46612ABA87}"/>
              </a:ext>
            </a:extLst>
          </p:cNvPr>
          <p:cNvSpPr/>
          <p:nvPr/>
        </p:nvSpPr>
        <p:spPr>
          <a:xfrm>
            <a:off x="810807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4" name="Rectangle 113">
            <a:extLst>
              <a:ext uri="{FF2B5EF4-FFF2-40B4-BE49-F238E27FC236}">
                <a16:creationId xmlns:a16="http://schemas.microsoft.com/office/drawing/2014/main" id="{3E78BBBC-FB74-AC45-9F0C-1E5D899677D1}"/>
              </a:ext>
            </a:extLst>
          </p:cNvPr>
          <p:cNvSpPr/>
          <p:nvPr/>
        </p:nvSpPr>
        <p:spPr>
          <a:xfrm>
            <a:off x="8482013"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9" name="Slide Number Placeholder 3">
            <a:extLst>
              <a:ext uri="{FF2B5EF4-FFF2-40B4-BE49-F238E27FC236}">
                <a16:creationId xmlns:a16="http://schemas.microsoft.com/office/drawing/2014/main" id="{FEDA6AEC-D232-FC48-AD76-38089B289356}"/>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3" name="Group 2">
            <a:extLst>
              <a:ext uri="{FF2B5EF4-FFF2-40B4-BE49-F238E27FC236}">
                <a16:creationId xmlns:a16="http://schemas.microsoft.com/office/drawing/2014/main" id="{4A302AC5-5F12-C044-B8C7-967152EABC64}"/>
              </a:ext>
            </a:extLst>
          </p:cNvPr>
          <p:cNvGrpSpPr/>
          <p:nvPr/>
        </p:nvGrpSpPr>
        <p:grpSpPr>
          <a:xfrm>
            <a:off x="254559" y="5528270"/>
            <a:ext cx="3746352" cy="381000"/>
            <a:chOff x="254559" y="5528270"/>
            <a:chExt cx="3746352" cy="381000"/>
          </a:xfrm>
        </p:grpSpPr>
        <p:sp>
          <p:nvSpPr>
            <p:cNvPr id="118" name="Rectangle 117">
              <a:extLst>
                <a:ext uri="{FF2B5EF4-FFF2-40B4-BE49-F238E27FC236}">
                  <a16:creationId xmlns:a16="http://schemas.microsoft.com/office/drawing/2014/main" id="{24E8C225-1746-9B4C-8756-1FF400DD5EEE}"/>
                </a:ext>
              </a:extLst>
            </p:cNvPr>
            <p:cNvSpPr/>
            <p:nvPr/>
          </p:nvSpPr>
          <p:spPr>
            <a:xfrm>
              <a:off x="628487"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20" name="Rectangle 119">
              <a:extLst>
                <a:ext uri="{FF2B5EF4-FFF2-40B4-BE49-F238E27FC236}">
                  <a16:creationId xmlns:a16="http://schemas.microsoft.com/office/drawing/2014/main" id="{AF573EBC-B254-9348-923F-785F38C12A31}"/>
                </a:ext>
              </a:extLst>
            </p:cNvPr>
            <p:cNvSpPr/>
            <p:nvPr/>
          </p:nvSpPr>
          <p:spPr>
            <a:xfrm>
              <a:off x="1376343"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21" name="Rectangle 120">
              <a:extLst>
                <a:ext uri="{FF2B5EF4-FFF2-40B4-BE49-F238E27FC236}">
                  <a16:creationId xmlns:a16="http://schemas.microsoft.com/office/drawing/2014/main" id="{03BC4C3A-5A0E-3247-81A2-14355D01A28C}"/>
                </a:ext>
              </a:extLst>
            </p:cNvPr>
            <p:cNvSpPr/>
            <p:nvPr/>
          </p:nvSpPr>
          <p:spPr>
            <a:xfrm>
              <a:off x="3619911"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22" name="Rectangle 121">
              <a:extLst>
                <a:ext uri="{FF2B5EF4-FFF2-40B4-BE49-F238E27FC236}">
                  <a16:creationId xmlns:a16="http://schemas.microsoft.com/office/drawing/2014/main" id="{B7D6546F-32C3-854A-A410-7C66AF926E2E}"/>
                </a:ext>
              </a:extLst>
            </p:cNvPr>
            <p:cNvSpPr/>
            <p:nvPr/>
          </p:nvSpPr>
          <p:spPr>
            <a:xfrm>
              <a:off x="254559"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grpSp>
    </p:spTree>
    <p:extLst>
      <p:ext uri="{BB962C8B-B14F-4D97-AF65-F5344CB8AC3E}">
        <p14:creationId xmlns:p14="http://schemas.microsoft.com/office/powerpoint/2010/main" val="117460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up)">
                                      <p:cBhvr>
                                        <p:cTn id="17" dur="500"/>
                                        <p:tgtEl>
                                          <p:spTgt spid="90"/>
                                        </p:tgtEl>
                                      </p:cBhvr>
                                    </p:animEffect>
                                  </p:childTnLst>
                                </p:cTn>
                              </p:par>
                              <p:par>
                                <p:cTn id="18" presetID="22" presetClass="entr" presetSubtype="1" fill="hold" nodeType="with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wipe(up)">
                                      <p:cBhvr>
                                        <p:cTn id="20" dur="500"/>
                                        <p:tgtEl>
                                          <p:spTgt spid="86"/>
                                        </p:tgtEl>
                                      </p:cBhvr>
                                    </p:animEffect>
                                  </p:childTnLst>
                                </p:cTn>
                              </p:par>
                              <p:par>
                                <p:cTn id="21" presetID="22" presetClass="entr" presetSubtype="1"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up)">
                                      <p:cBhvr>
                                        <p:cTn id="23" dur="500"/>
                                        <p:tgtEl>
                                          <p:spTgt spid="87"/>
                                        </p:tgtEl>
                                      </p:cBhvr>
                                    </p:animEffect>
                                  </p:childTnLst>
                                </p:cTn>
                              </p:par>
                              <p:par>
                                <p:cTn id="24" presetID="22" presetClass="entr" presetSubtype="1" fill="hold" nodeType="with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wipe(up)">
                                      <p:cBhvr>
                                        <p:cTn id="26" dur="500"/>
                                        <p:tgtEl>
                                          <p:spTgt spid="9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wipe(up)">
                                      <p:cBhvr>
                                        <p:cTn id="31" dur="500"/>
                                        <p:tgtEl>
                                          <p:spTgt spid="89"/>
                                        </p:tgtEl>
                                      </p:cBhvr>
                                    </p:animEffect>
                                  </p:childTnLst>
                                </p:cTn>
                              </p:par>
                              <p:par>
                                <p:cTn id="32" presetID="22" presetClass="entr" presetSubtype="1" fill="hold"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up)">
                                      <p:cBhvr>
                                        <p:cTn id="34" dur="500"/>
                                        <p:tgtEl>
                                          <p:spTgt spid="88"/>
                                        </p:tgtEl>
                                      </p:cBhvr>
                                    </p:animEffect>
                                  </p:childTnLst>
                                </p:cTn>
                              </p:par>
                              <p:par>
                                <p:cTn id="35" presetID="22" presetClass="entr" presetSubtype="1"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wipe(up)">
                                      <p:cBhvr>
                                        <p:cTn id="37" dur="500"/>
                                        <p:tgtEl>
                                          <p:spTgt spid="97"/>
                                        </p:tgtEl>
                                      </p:cBhvr>
                                    </p:animEffect>
                                  </p:childTnLst>
                                </p:cTn>
                              </p:par>
                              <p:par>
                                <p:cTn id="38" presetID="22" presetClass="entr" presetSubtype="1" fill="hold" nodeType="with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wipe(up)">
                                      <p:cBhvr>
                                        <p:cTn id="40" dur="500"/>
                                        <p:tgtEl>
                                          <p:spTgt spid="100"/>
                                        </p:tgtEl>
                                      </p:cBhvr>
                                    </p:animEffect>
                                  </p:childTnLst>
                                </p:cTn>
                              </p:par>
                              <p:par>
                                <p:cTn id="41" presetID="1" presetClass="entr" presetSubtype="0" fill="hold" nodeType="withEffect">
                                  <p:stCondLst>
                                    <p:cond delay="50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7"/>
          <p:cNvSpPr>
            <a:spLocks noGrp="1"/>
          </p:cNvSpPr>
          <p:nvPr>
            <p:ph type="title"/>
          </p:nvPr>
        </p:nvSpPr>
        <p:spPr/>
        <p:txBody>
          <a:bodyPr/>
          <a:lstStyle/>
          <a:p>
            <a:r>
              <a:rPr lang="en-US" dirty="0">
                <a:solidFill>
                  <a:srgbClr val="0070C0"/>
                </a:solidFill>
              </a:rPr>
              <a:t>(Wrong) Parallel Histogram Kernel</a:t>
            </a:r>
          </a:p>
        </p:txBody>
      </p:sp>
      <p:sp>
        <p:nvSpPr>
          <p:cNvPr id="9" name="Content Placeholder 8"/>
          <p:cNvSpPr>
            <a:spLocks noGrp="1"/>
          </p:cNvSpPr>
          <p:nvPr>
            <p:ph idx="1"/>
          </p:nvPr>
        </p:nvSpPr>
        <p:spPr>
          <a:xfrm>
            <a:off x="371535" y="1340768"/>
            <a:ext cx="8424936" cy="4824536"/>
          </a:xfrm>
        </p:spPr>
        <p:txBody>
          <a:bodyPr>
            <a:normAutofit fontScale="85000" lnSpcReduction="10000"/>
          </a:bodyPr>
          <a:lstStyle/>
          <a:p>
            <a:pPr marL="576263" indent="-576263">
              <a:buFontTx/>
              <a:buNone/>
              <a:defRPr/>
            </a:pPr>
            <a:r>
              <a:rPr lang="en-US" sz="1800" dirty="0">
                <a:solidFill>
                  <a:srgbClr val="00B050"/>
                </a:solidFill>
                <a:latin typeface="Courier" pitchFamily="2" charset="0"/>
                <a:cs typeface="Courier New" pitchFamily="49" charset="0"/>
              </a:rPr>
              <a:t>__global__ void</a:t>
            </a:r>
            <a:r>
              <a:rPr lang="en-US" sz="1800" dirty="0">
                <a:latin typeface="Courier" pitchFamily="2" charset="0"/>
                <a:cs typeface="Courier New" pitchFamily="49" charset="0"/>
              </a:rPr>
              <a:t> </a:t>
            </a:r>
            <a:r>
              <a:rPr lang="en-US" sz="1800" dirty="0" err="1">
                <a:latin typeface="Courier" pitchFamily="2" charset="0"/>
                <a:cs typeface="Courier New" pitchFamily="49" charset="0"/>
              </a:rPr>
              <a:t>histogram_kernel</a:t>
            </a:r>
            <a:r>
              <a:rPr lang="en-US" sz="1800" dirty="0">
                <a:latin typeface="Courier" pitchFamily="2" charset="0"/>
                <a:cs typeface="Courier New" pitchFamily="49" charset="0"/>
              </a:rPr>
              <a:t>(</a:t>
            </a:r>
            <a:r>
              <a:rPr lang="en-US" sz="1800" dirty="0">
                <a:solidFill>
                  <a:srgbClr val="00B050"/>
                </a:solidFill>
                <a:latin typeface="Courier" pitchFamily="2" charset="0"/>
                <a:cs typeface="Courier New" pitchFamily="49" charset="0"/>
              </a:rPr>
              <a:t>unsigned int </a:t>
            </a:r>
            <a:r>
              <a:rPr lang="en-US" sz="1800" dirty="0">
                <a:latin typeface="Courier" pitchFamily="2" charset="0"/>
                <a:cs typeface="Courier New" pitchFamily="49" charset="0"/>
              </a:rPr>
              <a:t>*</a:t>
            </a:r>
            <a:r>
              <a:rPr lang="en-US" sz="1800" dirty="0" err="1">
                <a:latin typeface="Courier" pitchFamily="2" charset="0"/>
                <a:cs typeface="Courier New" pitchFamily="49" charset="0"/>
              </a:rPr>
              <a:t>histo</a:t>
            </a:r>
            <a:r>
              <a:rPr lang="en-US" sz="1800" dirty="0">
                <a:latin typeface="Courier" pitchFamily="2" charset="0"/>
                <a:cs typeface="Courier New" pitchFamily="49" charset="0"/>
              </a:rPr>
              <a:t>, </a:t>
            </a:r>
          </a:p>
          <a:p>
            <a:pPr marL="576263" indent="-576263">
              <a:buFontTx/>
              <a:buNone/>
              <a:defRPr/>
            </a:pPr>
            <a:r>
              <a:rPr lang="en-US" sz="1800" dirty="0">
                <a:latin typeface="Courier" pitchFamily="2" charset="0"/>
                <a:cs typeface="Courier New" pitchFamily="49" charset="0"/>
              </a:rPr>
              <a:t>                           </a:t>
            </a:r>
            <a:r>
              <a:rPr lang="en-US" sz="1800" dirty="0">
                <a:solidFill>
                  <a:srgbClr val="00B050"/>
                </a:solidFill>
                <a:latin typeface="Courier" pitchFamily="2" charset="0"/>
                <a:cs typeface="Courier New" pitchFamily="49" charset="0"/>
              </a:rPr>
              <a:t>unsigned int </a:t>
            </a:r>
            <a:r>
              <a:rPr lang="en-US" sz="1800" dirty="0">
                <a:latin typeface="Courier" pitchFamily="2" charset="0"/>
                <a:cs typeface="Courier New" pitchFamily="49" charset="0"/>
              </a:rPr>
              <a:t>*input, </a:t>
            </a:r>
          </a:p>
          <a:p>
            <a:pPr marL="576263" indent="-576263">
              <a:buFontTx/>
              <a:buNone/>
              <a:defRPr/>
            </a:pPr>
            <a:r>
              <a:rPr lang="en-US" sz="1800" dirty="0">
                <a:latin typeface="Courier" pitchFamily="2" charset="0"/>
                <a:cs typeface="Courier New" pitchFamily="49" charset="0"/>
              </a:rPr>
              <a:t>                           </a:t>
            </a:r>
            <a:r>
              <a:rPr lang="en-US" sz="1800" dirty="0">
                <a:solidFill>
                  <a:srgbClr val="00B050"/>
                </a:solidFill>
                <a:latin typeface="Courier" pitchFamily="2" charset="0"/>
                <a:cs typeface="Courier New" pitchFamily="49" charset="0"/>
              </a:rPr>
              <a:t>unsigned int </a:t>
            </a:r>
            <a:r>
              <a:rPr lang="en-US" sz="1800" dirty="0" err="1">
                <a:latin typeface="Courier" pitchFamily="2" charset="0"/>
                <a:cs typeface="Courier New" pitchFamily="49" charset="0"/>
              </a:rPr>
              <a:t>input_size</a:t>
            </a:r>
            <a:r>
              <a:rPr lang="en-US" sz="1800" dirty="0">
                <a:latin typeface="Courier" pitchFamily="2" charset="0"/>
                <a:cs typeface="Courier New" pitchFamily="49" charset="0"/>
              </a:rPr>
              <a:t>){</a:t>
            </a:r>
          </a:p>
          <a:p>
            <a:pPr marL="576263" indent="-576263">
              <a:buFontTx/>
              <a:buNone/>
              <a:defRPr/>
            </a:pPr>
            <a:endParaRPr lang="en-US" sz="1800" dirty="0">
              <a:latin typeface="Courier" pitchFamily="2" charset="0"/>
              <a:cs typeface="Courier New" pitchFamily="49" charset="0"/>
            </a:endParaRPr>
          </a:p>
          <a:p>
            <a:pPr marL="576263" indent="-576263">
              <a:buNone/>
              <a:defRPr/>
            </a:pPr>
            <a:r>
              <a:rPr lang="en-US" sz="1800" dirty="0">
                <a:latin typeface="Courier" pitchFamily="2" charset="0"/>
                <a:cs typeface="Courier New" pitchFamily="49" charset="0"/>
              </a:rPr>
              <a:t>    int </a:t>
            </a:r>
            <a:r>
              <a:rPr lang="en-US" sz="1800" dirty="0" err="1">
                <a:latin typeface="Courier" pitchFamily="2" charset="0"/>
                <a:cs typeface="Courier New" pitchFamily="49" charset="0"/>
              </a:rPr>
              <a:t>i</a:t>
            </a:r>
            <a:r>
              <a:rPr lang="en-US" sz="1800" dirty="0">
                <a:latin typeface="Courier" pitchFamily="2" charset="0"/>
                <a:cs typeface="Courier New" pitchFamily="49" charset="0"/>
              </a:rPr>
              <a:t> = </a:t>
            </a:r>
            <a:r>
              <a:rPr lang="en-US" sz="1800" dirty="0" err="1">
                <a:latin typeface="Courier" pitchFamily="2" charset="0"/>
                <a:cs typeface="Courier New" pitchFamily="49" charset="0"/>
              </a:rPr>
              <a:t>blockIdx.x</a:t>
            </a:r>
            <a:r>
              <a:rPr lang="en-US" sz="1800" dirty="0">
                <a:latin typeface="Courier" pitchFamily="2" charset="0"/>
                <a:cs typeface="Courier New" pitchFamily="49" charset="0"/>
              </a:rPr>
              <a:t> * </a:t>
            </a:r>
            <a:r>
              <a:rPr lang="en-US" sz="1800" dirty="0" err="1">
                <a:latin typeface="Courier" pitchFamily="2" charset="0"/>
                <a:cs typeface="Courier New" pitchFamily="49" charset="0"/>
              </a:rPr>
              <a:t>blockDim.x</a:t>
            </a:r>
            <a:r>
              <a:rPr lang="en-US" sz="1800" dirty="0">
                <a:latin typeface="Courier" pitchFamily="2" charset="0"/>
                <a:cs typeface="Courier New" pitchFamily="49" charset="0"/>
              </a:rPr>
              <a:t> + </a:t>
            </a:r>
            <a:r>
              <a:rPr lang="en-US" sz="1800" dirty="0" err="1">
                <a:latin typeface="Courier" pitchFamily="2" charset="0"/>
                <a:cs typeface="Courier New" pitchFamily="49" charset="0"/>
              </a:rPr>
              <a:t>threadIdx.x</a:t>
            </a:r>
            <a:r>
              <a:rPr lang="en-US" sz="1800" dirty="0">
                <a:latin typeface="Courier" pitchFamily="2" charset="0"/>
                <a:cs typeface="Courier New" pitchFamily="49" charset="0"/>
              </a:rPr>
              <a:t>; </a:t>
            </a:r>
            <a:r>
              <a:rPr lang="en-US" sz="1800" dirty="0">
                <a:solidFill>
                  <a:srgbClr val="9DC3E6"/>
                </a:solidFill>
                <a:latin typeface="Courier" pitchFamily="2" charset="0"/>
                <a:cs typeface="Courier New" pitchFamily="49" charset="0"/>
              </a:rPr>
              <a:t>// Thread index</a:t>
            </a:r>
          </a:p>
          <a:p>
            <a:pPr marL="576263" indent="-576263">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int stride = </a:t>
            </a:r>
            <a:r>
              <a:rPr lang="en-US" sz="1800" dirty="0" err="1">
                <a:latin typeface="Courier" pitchFamily="2" charset="0"/>
                <a:cs typeface="Courier New" pitchFamily="49" charset="0"/>
              </a:rPr>
              <a:t>blockDim.x</a:t>
            </a:r>
            <a:r>
              <a:rPr lang="en-US" sz="1800" dirty="0">
                <a:latin typeface="Courier" pitchFamily="2" charset="0"/>
                <a:cs typeface="Courier New" pitchFamily="49" charset="0"/>
              </a:rPr>
              <a:t> * </a:t>
            </a:r>
            <a:r>
              <a:rPr lang="en-US" sz="1800" dirty="0" err="1">
                <a:latin typeface="Courier" pitchFamily="2" charset="0"/>
                <a:cs typeface="Courier New" pitchFamily="49" charset="0"/>
              </a:rPr>
              <a:t>gridDim.x</a:t>
            </a:r>
            <a:r>
              <a:rPr lang="en-US" sz="1800" dirty="0">
                <a:latin typeface="Courier" pitchFamily="2" charset="0"/>
                <a:cs typeface="Courier New" pitchFamily="49" charset="0"/>
              </a:rPr>
              <a:t>; </a:t>
            </a:r>
            <a:r>
              <a:rPr lang="en-US" sz="1800" dirty="0">
                <a:solidFill>
                  <a:srgbClr val="9DC3E6"/>
                </a:solidFill>
                <a:latin typeface="Courier" pitchFamily="2" charset="0"/>
                <a:cs typeface="Courier New" pitchFamily="49" charset="0"/>
              </a:rPr>
              <a:t>// Total number of threads</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a:solidFill>
                  <a:srgbClr val="CC9900"/>
                </a:solidFill>
                <a:latin typeface="Courier" pitchFamily="2" charset="0"/>
                <a:cs typeface="Courier New" pitchFamily="49" charset="0"/>
              </a:rPr>
              <a:t>while</a:t>
            </a:r>
            <a:r>
              <a:rPr lang="en-US" sz="1800" dirty="0">
                <a:latin typeface="Courier" pitchFamily="2" charset="0"/>
                <a:cs typeface="Courier New" pitchFamily="49" charset="0"/>
              </a:rPr>
              <a:t>(</a:t>
            </a:r>
            <a:r>
              <a:rPr lang="en-US" sz="1800" dirty="0" err="1">
                <a:latin typeface="Courier" pitchFamily="2" charset="0"/>
                <a:cs typeface="Courier New" pitchFamily="49" charset="0"/>
              </a:rPr>
              <a:t>i</a:t>
            </a:r>
            <a:r>
              <a:rPr lang="en-US" sz="1800" dirty="0">
                <a:latin typeface="Courier" pitchFamily="2" charset="0"/>
                <a:cs typeface="Courier New" pitchFamily="49" charset="0"/>
              </a:rPr>
              <a:t> &lt; </a:t>
            </a:r>
            <a:r>
              <a:rPr lang="en-US" sz="1800" dirty="0" err="1">
                <a:latin typeface="Courier" pitchFamily="2" charset="0"/>
                <a:cs typeface="Courier New" pitchFamily="49" charset="0"/>
              </a:rPr>
              <a:t>input_size</a:t>
            </a:r>
            <a:r>
              <a:rPr lang="en-US" sz="1800" dirty="0">
                <a:latin typeface="Courier" pitchFamily="2" charset="0"/>
                <a:cs typeface="Courier New" pitchFamily="49" charset="0"/>
              </a:rPr>
              <a:t>){</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a:solidFill>
                  <a:srgbClr val="00B050"/>
                </a:solidFill>
                <a:latin typeface="Courier" pitchFamily="2" charset="0"/>
                <a:cs typeface="Courier New" pitchFamily="49" charset="0"/>
              </a:rPr>
              <a:t>unsigned int</a:t>
            </a:r>
            <a:r>
              <a:rPr lang="en-US" sz="1800" dirty="0">
                <a:latin typeface="Courier" pitchFamily="2" charset="0"/>
                <a:cs typeface="Courier New" pitchFamily="49" charset="0"/>
              </a:rPr>
              <a:t> </a:t>
            </a:r>
            <a:r>
              <a:rPr lang="en-US" sz="1800" dirty="0" err="1">
                <a:latin typeface="Courier" pitchFamily="2" charset="0"/>
                <a:cs typeface="Courier New" pitchFamily="49" charset="0"/>
              </a:rPr>
              <a:t>val</a:t>
            </a:r>
            <a:r>
              <a:rPr lang="en-US" sz="1800" dirty="0">
                <a:latin typeface="Courier" pitchFamily="2" charset="0"/>
                <a:cs typeface="Courier New" pitchFamily="49" charset="0"/>
              </a:rPr>
              <a:t> = input[</a:t>
            </a:r>
            <a:r>
              <a:rPr lang="en-US" sz="1800" dirty="0" err="1">
                <a:latin typeface="Courier" pitchFamily="2" charset="0"/>
                <a:cs typeface="Courier New" pitchFamily="49" charset="0"/>
              </a:rPr>
              <a:t>i</a:t>
            </a:r>
            <a:r>
              <a:rPr lang="en-US" sz="1800" dirty="0">
                <a:latin typeface="Courier" pitchFamily="2" charset="0"/>
                <a:cs typeface="Courier New" pitchFamily="49" charset="0"/>
              </a:rPr>
              <a:t>];</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err="1">
                <a:latin typeface="Courier" pitchFamily="2" charset="0"/>
                <a:cs typeface="Courier New" pitchFamily="49" charset="0"/>
              </a:rPr>
              <a:t>histo</a:t>
            </a:r>
            <a:r>
              <a:rPr lang="en-US" sz="1800" dirty="0">
                <a:latin typeface="Courier" pitchFamily="2" charset="0"/>
                <a:cs typeface="Courier New" pitchFamily="49" charset="0"/>
              </a:rPr>
              <a:t>[</a:t>
            </a:r>
            <a:r>
              <a:rPr lang="en-US" sz="1800" dirty="0" err="1">
                <a:latin typeface="Courier" pitchFamily="2" charset="0"/>
                <a:cs typeface="Courier New" pitchFamily="49" charset="0"/>
              </a:rPr>
              <a:t>val</a:t>
            </a:r>
            <a:r>
              <a:rPr lang="en-US" sz="1800" dirty="0">
                <a:latin typeface="Courier" pitchFamily="2" charset="0"/>
                <a:cs typeface="Courier New" pitchFamily="49" charset="0"/>
              </a:rPr>
              <a:t>] += 1;</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err="1">
                <a:latin typeface="Courier" pitchFamily="2" charset="0"/>
                <a:cs typeface="Courier New" pitchFamily="49" charset="0"/>
              </a:rPr>
              <a:t>i</a:t>
            </a:r>
            <a:r>
              <a:rPr lang="en-US" sz="1800" dirty="0">
                <a:latin typeface="Courier" pitchFamily="2" charset="0"/>
                <a:cs typeface="Courier New" pitchFamily="49" charset="0"/>
              </a:rPr>
              <a:t> += stride;</a:t>
            </a:r>
          </a:p>
          <a:p>
            <a:pPr marL="0" indent="0">
              <a:buFontTx/>
              <a:buNone/>
              <a:defRPr/>
            </a:pPr>
            <a:r>
              <a:rPr lang="en-US" sz="1800" dirty="0">
                <a:latin typeface="Courier" pitchFamily="2" charset="0"/>
                <a:cs typeface="Courier New" pitchFamily="49" charset="0"/>
              </a:rPr>
              <a:t>   }</a:t>
            </a:r>
          </a:p>
          <a:p>
            <a:pPr marL="0" indent="0">
              <a:buFontTx/>
              <a:buNone/>
              <a:defRPr/>
            </a:pPr>
            <a:r>
              <a:rPr lang="en-US" sz="1800" dirty="0">
                <a:latin typeface="Courier" pitchFamily="2" charset="0"/>
                <a:cs typeface="Courier New" pitchFamily="49" charset="0"/>
              </a:rPr>
              <a:t>}</a:t>
            </a:r>
          </a:p>
        </p:txBody>
      </p:sp>
      <p:sp>
        <p:nvSpPr>
          <p:cNvPr id="4" name="Slide Number Placeholder 3">
            <a:extLst>
              <a:ext uri="{FF2B5EF4-FFF2-40B4-BE49-F238E27FC236}">
                <a16:creationId xmlns:a16="http://schemas.microsoft.com/office/drawing/2014/main" id="{6A85C46A-68B9-524C-AB16-B82D1E370498}"/>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5864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wipe(up)">
                                      <p:cBhvr>
                                        <p:cTn id="7" dur="500"/>
                                        <p:tgtEl>
                                          <p:spTgt spid="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xEl>
                                              <p:pRg st="6" end="6"/>
                                            </p:txEl>
                                          </p:spTgt>
                                        </p:tgtEl>
                                        <p:attrNameLst>
                                          <p:attrName>style.visibility</p:attrName>
                                        </p:attrNameLst>
                                      </p:cBhvr>
                                      <p:to>
                                        <p:strVal val="visible"/>
                                      </p:to>
                                    </p:set>
                                    <p:animEffect transition="in" filter="wipe(up)">
                                      <p:cBhvr>
                                        <p:cTn id="12" dur="500"/>
                                        <p:tgtEl>
                                          <p:spTgt spid="9">
                                            <p:txEl>
                                              <p:pRg st="6" end="6"/>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animEffect transition="in" filter="wipe(up)">
                                      <p:cBhvr>
                                        <p:cTn id="15" dur="500"/>
                                        <p:tgtEl>
                                          <p:spTgt spid="9">
                                            <p:txEl>
                                              <p:pRg st="8" end="8"/>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9">
                                            <p:txEl>
                                              <p:pRg st="15" end="15"/>
                                            </p:txEl>
                                          </p:spTgt>
                                        </p:tgtEl>
                                        <p:attrNameLst>
                                          <p:attrName>style.visibility</p:attrName>
                                        </p:attrNameLst>
                                      </p:cBhvr>
                                      <p:to>
                                        <p:strVal val="visible"/>
                                      </p:to>
                                    </p:set>
                                    <p:animEffect transition="in" filter="wipe(up)">
                                      <p:cBhvr>
                                        <p:cTn id="18" dur="500"/>
                                        <p:tgtEl>
                                          <p:spTgt spid="9">
                                            <p:txEl>
                                              <p:pRg st="15" end="1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9">
                                            <p:txEl>
                                              <p:pRg st="10" end="10"/>
                                            </p:txEl>
                                          </p:spTgt>
                                        </p:tgtEl>
                                        <p:attrNameLst>
                                          <p:attrName>style.visibility</p:attrName>
                                        </p:attrNameLst>
                                      </p:cBhvr>
                                      <p:to>
                                        <p:strVal val="visible"/>
                                      </p:to>
                                    </p:set>
                                    <p:animEffect transition="in" filter="wipe(up)">
                                      <p:cBhvr>
                                        <p:cTn id="23" dur="500"/>
                                        <p:tgtEl>
                                          <p:spTgt spid="9">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
                                            <p:txEl>
                                              <p:pRg st="12" end="12"/>
                                            </p:txEl>
                                          </p:spTgt>
                                        </p:tgtEl>
                                        <p:attrNameLst>
                                          <p:attrName>style.visibility</p:attrName>
                                        </p:attrNameLst>
                                      </p:cBhvr>
                                      <p:to>
                                        <p:strVal val="visible"/>
                                      </p:to>
                                    </p:set>
                                    <p:animEffect transition="in" filter="wipe(up)">
                                      <p:cBhvr>
                                        <p:cTn id="28" dur="500"/>
                                        <p:tgtEl>
                                          <p:spTgt spid="9">
                                            <p:txEl>
                                              <p:pRg st="12" end="12"/>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9">
                                            <p:txEl>
                                              <p:pRg st="14" end="14"/>
                                            </p:txEl>
                                          </p:spTgt>
                                        </p:tgtEl>
                                        <p:attrNameLst>
                                          <p:attrName>style.visibility</p:attrName>
                                        </p:attrNameLst>
                                      </p:cBhvr>
                                      <p:to>
                                        <p:strVal val="visible"/>
                                      </p:to>
                                    </p:set>
                                    <p:animEffect transition="in" filter="wipe(up)">
                                      <p:cBhvr>
                                        <p:cTn id="31" dur="500"/>
                                        <p:tgtEl>
                                          <p:spTgt spid="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dirty="0">
                <a:solidFill>
                  <a:srgbClr val="0070C0"/>
                </a:solidFill>
                <a:ea typeface="ＭＳ Ｐゴシック" panose="020B0600070205080204" pitchFamily="34" charset="-128"/>
              </a:rPr>
              <a:t>Reduction Operation</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20851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228600" y="0"/>
            <a:ext cx="8915400" cy="908720"/>
          </a:xfrm>
        </p:spPr>
        <p:txBody>
          <a:bodyPr/>
          <a:lstStyle/>
          <a:p>
            <a:r>
              <a:rPr lang="en-US" dirty="0">
                <a:solidFill>
                  <a:srgbClr val="0070C0"/>
                </a:solidFill>
              </a:rPr>
              <a:t>Parallel Histogram Computation: Iteration 2</a:t>
            </a:r>
          </a:p>
        </p:txBody>
      </p:sp>
      <p:sp>
        <p:nvSpPr>
          <p:cNvPr id="57347" name="Content Placeholder 6"/>
          <p:cNvSpPr>
            <a:spLocks noGrp="1"/>
          </p:cNvSpPr>
          <p:nvPr>
            <p:ph idx="1"/>
          </p:nvPr>
        </p:nvSpPr>
        <p:spPr/>
        <p:txBody>
          <a:bodyPr>
            <a:normAutofit/>
          </a:bodyPr>
          <a:lstStyle/>
          <a:p>
            <a:r>
              <a:rPr lang="en-US" dirty="0"/>
              <a:t>All threads move to the next section of the input</a:t>
            </a:r>
          </a:p>
          <a:p>
            <a:pPr lvl="1"/>
            <a:r>
              <a:rPr lang="en-US" dirty="0"/>
              <a:t>Each thread moves to element </a:t>
            </a:r>
            <a:r>
              <a:rPr lang="en-US" dirty="0" err="1">
                <a:solidFill>
                  <a:srgbClr val="7030A0"/>
                </a:solidFill>
              </a:rPr>
              <a:t>threadID</a:t>
            </a:r>
            <a:r>
              <a:rPr lang="en-US" dirty="0">
                <a:solidFill>
                  <a:srgbClr val="7030A0"/>
                </a:solidFill>
              </a:rPr>
              <a:t> + #threads</a:t>
            </a:r>
          </a:p>
        </p:txBody>
      </p:sp>
      <p:sp>
        <p:nvSpPr>
          <p:cNvPr id="8" name="Rectangle 7"/>
          <p:cNvSpPr/>
          <p:nvPr/>
        </p:nvSpPr>
        <p:spPr>
          <a:xfrm>
            <a:off x="10750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a:t>
            </a:r>
          </a:p>
        </p:txBody>
      </p:sp>
      <p:sp>
        <p:nvSpPr>
          <p:cNvPr id="9" name="Rectangle 8"/>
          <p:cNvSpPr/>
          <p:nvPr/>
        </p:nvSpPr>
        <p:spPr>
          <a:xfrm>
            <a:off x="49471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_</a:t>
            </a:r>
          </a:p>
        </p:txBody>
      </p:sp>
      <p:sp>
        <p:nvSpPr>
          <p:cNvPr id="10" name="Rectangle 9"/>
          <p:cNvSpPr/>
          <p:nvPr/>
        </p:nvSpPr>
        <p:spPr>
          <a:xfrm>
            <a:off x="88191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t>
            </a:r>
          </a:p>
        </p:txBody>
      </p:sp>
      <p:sp>
        <p:nvSpPr>
          <p:cNvPr id="11" name="Rectangle 10"/>
          <p:cNvSpPr/>
          <p:nvPr/>
        </p:nvSpPr>
        <p:spPr>
          <a:xfrm>
            <a:off x="126912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12" name="Rectangle 11"/>
          <p:cNvSpPr/>
          <p:nvPr/>
        </p:nvSpPr>
        <p:spPr>
          <a:xfrm>
            <a:off x="165632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t>
            </a:r>
          </a:p>
        </p:txBody>
      </p:sp>
      <p:sp>
        <p:nvSpPr>
          <p:cNvPr id="13" name="Rectangle 12"/>
          <p:cNvSpPr/>
          <p:nvPr/>
        </p:nvSpPr>
        <p:spPr>
          <a:xfrm>
            <a:off x="204353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t>
            </a:r>
          </a:p>
        </p:txBody>
      </p:sp>
      <p:sp>
        <p:nvSpPr>
          <p:cNvPr id="14" name="Rectangle 13"/>
          <p:cNvSpPr/>
          <p:nvPr/>
        </p:nvSpPr>
        <p:spPr>
          <a:xfrm>
            <a:off x="243074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U</a:t>
            </a:r>
          </a:p>
        </p:txBody>
      </p:sp>
      <p:sp>
        <p:nvSpPr>
          <p:cNvPr id="15" name="Rectangle 14"/>
          <p:cNvSpPr/>
          <p:nvPr/>
        </p:nvSpPr>
        <p:spPr>
          <a:xfrm>
            <a:off x="281794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t>
            </a:r>
          </a:p>
        </p:txBody>
      </p:sp>
      <p:sp>
        <p:nvSpPr>
          <p:cNvPr id="16" name="Rectangle 15"/>
          <p:cNvSpPr/>
          <p:nvPr/>
        </p:nvSpPr>
        <p:spPr>
          <a:xfrm>
            <a:off x="320515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17" name="Rectangle 16"/>
          <p:cNvSpPr/>
          <p:nvPr/>
        </p:nvSpPr>
        <p:spPr>
          <a:xfrm>
            <a:off x="359235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a:t>
            </a:r>
          </a:p>
        </p:txBody>
      </p:sp>
      <p:sp>
        <p:nvSpPr>
          <p:cNvPr id="18" name="Rectangle 17"/>
          <p:cNvSpPr/>
          <p:nvPr/>
        </p:nvSpPr>
        <p:spPr>
          <a:xfrm>
            <a:off x="397956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a:t>
            </a:r>
          </a:p>
        </p:txBody>
      </p:sp>
      <p:sp>
        <p:nvSpPr>
          <p:cNvPr id="19" name="Rectangle 18"/>
          <p:cNvSpPr/>
          <p:nvPr/>
        </p:nvSpPr>
        <p:spPr>
          <a:xfrm>
            <a:off x="436677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_</a:t>
            </a:r>
          </a:p>
        </p:txBody>
      </p:sp>
      <p:sp>
        <p:nvSpPr>
          <p:cNvPr id="20" name="Rectangle 19"/>
          <p:cNvSpPr/>
          <p:nvPr/>
        </p:nvSpPr>
        <p:spPr>
          <a:xfrm>
            <a:off x="475397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21" name="Rectangle 20"/>
          <p:cNvSpPr/>
          <p:nvPr/>
        </p:nvSpPr>
        <p:spPr>
          <a:xfrm>
            <a:off x="514118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_</a:t>
            </a:r>
          </a:p>
        </p:txBody>
      </p:sp>
      <p:sp>
        <p:nvSpPr>
          <p:cNvPr id="22" name="Rectangle 21"/>
          <p:cNvSpPr/>
          <p:nvPr/>
        </p:nvSpPr>
        <p:spPr>
          <a:xfrm>
            <a:off x="823883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a:t>
            </a:r>
          </a:p>
        </p:txBody>
      </p:sp>
      <p:sp>
        <p:nvSpPr>
          <p:cNvPr id="23" name="Rectangle 22"/>
          <p:cNvSpPr/>
          <p:nvPr/>
        </p:nvSpPr>
        <p:spPr>
          <a:xfrm>
            <a:off x="6690006"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a:t>
            </a:r>
          </a:p>
        </p:txBody>
      </p:sp>
      <p:sp>
        <p:nvSpPr>
          <p:cNvPr id="24" name="Rectangle 23"/>
          <p:cNvSpPr/>
          <p:nvPr/>
        </p:nvSpPr>
        <p:spPr>
          <a:xfrm>
            <a:off x="6302800"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a:t>
            </a:r>
          </a:p>
        </p:txBody>
      </p:sp>
      <p:sp>
        <p:nvSpPr>
          <p:cNvPr id="25" name="Rectangle 24"/>
          <p:cNvSpPr/>
          <p:nvPr/>
        </p:nvSpPr>
        <p:spPr>
          <a:xfrm>
            <a:off x="591559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a:t>
            </a:r>
          </a:p>
        </p:txBody>
      </p:sp>
      <p:sp>
        <p:nvSpPr>
          <p:cNvPr id="26" name="Rectangle 25"/>
          <p:cNvSpPr/>
          <p:nvPr/>
        </p:nvSpPr>
        <p:spPr>
          <a:xfrm>
            <a:off x="552838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H</a:t>
            </a:r>
          </a:p>
        </p:txBody>
      </p:sp>
      <p:sp>
        <p:nvSpPr>
          <p:cNvPr id="27" name="Rectangle 26"/>
          <p:cNvSpPr/>
          <p:nvPr/>
        </p:nvSpPr>
        <p:spPr>
          <a:xfrm>
            <a:off x="7851624"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R</a:t>
            </a:r>
          </a:p>
        </p:txBody>
      </p:sp>
      <p:sp>
        <p:nvSpPr>
          <p:cNvPr id="28" name="Rectangle 27"/>
          <p:cNvSpPr/>
          <p:nvPr/>
        </p:nvSpPr>
        <p:spPr>
          <a:xfrm>
            <a:off x="7464418"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G</a:t>
            </a:r>
          </a:p>
        </p:txBody>
      </p:sp>
      <p:sp>
        <p:nvSpPr>
          <p:cNvPr id="29" name="Rectangle 28"/>
          <p:cNvSpPr/>
          <p:nvPr/>
        </p:nvSpPr>
        <p:spPr>
          <a:xfrm>
            <a:off x="7077212"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O</a:t>
            </a:r>
          </a:p>
        </p:txBody>
      </p:sp>
      <p:sp>
        <p:nvSpPr>
          <p:cNvPr id="30" name="Rectangle 29"/>
          <p:cNvSpPr/>
          <p:nvPr/>
        </p:nvSpPr>
        <p:spPr>
          <a:xfrm>
            <a:off x="8626029" y="2184013"/>
            <a:ext cx="381000" cy="3810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M</a:t>
            </a:r>
          </a:p>
        </p:txBody>
      </p:sp>
      <p:sp>
        <p:nvSpPr>
          <p:cNvPr id="42" name="Rectangle 41"/>
          <p:cNvSpPr/>
          <p:nvPr/>
        </p:nvSpPr>
        <p:spPr>
          <a:xfrm>
            <a:off x="623888"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43" name="Rectangle 42"/>
          <p:cNvSpPr/>
          <p:nvPr/>
        </p:nvSpPr>
        <p:spPr>
          <a:xfrm>
            <a:off x="62951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44" name="Rectangle 43"/>
          <p:cNvSpPr/>
          <p:nvPr/>
        </p:nvSpPr>
        <p:spPr>
          <a:xfrm>
            <a:off x="99377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45" name="Rectangle 44"/>
          <p:cNvSpPr/>
          <p:nvPr/>
        </p:nvSpPr>
        <p:spPr>
          <a:xfrm>
            <a:off x="100344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6" name="Rectangle 45"/>
          <p:cNvSpPr/>
          <p:nvPr/>
        </p:nvSpPr>
        <p:spPr>
          <a:xfrm>
            <a:off x="136366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47" name="Rectangle 46"/>
          <p:cNvSpPr/>
          <p:nvPr/>
        </p:nvSpPr>
        <p:spPr>
          <a:xfrm>
            <a:off x="137737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48" name="Rectangle 47"/>
          <p:cNvSpPr/>
          <p:nvPr/>
        </p:nvSpPr>
        <p:spPr>
          <a:xfrm>
            <a:off x="173355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49" name="Rectangle 48"/>
          <p:cNvSpPr/>
          <p:nvPr/>
        </p:nvSpPr>
        <p:spPr>
          <a:xfrm>
            <a:off x="175130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0" name="Rectangle 49"/>
          <p:cNvSpPr/>
          <p:nvPr/>
        </p:nvSpPr>
        <p:spPr>
          <a:xfrm>
            <a:off x="211455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51" name="Rectangle 50"/>
          <p:cNvSpPr/>
          <p:nvPr/>
        </p:nvSpPr>
        <p:spPr>
          <a:xfrm>
            <a:off x="212522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2" name="Rectangle 51"/>
          <p:cNvSpPr/>
          <p:nvPr/>
        </p:nvSpPr>
        <p:spPr>
          <a:xfrm>
            <a:off x="249237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53" name="Rectangle 52"/>
          <p:cNvSpPr/>
          <p:nvPr/>
        </p:nvSpPr>
        <p:spPr>
          <a:xfrm>
            <a:off x="249915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4" name="Rectangle 53"/>
          <p:cNvSpPr/>
          <p:nvPr/>
        </p:nvSpPr>
        <p:spPr>
          <a:xfrm>
            <a:off x="286226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55" name="Rectangle 54"/>
          <p:cNvSpPr/>
          <p:nvPr/>
        </p:nvSpPr>
        <p:spPr>
          <a:xfrm>
            <a:off x="287308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6" name="Rectangle 55"/>
          <p:cNvSpPr/>
          <p:nvPr/>
        </p:nvSpPr>
        <p:spPr>
          <a:xfrm>
            <a:off x="32242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57" name="Rectangle 56"/>
          <p:cNvSpPr/>
          <p:nvPr/>
        </p:nvSpPr>
        <p:spPr>
          <a:xfrm>
            <a:off x="324701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8" name="Rectangle 57"/>
          <p:cNvSpPr/>
          <p:nvPr/>
        </p:nvSpPr>
        <p:spPr>
          <a:xfrm>
            <a:off x="358140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59" name="Rectangle 58"/>
          <p:cNvSpPr/>
          <p:nvPr/>
        </p:nvSpPr>
        <p:spPr>
          <a:xfrm>
            <a:off x="362094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60" name="Rectangle 59"/>
          <p:cNvSpPr/>
          <p:nvPr/>
        </p:nvSpPr>
        <p:spPr>
          <a:xfrm>
            <a:off x="39481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61" name="Rectangle 60"/>
          <p:cNvSpPr/>
          <p:nvPr/>
        </p:nvSpPr>
        <p:spPr>
          <a:xfrm>
            <a:off x="399486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2" name="Rectangle 61"/>
          <p:cNvSpPr/>
          <p:nvPr/>
        </p:nvSpPr>
        <p:spPr>
          <a:xfrm>
            <a:off x="431482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63" name="Rectangle 62"/>
          <p:cNvSpPr/>
          <p:nvPr/>
        </p:nvSpPr>
        <p:spPr>
          <a:xfrm>
            <a:off x="436879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4" name="Rectangle 63"/>
          <p:cNvSpPr/>
          <p:nvPr/>
        </p:nvSpPr>
        <p:spPr>
          <a:xfrm>
            <a:off x="4716016"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65" name="Rectangle 64"/>
          <p:cNvSpPr/>
          <p:nvPr/>
        </p:nvSpPr>
        <p:spPr>
          <a:xfrm>
            <a:off x="474272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6" name="Rectangle 65"/>
          <p:cNvSpPr/>
          <p:nvPr/>
        </p:nvSpPr>
        <p:spPr>
          <a:xfrm>
            <a:off x="5065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67" name="Rectangle 66"/>
          <p:cNvSpPr/>
          <p:nvPr/>
        </p:nvSpPr>
        <p:spPr>
          <a:xfrm>
            <a:off x="511665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8" name="Rectangle 67"/>
          <p:cNvSpPr/>
          <p:nvPr/>
        </p:nvSpPr>
        <p:spPr>
          <a:xfrm>
            <a:off x="5446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69" name="Rectangle 68"/>
          <p:cNvSpPr/>
          <p:nvPr/>
        </p:nvSpPr>
        <p:spPr>
          <a:xfrm>
            <a:off x="549058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0" name="Rectangle 69"/>
          <p:cNvSpPr/>
          <p:nvPr/>
        </p:nvSpPr>
        <p:spPr>
          <a:xfrm>
            <a:off x="5827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71" name="Rectangle 70"/>
          <p:cNvSpPr/>
          <p:nvPr/>
        </p:nvSpPr>
        <p:spPr>
          <a:xfrm>
            <a:off x="586450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2" name="Rectangle 71"/>
          <p:cNvSpPr/>
          <p:nvPr/>
        </p:nvSpPr>
        <p:spPr>
          <a:xfrm>
            <a:off x="6208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74" name="Rectangle 73"/>
          <p:cNvSpPr/>
          <p:nvPr/>
        </p:nvSpPr>
        <p:spPr>
          <a:xfrm>
            <a:off x="65897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Q</a:t>
            </a:r>
          </a:p>
        </p:txBody>
      </p:sp>
      <p:sp>
        <p:nvSpPr>
          <p:cNvPr id="76" name="Rectangle 75"/>
          <p:cNvSpPr/>
          <p:nvPr/>
        </p:nvSpPr>
        <p:spPr>
          <a:xfrm>
            <a:off x="6959600"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R</a:t>
            </a:r>
          </a:p>
        </p:txBody>
      </p:sp>
      <p:sp>
        <p:nvSpPr>
          <p:cNvPr id="78" name="Rectangle 77"/>
          <p:cNvSpPr/>
          <p:nvPr/>
        </p:nvSpPr>
        <p:spPr>
          <a:xfrm>
            <a:off x="7350845"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a:t>
            </a:r>
          </a:p>
        </p:txBody>
      </p:sp>
      <p:sp>
        <p:nvSpPr>
          <p:cNvPr id="80" name="Rectangle 79"/>
          <p:cNvSpPr/>
          <p:nvPr/>
        </p:nvSpPr>
        <p:spPr>
          <a:xfrm>
            <a:off x="772001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a:t>
            </a:r>
          </a:p>
        </p:txBody>
      </p:sp>
      <p:sp>
        <p:nvSpPr>
          <p:cNvPr id="82" name="Rectangle 81"/>
          <p:cNvSpPr/>
          <p:nvPr/>
        </p:nvSpPr>
        <p:spPr>
          <a:xfrm>
            <a:off x="8091488"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U</a:t>
            </a:r>
          </a:p>
        </p:txBody>
      </p:sp>
      <p:sp>
        <p:nvSpPr>
          <p:cNvPr id="84" name="Rectangle 83"/>
          <p:cNvSpPr/>
          <p:nvPr/>
        </p:nvSpPr>
        <p:spPr>
          <a:xfrm>
            <a:off x="8472488" y="5928320"/>
            <a:ext cx="642046"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V …</a:t>
            </a:r>
          </a:p>
        </p:txBody>
      </p:sp>
      <p:cxnSp>
        <p:nvCxnSpPr>
          <p:cNvPr id="88" name="Straight Arrow Connector 87"/>
          <p:cNvCxnSpPr>
            <a:cxnSpLocks/>
            <a:stCxn id="98" idx="4"/>
            <a:endCxn id="47" idx="0"/>
          </p:cNvCxnSpPr>
          <p:nvPr/>
        </p:nvCxnSpPr>
        <p:spPr>
          <a:xfrm flipH="1">
            <a:off x="1567872" y="4030660"/>
            <a:ext cx="1974975" cy="1497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cxnSpLocks/>
            <a:stCxn id="102" idx="4"/>
            <a:endCxn id="65" idx="0"/>
          </p:cNvCxnSpPr>
          <p:nvPr/>
        </p:nvCxnSpPr>
        <p:spPr>
          <a:xfrm>
            <a:off x="1543473" y="4030660"/>
            <a:ext cx="3389751" cy="1497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cxnSpLocks/>
            <a:stCxn id="93" idx="4"/>
            <a:endCxn id="113" idx="0"/>
          </p:cNvCxnSpPr>
          <p:nvPr/>
        </p:nvCxnSpPr>
        <p:spPr>
          <a:xfrm>
            <a:off x="5542221" y="4030660"/>
            <a:ext cx="2756355" cy="1497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a:stCxn id="4" idx="4"/>
            <a:endCxn id="65" idx="0"/>
          </p:cNvCxnSpPr>
          <p:nvPr/>
        </p:nvCxnSpPr>
        <p:spPr>
          <a:xfrm flipH="1">
            <a:off x="4933224" y="4030660"/>
            <a:ext cx="2608370" cy="14976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7511976-D918-524E-AECD-733558469C0A}"/>
              </a:ext>
            </a:extLst>
          </p:cNvPr>
          <p:cNvGrpSpPr/>
          <p:nvPr/>
        </p:nvGrpSpPr>
        <p:grpSpPr>
          <a:xfrm>
            <a:off x="676177" y="3270644"/>
            <a:ext cx="7732713" cy="760016"/>
            <a:chOff x="583703" y="3742519"/>
            <a:chExt cx="7732713" cy="760016"/>
          </a:xfrm>
        </p:grpSpPr>
        <p:grpSp>
          <p:nvGrpSpPr>
            <p:cNvPr id="5" name="Group 4">
              <a:extLst>
                <a:ext uri="{FF2B5EF4-FFF2-40B4-BE49-F238E27FC236}">
                  <a16:creationId xmlns:a16="http://schemas.microsoft.com/office/drawing/2014/main" id="{46FB5F83-166A-1E4D-8B98-E989409EDF69}"/>
                </a:ext>
              </a:extLst>
            </p:cNvPr>
            <p:cNvGrpSpPr/>
            <p:nvPr/>
          </p:nvGrpSpPr>
          <p:grpSpPr>
            <a:xfrm>
              <a:off x="6581824" y="3742519"/>
              <a:ext cx="1734592" cy="760016"/>
              <a:chOff x="1835696" y="2276872"/>
              <a:chExt cx="1734592" cy="760016"/>
            </a:xfrm>
          </p:grpSpPr>
          <p:sp>
            <p:nvSpPr>
              <p:cNvPr id="4" name="Oval 3">
                <a:extLst>
                  <a:ext uri="{FF2B5EF4-FFF2-40B4-BE49-F238E27FC236}">
                    <a16:creationId xmlns:a16="http://schemas.microsoft.com/office/drawing/2014/main" id="{50A59351-AA81-B140-A9F8-A8229C410D00}"/>
                  </a:ext>
                </a:extLst>
              </p:cNvPr>
              <p:cNvSpPr/>
              <p:nvPr/>
            </p:nvSpPr>
            <p:spPr>
              <a:xfrm>
                <a:off x="1835696" y="2276872"/>
                <a:ext cx="1734592" cy="760016"/>
              </a:xfrm>
              <a:prstGeom prst="ellipse">
                <a:avLst/>
              </a:prstGeom>
              <a:solidFill>
                <a:schemeClr val="accent2">
                  <a:lumMod val="40000"/>
                  <a:lumOff val="6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dirty="0">
                    <a:solidFill>
                      <a:sysClr val="windowText" lastClr="000000"/>
                    </a:solidFill>
                  </a:rPr>
                  <a:t>Thread 3</a:t>
                </a:r>
              </a:p>
            </p:txBody>
          </p:sp>
          <p:sp>
            <p:nvSpPr>
              <p:cNvPr id="91" name="Freeform 124">
                <a:extLst>
                  <a:ext uri="{FF2B5EF4-FFF2-40B4-BE49-F238E27FC236}">
                    <a16:creationId xmlns:a16="http://schemas.microsoft.com/office/drawing/2014/main" id="{75E7FEE7-8A30-9E47-BCE4-06B9E72CFB66}"/>
                  </a:ext>
                </a:extLst>
              </p:cNvPr>
              <p:cNvSpPr>
                <a:spLocks/>
              </p:cNvSpPr>
              <p:nvPr/>
            </p:nvSpPr>
            <p:spPr bwMode="auto">
              <a:xfrm>
                <a:off x="2143671" y="2421466"/>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grpSp>
        <p:grpSp>
          <p:nvGrpSpPr>
            <p:cNvPr id="92" name="Group 91">
              <a:extLst>
                <a:ext uri="{FF2B5EF4-FFF2-40B4-BE49-F238E27FC236}">
                  <a16:creationId xmlns:a16="http://schemas.microsoft.com/office/drawing/2014/main" id="{0D34E672-6FA0-C64F-A1E8-69FEB2DE112E}"/>
                </a:ext>
              </a:extLst>
            </p:cNvPr>
            <p:cNvGrpSpPr/>
            <p:nvPr/>
          </p:nvGrpSpPr>
          <p:grpSpPr>
            <a:xfrm>
              <a:off x="4582451" y="3742519"/>
              <a:ext cx="1734592" cy="760016"/>
              <a:chOff x="1835696" y="2276872"/>
              <a:chExt cx="1734592" cy="760016"/>
            </a:xfrm>
          </p:grpSpPr>
          <p:sp>
            <p:nvSpPr>
              <p:cNvPr id="93" name="Oval 92">
                <a:extLst>
                  <a:ext uri="{FF2B5EF4-FFF2-40B4-BE49-F238E27FC236}">
                    <a16:creationId xmlns:a16="http://schemas.microsoft.com/office/drawing/2014/main" id="{53C1593F-1A87-7947-9BE3-1819442E523E}"/>
                  </a:ext>
                </a:extLst>
              </p:cNvPr>
              <p:cNvSpPr/>
              <p:nvPr/>
            </p:nvSpPr>
            <p:spPr>
              <a:xfrm>
                <a:off x="1835696" y="2276872"/>
                <a:ext cx="1734592" cy="760016"/>
              </a:xfrm>
              <a:prstGeom prst="ellipse">
                <a:avLst/>
              </a:prstGeom>
              <a:solidFill>
                <a:schemeClr val="accent2">
                  <a:lumMod val="40000"/>
                  <a:lumOff val="6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dirty="0">
                    <a:solidFill>
                      <a:sysClr val="windowText" lastClr="000000"/>
                    </a:solidFill>
                  </a:rPr>
                  <a:t>Thread 2</a:t>
                </a:r>
              </a:p>
            </p:txBody>
          </p:sp>
          <p:sp>
            <p:nvSpPr>
              <p:cNvPr id="94" name="Freeform 124">
                <a:extLst>
                  <a:ext uri="{FF2B5EF4-FFF2-40B4-BE49-F238E27FC236}">
                    <a16:creationId xmlns:a16="http://schemas.microsoft.com/office/drawing/2014/main" id="{BEE1AFDF-380A-8043-90FC-C9B7482204EC}"/>
                  </a:ext>
                </a:extLst>
              </p:cNvPr>
              <p:cNvSpPr>
                <a:spLocks/>
              </p:cNvSpPr>
              <p:nvPr/>
            </p:nvSpPr>
            <p:spPr bwMode="auto">
              <a:xfrm>
                <a:off x="2143671" y="2421466"/>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grpSp>
        <p:grpSp>
          <p:nvGrpSpPr>
            <p:cNvPr id="96" name="Group 95">
              <a:extLst>
                <a:ext uri="{FF2B5EF4-FFF2-40B4-BE49-F238E27FC236}">
                  <a16:creationId xmlns:a16="http://schemas.microsoft.com/office/drawing/2014/main" id="{DB8077BE-9A8F-FA48-86A1-04A2CFF9349B}"/>
                </a:ext>
              </a:extLst>
            </p:cNvPr>
            <p:cNvGrpSpPr/>
            <p:nvPr/>
          </p:nvGrpSpPr>
          <p:grpSpPr>
            <a:xfrm>
              <a:off x="2583077" y="3742519"/>
              <a:ext cx="1734592" cy="760016"/>
              <a:chOff x="1835696" y="2276872"/>
              <a:chExt cx="1734592" cy="760016"/>
            </a:xfrm>
          </p:grpSpPr>
          <p:sp>
            <p:nvSpPr>
              <p:cNvPr id="98" name="Oval 97">
                <a:extLst>
                  <a:ext uri="{FF2B5EF4-FFF2-40B4-BE49-F238E27FC236}">
                    <a16:creationId xmlns:a16="http://schemas.microsoft.com/office/drawing/2014/main" id="{137BE266-B361-E14D-BCBF-BAE32D546B69}"/>
                  </a:ext>
                </a:extLst>
              </p:cNvPr>
              <p:cNvSpPr/>
              <p:nvPr/>
            </p:nvSpPr>
            <p:spPr>
              <a:xfrm>
                <a:off x="1835696" y="2276872"/>
                <a:ext cx="1734592" cy="760016"/>
              </a:xfrm>
              <a:prstGeom prst="ellipse">
                <a:avLst/>
              </a:prstGeom>
              <a:solidFill>
                <a:schemeClr val="accent2">
                  <a:lumMod val="40000"/>
                  <a:lumOff val="6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dirty="0">
                    <a:solidFill>
                      <a:sysClr val="windowText" lastClr="000000"/>
                    </a:solidFill>
                  </a:rPr>
                  <a:t>Thread 1</a:t>
                </a:r>
              </a:p>
            </p:txBody>
          </p:sp>
          <p:sp>
            <p:nvSpPr>
              <p:cNvPr id="99" name="Freeform 124">
                <a:extLst>
                  <a:ext uri="{FF2B5EF4-FFF2-40B4-BE49-F238E27FC236}">
                    <a16:creationId xmlns:a16="http://schemas.microsoft.com/office/drawing/2014/main" id="{FD4C22E3-311D-A44B-BCC4-0C1674DE27B6}"/>
                  </a:ext>
                </a:extLst>
              </p:cNvPr>
              <p:cNvSpPr>
                <a:spLocks/>
              </p:cNvSpPr>
              <p:nvPr/>
            </p:nvSpPr>
            <p:spPr bwMode="auto">
              <a:xfrm>
                <a:off x="2143671" y="2421466"/>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grpSp>
        <p:grpSp>
          <p:nvGrpSpPr>
            <p:cNvPr id="101" name="Group 100">
              <a:extLst>
                <a:ext uri="{FF2B5EF4-FFF2-40B4-BE49-F238E27FC236}">
                  <a16:creationId xmlns:a16="http://schemas.microsoft.com/office/drawing/2014/main" id="{5DCE6598-25B2-3C4C-9110-43B25BA3C6D5}"/>
                </a:ext>
              </a:extLst>
            </p:cNvPr>
            <p:cNvGrpSpPr/>
            <p:nvPr/>
          </p:nvGrpSpPr>
          <p:grpSpPr>
            <a:xfrm>
              <a:off x="583703" y="3742519"/>
              <a:ext cx="1734592" cy="760016"/>
              <a:chOff x="1835696" y="2276872"/>
              <a:chExt cx="1734592" cy="760016"/>
            </a:xfrm>
          </p:grpSpPr>
          <p:sp>
            <p:nvSpPr>
              <p:cNvPr id="102" name="Oval 101">
                <a:extLst>
                  <a:ext uri="{FF2B5EF4-FFF2-40B4-BE49-F238E27FC236}">
                    <a16:creationId xmlns:a16="http://schemas.microsoft.com/office/drawing/2014/main" id="{D9D70190-551E-AA45-9ACE-ABD9BD781651}"/>
                  </a:ext>
                </a:extLst>
              </p:cNvPr>
              <p:cNvSpPr/>
              <p:nvPr/>
            </p:nvSpPr>
            <p:spPr>
              <a:xfrm>
                <a:off x="1835696" y="2276872"/>
                <a:ext cx="1734592" cy="760016"/>
              </a:xfrm>
              <a:prstGeom prst="ellipse">
                <a:avLst/>
              </a:prstGeom>
              <a:solidFill>
                <a:schemeClr val="accent2">
                  <a:lumMod val="40000"/>
                  <a:lumOff val="60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600" dirty="0">
                    <a:solidFill>
                      <a:sysClr val="windowText" lastClr="000000"/>
                    </a:solidFill>
                  </a:rPr>
                  <a:t>Thread 0</a:t>
                </a:r>
              </a:p>
            </p:txBody>
          </p:sp>
          <p:sp>
            <p:nvSpPr>
              <p:cNvPr id="103" name="Freeform 124">
                <a:extLst>
                  <a:ext uri="{FF2B5EF4-FFF2-40B4-BE49-F238E27FC236}">
                    <a16:creationId xmlns:a16="http://schemas.microsoft.com/office/drawing/2014/main" id="{67D3C365-A2BA-CF42-A74C-8D03EFDEB512}"/>
                  </a:ext>
                </a:extLst>
              </p:cNvPr>
              <p:cNvSpPr>
                <a:spLocks/>
              </p:cNvSpPr>
              <p:nvPr/>
            </p:nvSpPr>
            <p:spPr bwMode="auto">
              <a:xfrm>
                <a:off x="2143671" y="2421466"/>
                <a:ext cx="73025" cy="468000"/>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B05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charset="0"/>
                </a:endParaRPr>
              </a:p>
            </p:txBody>
          </p:sp>
        </p:grpSp>
      </p:grpSp>
      <p:cxnSp>
        <p:nvCxnSpPr>
          <p:cNvPr id="86" name="Straight Arrow Connector 85"/>
          <p:cNvCxnSpPr>
            <a:cxnSpLocks/>
            <a:stCxn id="13" idx="2"/>
            <a:endCxn id="98" idx="0"/>
          </p:cNvCxnSpPr>
          <p:nvPr/>
        </p:nvCxnSpPr>
        <p:spPr>
          <a:xfrm>
            <a:off x="2234034" y="2565013"/>
            <a:ext cx="1308813" cy="7056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cxnSpLocks/>
            <a:stCxn id="14" idx="2"/>
            <a:endCxn id="93" idx="0"/>
          </p:cNvCxnSpPr>
          <p:nvPr/>
        </p:nvCxnSpPr>
        <p:spPr>
          <a:xfrm>
            <a:off x="2621240" y="2565013"/>
            <a:ext cx="2920981" cy="7056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a:stCxn id="15" idx="2"/>
            <a:endCxn id="4" idx="0"/>
          </p:cNvCxnSpPr>
          <p:nvPr/>
        </p:nvCxnSpPr>
        <p:spPr>
          <a:xfrm>
            <a:off x="3008446" y="2565013"/>
            <a:ext cx="4533148" cy="7056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88F50D30-2541-FD46-92CB-E9ACF4CC8DCC}"/>
              </a:ext>
            </a:extLst>
          </p:cNvPr>
          <p:cNvSpPr/>
          <p:nvPr/>
        </p:nvSpPr>
        <p:spPr>
          <a:xfrm>
            <a:off x="246063" y="592832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_</a:t>
            </a:r>
          </a:p>
        </p:txBody>
      </p:sp>
      <p:sp>
        <p:nvSpPr>
          <p:cNvPr id="107" name="Rectangle 106">
            <a:extLst>
              <a:ext uri="{FF2B5EF4-FFF2-40B4-BE49-F238E27FC236}">
                <a16:creationId xmlns:a16="http://schemas.microsoft.com/office/drawing/2014/main" id="{6E447F13-524E-0643-834D-C9578342F743}"/>
              </a:ext>
            </a:extLst>
          </p:cNvPr>
          <p:cNvSpPr/>
          <p:nvPr/>
        </p:nvSpPr>
        <p:spPr>
          <a:xfrm>
            <a:off x="25558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cxnSp>
        <p:nvCxnSpPr>
          <p:cNvPr id="90" name="Straight Arrow Connector 89"/>
          <p:cNvCxnSpPr>
            <a:cxnSpLocks/>
            <a:stCxn id="12" idx="2"/>
            <a:endCxn id="102" idx="0"/>
          </p:cNvCxnSpPr>
          <p:nvPr/>
        </p:nvCxnSpPr>
        <p:spPr>
          <a:xfrm flipH="1">
            <a:off x="1543473" y="2565013"/>
            <a:ext cx="303355" cy="70563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D21138F7-D979-084E-927D-28567C49316D}"/>
              </a:ext>
            </a:extLst>
          </p:cNvPr>
          <p:cNvSpPr/>
          <p:nvPr/>
        </p:nvSpPr>
        <p:spPr>
          <a:xfrm>
            <a:off x="623843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9" name="Rectangle 108">
            <a:extLst>
              <a:ext uri="{FF2B5EF4-FFF2-40B4-BE49-F238E27FC236}">
                <a16:creationId xmlns:a16="http://schemas.microsoft.com/office/drawing/2014/main" id="{84DB569F-0669-2940-8C19-FEC926027CB2}"/>
              </a:ext>
            </a:extLst>
          </p:cNvPr>
          <p:cNvSpPr/>
          <p:nvPr/>
        </p:nvSpPr>
        <p:spPr>
          <a:xfrm>
            <a:off x="6612364"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0" name="Rectangle 109">
            <a:extLst>
              <a:ext uri="{FF2B5EF4-FFF2-40B4-BE49-F238E27FC236}">
                <a16:creationId xmlns:a16="http://schemas.microsoft.com/office/drawing/2014/main" id="{AEDCDA46-2598-EB4E-8DCB-AB1223A4835F}"/>
              </a:ext>
            </a:extLst>
          </p:cNvPr>
          <p:cNvSpPr/>
          <p:nvPr/>
        </p:nvSpPr>
        <p:spPr>
          <a:xfrm>
            <a:off x="698629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1" name="Rectangle 110">
            <a:extLst>
              <a:ext uri="{FF2B5EF4-FFF2-40B4-BE49-F238E27FC236}">
                <a16:creationId xmlns:a16="http://schemas.microsoft.com/office/drawing/2014/main" id="{A5D32A0C-D0F4-3141-8F7A-F19F88169B06}"/>
              </a:ext>
            </a:extLst>
          </p:cNvPr>
          <p:cNvSpPr/>
          <p:nvPr/>
        </p:nvSpPr>
        <p:spPr>
          <a:xfrm>
            <a:off x="736022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2" name="Rectangle 111">
            <a:extLst>
              <a:ext uri="{FF2B5EF4-FFF2-40B4-BE49-F238E27FC236}">
                <a16:creationId xmlns:a16="http://schemas.microsoft.com/office/drawing/2014/main" id="{F26B8D81-411C-464B-B99F-F976ED64329E}"/>
              </a:ext>
            </a:extLst>
          </p:cNvPr>
          <p:cNvSpPr/>
          <p:nvPr/>
        </p:nvSpPr>
        <p:spPr>
          <a:xfrm>
            <a:off x="773414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3" name="Rectangle 112">
            <a:extLst>
              <a:ext uri="{FF2B5EF4-FFF2-40B4-BE49-F238E27FC236}">
                <a16:creationId xmlns:a16="http://schemas.microsoft.com/office/drawing/2014/main" id="{5FA6D971-3BDD-E84D-A94B-EC46612ABA87}"/>
              </a:ext>
            </a:extLst>
          </p:cNvPr>
          <p:cNvSpPr/>
          <p:nvPr/>
        </p:nvSpPr>
        <p:spPr>
          <a:xfrm>
            <a:off x="8108076"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4" name="Rectangle 113">
            <a:extLst>
              <a:ext uri="{FF2B5EF4-FFF2-40B4-BE49-F238E27FC236}">
                <a16:creationId xmlns:a16="http://schemas.microsoft.com/office/drawing/2014/main" id="{3E78BBBC-FB74-AC45-9F0C-1E5D899677D1}"/>
              </a:ext>
            </a:extLst>
          </p:cNvPr>
          <p:cNvSpPr/>
          <p:nvPr/>
        </p:nvSpPr>
        <p:spPr>
          <a:xfrm>
            <a:off x="8482013"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6" name="TextBox 35">
            <a:extLst>
              <a:ext uri="{FF2B5EF4-FFF2-40B4-BE49-F238E27FC236}">
                <a16:creationId xmlns:a16="http://schemas.microsoft.com/office/drawing/2014/main" id="{5BE6EB0B-A25E-1546-8942-EBD3250B405D}"/>
              </a:ext>
            </a:extLst>
          </p:cNvPr>
          <p:cNvSpPr txBox="1"/>
          <p:nvPr/>
        </p:nvSpPr>
        <p:spPr>
          <a:xfrm>
            <a:off x="2163649" y="4479503"/>
            <a:ext cx="4816703" cy="461665"/>
          </a:xfrm>
          <a:prstGeom prst="rect">
            <a:avLst/>
          </a:prstGeom>
          <a:solidFill>
            <a:srgbClr val="FFFFFF">
              <a:alpha val="80000"/>
            </a:srgbClr>
          </a:solidFill>
        </p:spPr>
        <p:txBody>
          <a:bodyPr wrap="none" rtlCol="0">
            <a:spAutoFit/>
          </a:bodyPr>
          <a:lstStyle/>
          <a:p>
            <a:r>
              <a:rPr lang="en-CH" sz="2400" dirty="0"/>
              <a:t>We need to use </a:t>
            </a:r>
            <a:r>
              <a:rPr lang="en-CH" sz="2400" dirty="0">
                <a:solidFill>
                  <a:srgbClr val="C00000"/>
                </a:solidFill>
              </a:rPr>
              <a:t>atomic operations</a:t>
            </a:r>
          </a:p>
        </p:txBody>
      </p:sp>
      <p:sp>
        <p:nvSpPr>
          <p:cNvPr id="104" name="Slide Number Placeholder 3">
            <a:extLst>
              <a:ext uri="{FF2B5EF4-FFF2-40B4-BE49-F238E27FC236}">
                <a16:creationId xmlns:a16="http://schemas.microsoft.com/office/drawing/2014/main" id="{5289099E-8870-0D4A-A22B-4E61F05B7922}"/>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17" name="Rectangle 116">
            <a:extLst>
              <a:ext uri="{FF2B5EF4-FFF2-40B4-BE49-F238E27FC236}">
                <a16:creationId xmlns:a16="http://schemas.microsoft.com/office/drawing/2014/main" id="{0C798CD8-A4F5-1843-8940-B5442BD7CAAC}"/>
              </a:ext>
            </a:extLst>
          </p:cNvPr>
          <p:cNvSpPr/>
          <p:nvPr/>
        </p:nvSpPr>
        <p:spPr>
          <a:xfrm>
            <a:off x="1375948"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2</a:t>
            </a:r>
          </a:p>
        </p:txBody>
      </p:sp>
      <p:sp>
        <p:nvSpPr>
          <p:cNvPr id="118" name="Rectangle 117">
            <a:extLst>
              <a:ext uri="{FF2B5EF4-FFF2-40B4-BE49-F238E27FC236}">
                <a16:creationId xmlns:a16="http://schemas.microsoft.com/office/drawing/2014/main" id="{BA5F8FA6-54B9-2E47-8C20-DCA998D11A97}"/>
              </a:ext>
            </a:extLst>
          </p:cNvPr>
          <p:cNvSpPr/>
          <p:nvPr/>
        </p:nvSpPr>
        <p:spPr>
          <a:xfrm>
            <a:off x="4741300"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2</a:t>
            </a:r>
          </a:p>
        </p:txBody>
      </p:sp>
      <p:sp>
        <p:nvSpPr>
          <p:cNvPr id="119" name="Rectangle 118">
            <a:extLst>
              <a:ext uri="{FF2B5EF4-FFF2-40B4-BE49-F238E27FC236}">
                <a16:creationId xmlns:a16="http://schemas.microsoft.com/office/drawing/2014/main" id="{43F132FB-A305-D34F-82B2-46EF8ACB0D07}"/>
              </a:ext>
            </a:extLst>
          </p:cNvPr>
          <p:cNvSpPr/>
          <p:nvPr/>
        </p:nvSpPr>
        <p:spPr>
          <a:xfrm>
            <a:off x="8106652" y="5528270"/>
            <a:ext cx="381000"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Tree>
    <p:extLst>
      <p:ext uri="{BB962C8B-B14F-4D97-AF65-F5344CB8AC3E}">
        <p14:creationId xmlns:p14="http://schemas.microsoft.com/office/powerpoint/2010/main" val="34478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wipe(up)">
                                      <p:cBhvr>
                                        <p:cTn id="13" dur="500"/>
                                        <p:tgtEl>
                                          <p:spTgt spid="90"/>
                                        </p:tgtEl>
                                      </p:cBhvr>
                                    </p:animEffect>
                                  </p:childTnLst>
                                </p:cTn>
                              </p:par>
                              <p:par>
                                <p:cTn id="14" presetID="22" presetClass="entr" presetSubtype="1"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wipe(up)">
                                      <p:cBhvr>
                                        <p:cTn id="16" dur="500"/>
                                        <p:tgtEl>
                                          <p:spTgt spid="86"/>
                                        </p:tgtEl>
                                      </p:cBhvr>
                                    </p:animEffect>
                                  </p:childTnLst>
                                </p:cTn>
                              </p:par>
                              <p:par>
                                <p:cTn id="17" presetID="22" presetClass="entr" presetSubtype="1"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wipe(up)">
                                      <p:cBhvr>
                                        <p:cTn id="19" dur="500"/>
                                        <p:tgtEl>
                                          <p:spTgt spid="87"/>
                                        </p:tgtEl>
                                      </p:cBhvr>
                                    </p:animEffect>
                                  </p:childTnLst>
                                </p:cTn>
                              </p:par>
                              <p:par>
                                <p:cTn id="20" presetID="22" presetClass="entr" presetSubtype="1" fill="hold"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up)">
                                      <p:cBhvr>
                                        <p:cTn id="22" dur="5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up)">
                                      <p:cBhvr>
                                        <p:cTn id="27" dur="500"/>
                                        <p:tgtEl>
                                          <p:spTgt spid="88"/>
                                        </p:tgtEl>
                                      </p:cBhvr>
                                    </p:animEffect>
                                  </p:childTnLst>
                                </p:cTn>
                              </p:par>
                              <p:par>
                                <p:cTn id="28" presetID="22" presetClass="entr" presetSubtype="1" fill="hold"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up)">
                                      <p:cBhvr>
                                        <p:cTn id="30" dur="500"/>
                                        <p:tgtEl>
                                          <p:spTgt spid="89"/>
                                        </p:tgtEl>
                                      </p:cBhvr>
                                    </p:animEffect>
                                  </p:childTnLst>
                                </p:cTn>
                              </p:par>
                              <p:par>
                                <p:cTn id="31" presetID="22" presetClass="entr" presetSubtype="1"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wipe(up)">
                                      <p:cBhvr>
                                        <p:cTn id="33" dur="500"/>
                                        <p:tgtEl>
                                          <p:spTgt spid="97"/>
                                        </p:tgtEl>
                                      </p:cBhvr>
                                    </p:animEffect>
                                  </p:childTnLst>
                                </p:cTn>
                              </p:par>
                              <p:par>
                                <p:cTn id="34" presetID="22" presetClass="entr" presetSubtype="1" fill="hold"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wipe(up)">
                                      <p:cBhvr>
                                        <p:cTn id="36" dur="500"/>
                                        <p:tgtEl>
                                          <p:spTgt spid="100"/>
                                        </p:tgtEl>
                                      </p:cBhvr>
                                    </p:animEffect>
                                  </p:childTnLst>
                                </p:cTn>
                              </p:par>
                              <p:par>
                                <p:cTn id="37" presetID="1" presetClass="entr" presetSubtype="0" fill="hold" grpId="0" nodeType="withEffect">
                                  <p:stCondLst>
                                    <p:cond delay="500"/>
                                  </p:stCondLst>
                                  <p:childTnLst>
                                    <p:set>
                                      <p:cBhvr>
                                        <p:cTn id="38" dur="1" fill="hold">
                                          <p:stCondLst>
                                            <p:cond delay="0"/>
                                          </p:stCondLst>
                                        </p:cTn>
                                        <p:tgtEl>
                                          <p:spTgt spid="117"/>
                                        </p:tgtEl>
                                        <p:attrNameLst>
                                          <p:attrName>style.visibility</p:attrName>
                                        </p:attrNameLst>
                                      </p:cBhvr>
                                      <p:to>
                                        <p:strVal val="visible"/>
                                      </p:to>
                                    </p:set>
                                  </p:childTnLst>
                                </p:cTn>
                              </p:par>
                              <p:par>
                                <p:cTn id="39" presetID="1" presetClass="entr" presetSubtype="0" fill="hold" grpId="1" nodeType="withEffect">
                                  <p:stCondLst>
                                    <p:cond delay="50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0"/>
                                          </p:stCondLst>
                                        </p:cTn>
                                        <p:tgtEl>
                                          <p:spTgt spid="1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grpId="0" nodeType="clickEffect">
                                  <p:stCondLst>
                                    <p:cond delay="0"/>
                                  </p:stCondLst>
                                  <p:childTnLst>
                                    <p:animClr clrSpc="rgb" dir="cw">
                                      <p:cBhvr>
                                        <p:cTn id="46" dur="2000" fill="hold"/>
                                        <p:tgtEl>
                                          <p:spTgt spid="118"/>
                                        </p:tgtEl>
                                        <p:attrNameLst>
                                          <p:attrName>fillcolor</p:attrName>
                                        </p:attrNameLst>
                                      </p:cBhvr>
                                      <p:to>
                                        <a:srgbClr val="FF2600"/>
                                      </p:to>
                                    </p:animClr>
                                    <p:set>
                                      <p:cBhvr>
                                        <p:cTn id="47" dur="2000" fill="hold"/>
                                        <p:tgtEl>
                                          <p:spTgt spid="118"/>
                                        </p:tgtEl>
                                        <p:attrNameLst>
                                          <p:attrName>fill.type</p:attrName>
                                        </p:attrNameLst>
                                      </p:cBhvr>
                                      <p:to>
                                        <p:strVal val="solid"/>
                                      </p:to>
                                    </p:set>
                                    <p:set>
                                      <p:cBhvr>
                                        <p:cTn id="48" dur="2000" fill="hold"/>
                                        <p:tgtEl>
                                          <p:spTgt spid="118"/>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P spid="36" grpId="0" animBg="1"/>
      <p:bldP spid="117" grpId="0" animBg="1"/>
      <p:bldP spid="118" grpId="0" animBg="1"/>
      <p:bldP spid="118" grpId="1" animBg="1"/>
      <p:bldP spid="1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7"/>
          <p:cNvSpPr>
            <a:spLocks noGrp="1"/>
          </p:cNvSpPr>
          <p:nvPr>
            <p:ph type="title"/>
          </p:nvPr>
        </p:nvSpPr>
        <p:spPr/>
        <p:txBody>
          <a:bodyPr/>
          <a:lstStyle/>
          <a:p>
            <a:r>
              <a:rPr lang="en-US" dirty="0">
                <a:solidFill>
                  <a:srgbClr val="0070C0"/>
                </a:solidFill>
              </a:rPr>
              <a:t>(Correct) Parallel Histogram Kernel</a:t>
            </a:r>
          </a:p>
        </p:txBody>
      </p:sp>
      <p:sp>
        <p:nvSpPr>
          <p:cNvPr id="9" name="Content Placeholder 8"/>
          <p:cNvSpPr>
            <a:spLocks noGrp="1"/>
          </p:cNvSpPr>
          <p:nvPr>
            <p:ph idx="1"/>
          </p:nvPr>
        </p:nvSpPr>
        <p:spPr>
          <a:xfrm>
            <a:off x="371535" y="1340768"/>
            <a:ext cx="8424936" cy="4824536"/>
          </a:xfrm>
        </p:spPr>
        <p:txBody>
          <a:bodyPr>
            <a:normAutofit fontScale="85000" lnSpcReduction="10000"/>
          </a:bodyPr>
          <a:lstStyle/>
          <a:p>
            <a:pPr marL="576263" indent="-576263">
              <a:buFontTx/>
              <a:buNone/>
              <a:defRPr/>
            </a:pPr>
            <a:r>
              <a:rPr lang="en-US" sz="1800" dirty="0">
                <a:solidFill>
                  <a:srgbClr val="00B050"/>
                </a:solidFill>
                <a:latin typeface="Courier" pitchFamily="2" charset="0"/>
                <a:cs typeface="Courier New" pitchFamily="49" charset="0"/>
              </a:rPr>
              <a:t>__global__ void</a:t>
            </a:r>
            <a:r>
              <a:rPr lang="en-US" sz="1800" dirty="0">
                <a:latin typeface="Courier" pitchFamily="2" charset="0"/>
                <a:cs typeface="Courier New" pitchFamily="49" charset="0"/>
              </a:rPr>
              <a:t> </a:t>
            </a:r>
            <a:r>
              <a:rPr lang="en-US" sz="1800" dirty="0" err="1">
                <a:latin typeface="Courier" pitchFamily="2" charset="0"/>
                <a:cs typeface="Courier New" pitchFamily="49" charset="0"/>
              </a:rPr>
              <a:t>histogram_kernel</a:t>
            </a:r>
            <a:r>
              <a:rPr lang="en-US" sz="1800" dirty="0">
                <a:latin typeface="Courier" pitchFamily="2" charset="0"/>
                <a:cs typeface="Courier New" pitchFamily="49" charset="0"/>
              </a:rPr>
              <a:t>(</a:t>
            </a:r>
            <a:r>
              <a:rPr lang="en-US" sz="1800" dirty="0">
                <a:solidFill>
                  <a:srgbClr val="00B050"/>
                </a:solidFill>
                <a:latin typeface="Courier" pitchFamily="2" charset="0"/>
                <a:cs typeface="Courier New" pitchFamily="49" charset="0"/>
              </a:rPr>
              <a:t>unsigned int </a:t>
            </a:r>
            <a:r>
              <a:rPr lang="en-US" sz="1800" dirty="0">
                <a:latin typeface="Courier" pitchFamily="2" charset="0"/>
                <a:cs typeface="Courier New" pitchFamily="49" charset="0"/>
              </a:rPr>
              <a:t>*</a:t>
            </a:r>
            <a:r>
              <a:rPr lang="en-US" sz="1800" dirty="0" err="1">
                <a:latin typeface="Courier" pitchFamily="2" charset="0"/>
                <a:cs typeface="Courier New" pitchFamily="49" charset="0"/>
              </a:rPr>
              <a:t>histo</a:t>
            </a:r>
            <a:r>
              <a:rPr lang="en-US" sz="1800" dirty="0">
                <a:latin typeface="Courier" pitchFamily="2" charset="0"/>
                <a:cs typeface="Courier New" pitchFamily="49" charset="0"/>
              </a:rPr>
              <a:t>, </a:t>
            </a:r>
          </a:p>
          <a:p>
            <a:pPr marL="576263" indent="-576263">
              <a:buFontTx/>
              <a:buNone/>
              <a:defRPr/>
            </a:pPr>
            <a:r>
              <a:rPr lang="en-US" sz="1800" dirty="0">
                <a:latin typeface="Courier" pitchFamily="2" charset="0"/>
                <a:cs typeface="Courier New" pitchFamily="49" charset="0"/>
              </a:rPr>
              <a:t>                           </a:t>
            </a:r>
            <a:r>
              <a:rPr lang="en-US" sz="1800" dirty="0">
                <a:solidFill>
                  <a:srgbClr val="00B050"/>
                </a:solidFill>
                <a:latin typeface="Courier" pitchFamily="2" charset="0"/>
                <a:cs typeface="Courier New" pitchFamily="49" charset="0"/>
              </a:rPr>
              <a:t>unsigned int </a:t>
            </a:r>
            <a:r>
              <a:rPr lang="en-US" sz="1800" dirty="0">
                <a:latin typeface="Courier" pitchFamily="2" charset="0"/>
                <a:cs typeface="Courier New" pitchFamily="49" charset="0"/>
              </a:rPr>
              <a:t>*input, </a:t>
            </a:r>
          </a:p>
          <a:p>
            <a:pPr marL="576263" indent="-576263">
              <a:buFontTx/>
              <a:buNone/>
              <a:defRPr/>
            </a:pPr>
            <a:r>
              <a:rPr lang="en-US" sz="1800" dirty="0">
                <a:latin typeface="Courier" pitchFamily="2" charset="0"/>
                <a:cs typeface="Courier New" pitchFamily="49" charset="0"/>
              </a:rPr>
              <a:t>                           </a:t>
            </a:r>
            <a:r>
              <a:rPr lang="en-US" sz="1800" dirty="0">
                <a:solidFill>
                  <a:srgbClr val="00B050"/>
                </a:solidFill>
                <a:latin typeface="Courier" pitchFamily="2" charset="0"/>
                <a:cs typeface="Courier New" pitchFamily="49" charset="0"/>
              </a:rPr>
              <a:t>unsigned int </a:t>
            </a:r>
            <a:r>
              <a:rPr lang="en-US" sz="1800" dirty="0" err="1">
                <a:latin typeface="Courier" pitchFamily="2" charset="0"/>
                <a:cs typeface="Courier New" pitchFamily="49" charset="0"/>
              </a:rPr>
              <a:t>input_size</a:t>
            </a:r>
            <a:r>
              <a:rPr lang="en-US" sz="1800" dirty="0">
                <a:latin typeface="Courier" pitchFamily="2" charset="0"/>
                <a:cs typeface="Courier New" pitchFamily="49" charset="0"/>
              </a:rPr>
              <a:t>){</a:t>
            </a:r>
          </a:p>
          <a:p>
            <a:pPr marL="576263" indent="-576263">
              <a:buFontTx/>
              <a:buNone/>
              <a:defRPr/>
            </a:pPr>
            <a:endParaRPr lang="en-US" sz="1800" dirty="0">
              <a:latin typeface="Courier" pitchFamily="2" charset="0"/>
              <a:cs typeface="Courier New" pitchFamily="49" charset="0"/>
            </a:endParaRPr>
          </a:p>
          <a:p>
            <a:pPr marL="576263" indent="-576263">
              <a:buNone/>
              <a:defRPr/>
            </a:pPr>
            <a:r>
              <a:rPr lang="en-US" sz="1800" dirty="0">
                <a:latin typeface="Courier" pitchFamily="2" charset="0"/>
                <a:cs typeface="Courier New" pitchFamily="49" charset="0"/>
              </a:rPr>
              <a:t>    int </a:t>
            </a:r>
            <a:r>
              <a:rPr lang="en-US" sz="1800" dirty="0" err="1">
                <a:latin typeface="Courier" pitchFamily="2" charset="0"/>
                <a:cs typeface="Courier New" pitchFamily="49" charset="0"/>
              </a:rPr>
              <a:t>i</a:t>
            </a:r>
            <a:r>
              <a:rPr lang="en-US" sz="1800" dirty="0">
                <a:latin typeface="Courier" pitchFamily="2" charset="0"/>
                <a:cs typeface="Courier New" pitchFamily="49" charset="0"/>
              </a:rPr>
              <a:t> = </a:t>
            </a:r>
            <a:r>
              <a:rPr lang="en-US" sz="1800" dirty="0" err="1">
                <a:latin typeface="Courier" pitchFamily="2" charset="0"/>
                <a:cs typeface="Courier New" pitchFamily="49" charset="0"/>
              </a:rPr>
              <a:t>blockIdx.x</a:t>
            </a:r>
            <a:r>
              <a:rPr lang="en-US" sz="1800" dirty="0">
                <a:latin typeface="Courier" pitchFamily="2" charset="0"/>
                <a:cs typeface="Courier New" pitchFamily="49" charset="0"/>
              </a:rPr>
              <a:t> * </a:t>
            </a:r>
            <a:r>
              <a:rPr lang="en-US" sz="1800" dirty="0" err="1">
                <a:latin typeface="Courier" pitchFamily="2" charset="0"/>
                <a:cs typeface="Courier New" pitchFamily="49" charset="0"/>
              </a:rPr>
              <a:t>blockDim.x</a:t>
            </a:r>
            <a:r>
              <a:rPr lang="en-US" sz="1800" dirty="0">
                <a:latin typeface="Courier" pitchFamily="2" charset="0"/>
                <a:cs typeface="Courier New" pitchFamily="49" charset="0"/>
              </a:rPr>
              <a:t> + </a:t>
            </a:r>
            <a:r>
              <a:rPr lang="en-US" sz="1800" dirty="0" err="1">
                <a:latin typeface="Courier" pitchFamily="2" charset="0"/>
                <a:cs typeface="Courier New" pitchFamily="49" charset="0"/>
              </a:rPr>
              <a:t>threadIdx.x</a:t>
            </a:r>
            <a:r>
              <a:rPr lang="en-US" sz="1800" dirty="0">
                <a:latin typeface="Courier" pitchFamily="2" charset="0"/>
                <a:cs typeface="Courier New" pitchFamily="49" charset="0"/>
              </a:rPr>
              <a:t>; </a:t>
            </a:r>
            <a:r>
              <a:rPr lang="en-US" sz="1800" dirty="0">
                <a:solidFill>
                  <a:srgbClr val="9DC3E6"/>
                </a:solidFill>
                <a:latin typeface="Courier" pitchFamily="2" charset="0"/>
                <a:cs typeface="Courier New" pitchFamily="49" charset="0"/>
              </a:rPr>
              <a:t>// Thread index</a:t>
            </a:r>
          </a:p>
          <a:p>
            <a:pPr marL="576263" indent="-576263">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int stride = </a:t>
            </a:r>
            <a:r>
              <a:rPr lang="en-US" sz="1800" dirty="0" err="1">
                <a:latin typeface="Courier" pitchFamily="2" charset="0"/>
                <a:cs typeface="Courier New" pitchFamily="49" charset="0"/>
              </a:rPr>
              <a:t>blockDim.x</a:t>
            </a:r>
            <a:r>
              <a:rPr lang="en-US" sz="1800" dirty="0">
                <a:latin typeface="Courier" pitchFamily="2" charset="0"/>
                <a:cs typeface="Courier New" pitchFamily="49" charset="0"/>
              </a:rPr>
              <a:t> * </a:t>
            </a:r>
            <a:r>
              <a:rPr lang="en-US" sz="1800" dirty="0" err="1">
                <a:latin typeface="Courier" pitchFamily="2" charset="0"/>
                <a:cs typeface="Courier New" pitchFamily="49" charset="0"/>
              </a:rPr>
              <a:t>gridDim.x</a:t>
            </a:r>
            <a:r>
              <a:rPr lang="en-US" sz="1800" dirty="0">
                <a:latin typeface="Courier" pitchFamily="2" charset="0"/>
                <a:cs typeface="Courier New" pitchFamily="49" charset="0"/>
              </a:rPr>
              <a:t>; </a:t>
            </a:r>
            <a:r>
              <a:rPr lang="en-US" sz="1800" dirty="0">
                <a:solidFill>
                  <a:srgbClr val="9DC3E6"/>
                </a:solidFill>
                <a:latin typeface="Courier" pitchFamily="2" charset="0"/>
                <a:cs typeface="Courier New" pitchFamily="49" charset="0"/>
              </a:rPr>
              <a:t>// Total number of threads</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a:solidFill>
                  <a:srgbClr val="CC9900"/>
                </a:solidFill>
                <a:latin typeface="Courier" pitchFamily="2" charset="0"/>
                <a:cs typeface="Courier New" pitchFamily="49" charset="0"/>
              </a:rPr>
              <a:t>while</a:t>
            </a:r>
            <a:r>
              <a:rPr lang="en-US" sz="1800" dirty="0">
                <a:latin typeface="Courier" pitchFamily="2" charset="0"/>
                <a:cs typeface="Courier New" pitchFamily="49" charset="0"/>
              </a:rPr>
              <a:t>(</a:t>
            </a:r>
            <a:r>
              <a:rPr lang="en-US" sz="1800" dirty="0" err="1">
                <a:latin typeface="Courier" pitchFamily="2" charset="0"/>
                <a:cs typeface="Courier New" pitchFamily="49" charset="0"/>
              </a:rPr>
              <a:t>i</a:t>
            </a:r>
            <a:r>
              <a:rPr lang="en-US" sz="1800" dirty="0">
                <a:latin typeface="Courier" pitchFamily="2" charset="0"/>
                <a:cs typeface="Courier New" pitchFamily="49" charset="0"/>
              </a:rPr>
              <a:t> &lt; </a:t>
            </a:r>
            <a:r>
              <a:rPr lang="en-US" sz="1800" dirty="0" err="1">
                <a:latin typeface="Courier" pitchFamily="2" charset="0"/>
                <a:cs typeface="Courier New" pitchFamily="49" charset="0"/>
              </a:rPr>
              <a:t>input_size</a:t>
            </a:r>
            <a:r>
              <a:rPr lang="en-US" sz="1800" dirty="0">
                <a:latin typeface="Courier" pitchFamily="2" charset="0"/>
                <a:cs typeface="Courier New" pitchFamily="49" charset="0"/>
              </a:rPr>
              <a:t>){</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a:solidFill>
                  <a:srgbClr val="00B050"/>
                </a:solidFill>
                <a:latin typeface="Courier" pitchFamily="2" charset="0"/>
                <a:cs typeface="Courier New" pitchFamily="49" charset="0"/>
              </a:rPr>
              <a:t>unsigned int</a:t>
            </a:r>
            <a:r>
              <a:rPr lang="en-US" sz="1800" dirty="0">
                <a:latin typeface="Courier" pitchFamily="2" charset="0"/>
                <a:cs typeface="Courier New" pitchFamily="49" charset="0"/>
              </a:rPr>
              <a:t> </a:t>
            </a:r>
            <a:r>
              <a:rPr lang="en-US" sz="1800" dirty="0" err="1">
                <a:latin typeface="Courier" pitchFamily="2" charset="0"/>
                <a:cs typeface="Courier New" pitchFamily="49" charset="0"/>
              </a:rPr>
              <a:t>val</a:t>
            </a:r>
            <a:r>
              <a:rPr lang="en-US" sz="1800" dirty="0">
                <a:latin typeface="Courier" pitchFamily="2" charset="0"/>
                <a:cs typeface="Courier New" pitchFamily="49" charset="0"/>
              </a:rPr>
              <a:t> = input[</a:t>
            </a:r>
            <a:r>
              <a:rPr lang="en-US" sz="1800" dirty="0" err="1">
                <a:latin typeface="Courier" pitchFamily="2" charset="0"/>
                <a:cs typeface="Courier New" pitchFamily="49" charset="0"/>
              </a:rPr>
              <a:t>i</a:t>
            </a:r>
            <a:r>
              <a:rPr lang="en-US" sz="1800" dirty="0">
                <a:latin typeface="Courier" pitchFamily="2" charset="0"/>
                <a:cs typeface="Courier New" pitchFamily="49" charset="0"/>
              </a:rPr>
              <a:t>];</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err="1">
                <a:latin typeface="Courier" pitchFamily="2" charset="0"/>
                <a:cs typeface="Courier New" pitchFamily="49" charset="0"/>
              </a:rPr>
              <a:t>histo</a:t>
            </a:r>
            <a:r>
              <a:rPr lang="en-US" sz="1800" dirty="0">
                <a:latin typeface="Courier" pitchFamily="2" charset="0"/>
                <a:cs typeface="Courier New" pitchFamily="49" charset="0"/>
              </a:rPr>
              <a:t>[</a:t>
            </a:r>
            <a:r>
              <a:rPr lang="en-US" sz="1800" dirty="0" err="1">
                <a:latin typeface="Courier" pitchFamily="2" charset="0"/>
                <a:cs typeface="Courier New" pitchFamily="49" charset="0"/>
              </a:rPr>
              <a:t>val</a:t>
            </a:r>
            <a:r>
              <a:rPr lang="en-US" sz="1800" dirty="0">
                <a:latin typeface="Courier" pitchFamily="2" charset="0"/>
                <a:cs typeface="Courier New" pitchFamily="49" charset="0"/>
              </a:rPr>
              <a:t>] += 1;</a:t>
            </a:r>
          </a:p>
          <a:p>
            <a:pPr marL="0" indent="0">
              <a:buFontTx/>
              <a:buNone/>
              <a:defRPr/>
            </a:pPr>
            <a:endParaRPr lang="en-US" sz="1800" dirty="0">
              <a:latin typeface="Courier" pitchFamily="2" charset="0"/>
              <a:cs typeface="Courier New" pitchFamily="49" charset="0"/>
            </a:endParaRPr>
          </a:p>
          <a:p>
            <a:pPr marL="0" indent="0">
              <a:buFontTx/>
              <a:buNone/>
              <a:defRPr/>
            </a:pPr>
            <a:r>
              <a:rPr lang="en-US" sz="1800" dirty="0">
                <a:latin typeface="Courier" pitchFamily="2" charset="0"/>
                <a:cs typeface="Courier New" pitchFamily="49" charset="0"/>
              </a:rPr>
              <a:t>        </a:t>
            </a:r>
            <a:r>
              <a:rPr lang="en-US" sz="1800" dirty="0" err="1">
                <a:latin typeface="Courier" pitchFamily="2" charset="0"/>
                <a:cs typeface="Courier New" pitchFamily="49" charset="0"/>
              </a:rPr>
              <a:t>i</a:t>
            </a:r>
            <a:r>
              <a:rPr lang="en-US" sz="1800" dirty="0">
                <a:latin typeface="Courier" pitchFamily="2" charset="0"/>
                <a:cs typeface="Courier New" pitchFamily="49" charset="0"/>
              </a:rPr>
              <a:t> += stride;</a:t>
            </a:r>
          </a:p>
          <a:p>
            <a:pPr marL="0" indent="0">
              <a:buFontTx/>
              <a:buNone/>
              <a:defRPr/>
            </a:pPr>
            <a:r>
              <a:rPr lang="en-US" sz="1800" dirty="0">
                <a:latin typeface="Courier" pitchFamily="2" charset="0"/>
                <a:cs typeface="Courier New" pitchFamily="49" charset="0"/>
              </a:rPr>
              <a:t>   }</a:t>
            </a:r>
          </a:p>
          <a:p>
            <a:pPr marL="0" indent="0">
              <a:buFontTx/>
              <a:buNone/>
              <a:defRPr/>
            </a:pPr>
            <a:r>
              <a:rPr lang="en-US" sz="1800" dirty="0">
                <a:latin typeface="Courier" pitchFamily="2" charset="0"/>
                <a:cs typeface="Courier New" pitchFamily="49" charset="0"/>
              </a:rPr>
              <a:t>}</a:t>
            </a:r>
          </a:p>
        </p:txBody>
      </p:sp>
      <p:sp>
        <p:nvSpPr>
          <p:cNvPr id="4" name="Content Placeholder 8">
            <a:extLst>
              <a:ext uri="{FF2B5EF4-FFF2-40B4-BE49-F238E27FC236}">
                <a16:creationId xmlns:a16="http://schemas.microsoft.com/office/drawing/2014/main" id="{EF9E76B4-22A7-2C4D-84D7-7F670BA1FC91}"/>
              </a:ext>
            </a:extLst>
          </p:cNvPr>
          <p:cNvSpPr txBox="1">
            <a:spLocks/>
          </p:cNvSpPr>
          <p:nvPr/>
        </p:nvSpPr>
        <p:spPr bwMode="auto">
          <a:xfrm>
            <a:off x="1259633" y="4365104"/>
            <a:ext cx="3168352" cy="2880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576263" indent="-576263">
              <a:buNone/>
              <a:defRPr/>
            </a:pPr>
            <a:r>
              <a:rPr lang="en-US" sz="1600" dirty="0" err="1">
                <a:latin typeface="Courier" pitchFamily="2" charset="0"/>
                <a:cs typeface="Courier New" pitchFamily="49" charset="0"/>
              </a:rPr>
              <a:t>atomicAdd</a:t>
            </a:r>
            <a:r>
              <a:rPr lang="en-US" sz="1600" dirty="0">
                <a:latin typeface="Courier" pitchFamily="2" charset="0"/>
                <a:cs typeface="Courier New" pitchFamily="49" charset="0"/>
              </a:rPr>
              <a:t>(&amp;</a:t>
            </a:r>
            <a:r>
              <a:rPr lang="en-US" sz="1600" dirty="0" err="1">
                <a:latin typeface="Courier" pitchFamily="2" charset="0"/>
                <a:cs typeface="Courier New" pitchFamily="49" charset="0"/>
              </a:rPr>
              <a:t>histo</a:t>
            </a:r>
            <a:r>
              <a:rPr lang="en-US" sz="1600" dirty="0">
                <a:latin typeface="Courier" pitchFamily="2" charset="0"/>
                <a:cs typeface="Courier New" pitchFamily="49" charset="0"/>
              </a:rPr>
              <a:t>[</a:t>
            </a:r>
            <a:r>
              <a:rPr lang="en-US" sz="1600" dirty="0" err="1">
                <a:latin typeface="Courier" pitchFamily="2" charset="0"/>
                <a:cs typeface="Courier New" pitchFamily="49" charset="0"/>
              </a:rPr>
              <a:t>val</a:t>
            </a:r>
            <a:r>
              <a:rPr lang="en-US" sz="1600" dirty="0">
                <a:latin typeface="Courier" pitchFamily="2" charset="0"/>
                <a:cs typeface="Courier New" pitchFamily="49" charset="0"/>
              </a:rPr>
              <a:t>], </a:t>
            </a:r>
            <a:r>
              <a:rPr lang="en-US" sz="1600" dirty="0">
                <a:solidFill>
                  <a:srgbClr val="CC9900"/>
                </a:solidFill>
                <a:latin typeface="Courier" pitchFamily="2" charset="0"/>
                <a:cs typeface="Courier New" pitchFamily="49" charset="0"/>
              </a:rPr>
              <a:t>1</a:t>
            </a:r>
            <a:r>
              <a:rPr lang="en-US" sz="1600" dirty="0">
                <a:latin typeface="Courier" pitchFamily="2" charset="0"/>
                <a:cs typeface="Courier New" pitchFamily="49" charset="0"/>
              </a:rPr>
              <a:t>);</a:t>
            </a:r>
          </a:p>
          <a:p>
            <a:pPr marL="576263" indent="-576263">
              <a:buFontTx/>
              <a:buNone/>
              <a:defRPr/>
            </a:pPr>
            <a:endParaRPr lang="en-US" sz="1500" kern="0" dirty="0">
              <a:latin typeface="Courier" pitchFamily="2" charset="0"/>
              <a:cs typeface="Courier New" pitchFamily="49" charset="0"/>
            </a:endParaRPr>
          </a:p>
        </p:txBody>
      </p:sp>
      <p:sp>
        <p:nvSpPr>
          <p:cNvPr id="5" name="Slide Number Placeholder 3">
            <a:extLst>
              <a:ext uri="{FF2B5EF4-FFF2-40B4-BE49-F238E27FC236}">
                <a16:creationId xmlns:a16="http://schemas.microsoft.com/office/drawing/2014/main" id="{81120DCB-C882-E04D-A3F4-379736058B97}"/>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15641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4"/>
          <p:cNvSpPr>
            <a:spLocks noGrp="1"/>
          </p:cNvSpPr>
          <p:nvPr>
            <p:ph type="title"/>
          </p:nvPr>
        </p:nvSpPr>
        <p:spPr/>
        <p:txBody>
          <a:bodyPr/>
          <a:lstStyle/>
          <a:p>
            <a:r>
              <a:rPr lang="en-US" dirty="0">
                <a:solidFill>
                  <a:srgbClr val="0070C0"/>
                </a:solidFill>
              </a:rPr>
              <a:t>Atomic Operations on DRAM</a:t>
            </a:r>
          </a:p>
        </p:txBody>
      </p:sp>
      <p:sp>
        <p:nvSpPr>
          <p:cNvPr id="64515" name="Content Placeholder 5"/>
          <p:cNvSpPr>
            <a:spLocks noGrp="1"/>
          </p:cNvSpPr>
          <p:nvPr>
            <p:ph idx="1"/>
          </p:nvPr>
        </p:nvSpPr>
        <p:spPr/>
        <p:txBody>
          <a:bodyPr/>
          <a:lstStyle/>
          <a:p>
            <a:r>
              <a:rPr lang="en-US" dirty="0"/>
              <a:t>Each Load-Modify-Store has two full memory access delays </a:t>
            </a:r>
          </a:p>
          <a:p>
            <a:pPr lvl="1"/>
            <a:r>
              <a:rPr lang="en-US" dirty="0"/>
              <a:t>All atomic operations on the same variable (RAM location) are serialized</a:t>
            </a:r>
          </a:p>
        </p:txBody>
      </p:sp>
      <p:sp>
        <p:nvSpPr>
          <p:cNvPr id="7" name="Rectangle 6"/>
          <p:cNvSpPr/>
          <p:nvPr/>
        </p:nvSpPr>
        <p:spPr>
          <a:xfrm>
            <a:off x="180528" y="3788296"/>
            <a:ext cx="1371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6" name="Rectangle 5"/>
          <p:cNvSpPr/>
          <p:nvPr/>
        </p:nvSpPr>
        <p:spPr>
          <a:xfrm>
            <a:off x="1552128" y="3788296"/>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64519" name="TextBox 7"/>
          <p:cNvSpPr txBox="1">
            <a:spLocks noChangeArrowheads="1"/>
          </p:cNvSpPr>
          <p:nvPr/>
        </p:nvSpPr>
        <p:spPr bwMode="auto">
          <a:xfrm>
            <a:off x="256728" y="3407296"/>
            <a:ext cx="1371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a:solidFill>
                  <a:schemeClr val="tx1"/>
                </a:solidFill>
                <a:cs typeface="Arial" pitchFamily="34" charset="0"/>
              </a:rPr>
              <a:t>DRAM delay</a:t>
            </a:r>
          </a:p>
        </p:txBody>
      </p:sp>
      <p:sp>
        <p:nvSpPr>
          <p:cNvPr id="9" name="Rectangle 8"/>
          <p:cNvSpPr/>
          <p:nvPr/>
        </p:nvSpPr>
        <p:spPr>
          <a:xfrm>
            <a:off x="1780728" y="3788296"/>
            <a:ext cx="8382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3609528" y="3788296"/>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2618928" y="3788296"/>
            <a:ext cx="152400" cy="22860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2771328" y="3788296"/>
            <a:ext cx="8382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3838128" y="3788296"/>
            <a:ext cx="1371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525" name="TextBox 13"/>
          <p:cNvSpPr txBox="1">
            <a:spLocks noChangeArrowheads="1"/>
          </p:cNvSpPr>
          <p:nvPr/>
        </p:nvSpPr>
        <p:spPr bwMode="auto">
          <a:xfrm>
            <a:off x="3914328" y="3407296"/>
            <a:ext cx="1371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a:solidFill>
                  <a:schemeClr val="tx1"/>
                </a:solidFill>
                <a:cs typeface="Arial" pitchFamily="34" charset="0"/>
              </a:rPr>
              <a:t>DRAM delay</a:t>
            </a:r>
          </a:p>
        </p:txBody>
      </p:sp>
      <p:sp>
        <p:nvSpPr>
          <p:cNvPr id="64526" name="TextBox 14"/>
          <p:cNvSpPr txBox="1">
            <a:spLocks noChangeArrowheads="1"/>
          </p:cNvSpPr>
          <p:nvPr/>
        </p:nvSpPr>
        <p:spPr bwMode="auto">
          <a:xfrm>
            <a:off x="2085528" y="4397896"/>
            <a:ext cx="152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dirty="0">
                <a:solidFill>
                  <a:schemeClr val="tx1"/>
                </a:solidFill>
                <a:cs typeface="Arial" pitchFamily="34" charset="0"/>
              </a:rPr>
              <a:t>transfer delay</a:t>
            </a:r>
          </a:p>
        </p:txBody>
      </p:sp>
      <p:sp>
        <p:nvSpPr>
          <p:cNvPr id="64527" name="TextBox 15"/>
          <p:cNvSpPr txBox="1">
            <a:spLocks noChangeArrowheads="1"/>
          </p:cNvSpPr>
          <p:nvPr/>
        </p:nvSpPr>
        <p:spPr bwMode="auto">
          <a:xfrm>
            <a:off x="2161728" y="3140968"/>
            <a:ext cx="1600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dirty="0">
                <a:solidFill>
                  <a:schemeClr val="tx1"/>
                </a:solidFill>
                <a:cs typeface="Arial" pitchFamily="34" charset="0"/>
              </a:rPr>
              <a:t>internal routing</a:t>
            </a:r>
          </a:p>
        </p:txBody>
      </p:sp>
      <p:cxnSp>
        <p:nvCxnSpPr>
          <p:cNvPr id="18" name="Straight Arrow Connector 17"/>
          <p:cNvCxnSpPr>
            <a:endCxn id="6" idx="2"/>
          </p:cNvCxnSpPr>
          <p:nvPr/>
        </p:nvCxnSpPr>
        <p:spPr>
          <a:xfrm rot="10800000">
            <a:off x="1666428" y="4016896"/>
            <a:ext cx="8763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0" idx="2"/>
          </p:cNvCxnSpPr>
          <p:nvPr/>
        </p:nvCxnSpPr>
        <p:spPr>
          <a:xfrm flipV="1">
            <a:off x="2999928" y="4016896"/>
            <a:ext cx="7239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flipV="1">
            <a:off x="2161728" y="3407296"/>
            <a:ext cx="4572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6200000" flipH="1">
            <a:off x="3076128" y="3407296"/>
            <a:ext cx="3048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62128" y="3788296"/>
            <a:ext cx="1371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25"/>
          <p:cNvSpPr/>
          <p:nvPr/>
        </p:nvSpPr>
        <p:spPr>
          <a:xfrm>
            <a:off x="6733728" y="3788296"/>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534" name="TextBox 26"/>
          <p:cNvSpPr txBox="1">
            <a:spLocks noChangeArrowheads="1"/>
          </p:cNvSpPr>
          <p:nvPr/>
        </p:nvSpPr>
        <p:spPr bwMode="auto">
          <a:xfrm>
            <a:off x="5438328" y="3407296"/>
            <a:ext cx="1371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a:solidFill>
                  <a:schemeClr val="tx1"/>
                </a:solidFill>
                <a:cs typeface="Arial" pitchFamily="34" charset="0"/>
              </a:rPr>
              <a:t>DRAM delay</a:t>
            </a:r>
          </a:p>
        </p:txBody>
      </p:sp>
      <p:sp>
        <p:nvSpPr>
          <p:cNvPr id="28" name="Rectangle 27"/>
          <p:cNvSpPr/>
          <p:nvPr/>
        </p:nvSpPr>
        <p:spPr>
          <a:xfrm>
            <a:off x="6962328" y="3788296"/>
            <a:ext cx="8382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p:cNvSpPr/>
          <p:nvPr/>
        </p:nvSpPr>
        <p:spPr>
          <a:xfrm>
            <a:off x="8791128" y="3788296"/>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p:cNvSpPr/>
          <p:nvPr/>
        </p:nvSpPr>
        <p:spPr>
          <a:xfrm>
            <a:off x="7800528" y="3788296"/>
            <a:ext cx="152400" cy="22860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7952928" y="3788296"/>
            <a:ext cx="8382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539" name="TextBox 33"/>
          <p:cNvSpPr txBox="1">
            <a:spLocks noChangeArrowheads="1"/>
          </p:cNvSpPr>
          <p:nvPr/>
        </p:nvSpPr>
        <p:spPr bwMode="auto">
          <a:xfrm>
            <a:off x="7267128" y="4397896"/>
            <a:ext cx="152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dirty="0">
                <a:solidFill>
                  <a:schemeClr val="tx1"/>
                </a:solidFill>
                <a:cs typeface="Arial" pitchFamily="34" charset="0"/>
              </a:rPr>
              <a:t>transfer delay</a:t>
            </a:r>
          </a:p>
        </p:txBody>
      </p:sp>
      <p:sp>
        <p:nvSpPr>
          <p:cNvPr id="64540" name="TextBox 34"/>
          <p:cNvSpPr txBox="1">
            <a:spLocks noChangeArrowheads="1"/>
          </p:cNvSpPr>
          <p:nvPr/>
        </p:nvSpPr>
        <p:spPr bwMode="auto">
          <a:xfrm>
            <a:off x="7343328" y="3140968"/>
            <a:ext cx="1600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dirty="0">
                <a:solidFill>
                  <a:schemeClr val="tx1"/>
                </a:solidFill>
                <a:cs typeface="Arial" pitchFamily="34" charset="0"/>
              </a:rPr>
              <a:t>internal routing</a:t>
            </a:r>
          </a:p>
        </p:txBody>
      </p:sp>
      <p:cxnSp>
        <p:nvCxnSpPr>
          <p:cNvPr id="36" name="Straight Arrow Connector 35"/>
          <p:cNvCxnSpPr>
            <a:endCxn id="26" idx="2"/>
          </p:cNvCxnSpPr>
          <p:nvPr/>
        </p:nvCxnSpPr>
        <p:spPr>
          <a:xfrm rot="10800000">
            <a:off x="6848028" y="4016896"/>
            <a:ext cx="8763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9" idx="2"/>
          </p:cNvCxnSpPr>
          <p:nvPr/>
        </p:nvCxnSpPr>
        <p:spPr>
          <a:xfrm flipV="1">
            <a:off x="8181528" y="4016896"/>
            <a:ext cx="7239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0800000" flipV="1">
            <a:off x="7343328" y="3407296"/>
            <a:ext cx="4572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6200000" flipH="1">
            <a:off x="8257728" y="3407296"/>
            <a:ext cx="3048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546" name="TextBox 40"/>
          <p:cNvSpPr txBox="1">
            <a:spLocks noChangeArrowheads="1"/>
          </p:cNvSpPr>
          <p:nvPr/>
        </p:nvSpPr>
        <p:spPr bwMode="auto">
          <a:xfrm>
            <a:off x="1809012" y="4869160"/>
            <a:ext cx="2161169" cy="40011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lgn="ctr" eaLnBrk="1" hangingPunct="1"/>
            <a:r>
              <a:rPr lang="en-US" sz="2000" dirty="0">
                <a:solidFill>
                  <a:schemeClr val="bg1"/>
                </a:solidFill>
                <a:latin typeface="Times New Roman" pitchFamily="18" charset="0"/>
                <a:cs typeface="Arial" pitchFamily="34" charset="0"/>
              </a:rPr>
              <a:t>atomic operation N</a:t>
            </a:r>
          </a:p>
        </p:txBody>
      </p:sp>
      <p:sp>
        <p:nvSpPr>
          <p:cNvPr id="64547" name="TextBox 41"/>
          <p:cNvSpPr txBox="1">
            <a:spLocks noChangeArrowheads="1"/>
          </p:cNvSpPr>
          <p:nvPr/>
        </p:nvSpPr>
        <p:spPr bwMode="auto">
          <a:xfrm>
            <a:off x="6530808" y="4869160"/>
            <a:ext cx="2433680" cy="40011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lgn="ctr" eaLnBrk="1" hangingPunct="1"/>
            <a:r>
              <a:rPr lang="en-US" sz="2000">
                <a:solidFill>
                  <a:schemeClr val="bg1"/>
                </a:solidFill>
                <a:latin typeface="Times New Roman" pitchFamily="18" charset="0"/>
                <a:cs typeface="Arial" pitchFamily="34" charset="0"/>
              </a:rPr>
              <a:t>atomic operation N+1</a:t>
            </a:r>
          </a:p>
        </p:txBody>
      </p:sp>
      <p:cxnSp>
        <p:nvCxnSpPr>
          <p:cNvPr id="44" name="Straight Arrow Connector 43"/>
          <p:cNvCxnSpPr/>
          <p:nvPr/>
        </p:nvCxnSpPr>
        <p:spPr>
          <a:xfrm>
            <a:off x="3761928" y="2950096"/>
            <a:ext cx="2133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549" name="TextBox 44"/>
          <p:cNvSpPr txBox="1">
            <a:spLocks noChangeArrowheads="1"/>
          </p:cNvSpPr>
          <p:nvPr/>
        </p:nvSpPr>
        <p:spPr bwMode="auto">
          <a:xfrm>
            <a:off x="4523928" y="2492896"/>
            <a:ext cx="730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2400">
                <a:solidFill>
                  <a:schemeClr val="tx1"/>
                </a:solidFill>
                <a:latin typeface="Times New Roman" pitchFamily="18" charset="0"/>
                <a:cs typeface="Arial" pitchFamily="34" charset="0"/>
              </a:rPr>
              <a:t>time</a:t>
            </a:r>
          </a:p>
        </p:txBody>
      </p:sp>
      <p:sp>
        <p:nvSpPr>
          <p:cNvPr id="40" name="TextBox 610">
            <a:extLst>
              <a:ext uri="{FF2B5EF4-FFF2-40B4-BE49-F238E27FC236}">
                <a16:creationId xmlns:a16="http://schemas.microsoft.com/office/drawing/2014/main" id="{EABA4499-C35E-2B4F-B17B-2974E144A5DB}"/>
              </a:ext>
            </a:extLst>
          </p:cNvPr>
          <p:cNvSpPr txBox="1">
            <a:spLocks noChangeArrowheads="1"/>
          </p:cNvSpPr>
          <p:nvPr/>
        </p:nvSpPr>
        <p:spPr bwMode="auto">
          <a:xfrm>
            <a:off x="228600" y="6541584"/>
            <a:ext cx="151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Hwu</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 Kirk</a:t>
            </a:r>
          </a:p>
        </p:txBody>
      </p:sp>
      <p:sp>
        <p:nvSpPr>
          <p:cNvPr id="41" name="Slide Number Placeholder 3">
            <a:extLst>
              <a:ext uri="{FF2B5EF4-FFF2-40B4-BE49-F238E27FC236}">
                <a16:creationId xmlns:a16="http://schemas.microsoft.com/office/drawing/2014/main" id="{347E38DB-2508-954C-BDAD-69184E7D3074}"/>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54296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solidFill>
                  <a:srgbClr val="0070C0"/>
                </a:solidFill>
              </a:rPr>
              <a:t>Hardware Improvements</a:t>
            </a:r>
          </a:p>
        </p:txBody>
      </p:sp>
      <p:sp>
        <p:nvSpPr>
          <p:cNvPr id="67587" name="Content Placeholder 2"/>
          <p:cNvSpPr>
            <a:spLocks noGrp="1"/>
          </p:cNvSpPr>
          <p:nvPr>
            <p:ph idx="1"/>
          </p:nvPr>
        </p:nvSpPr>
        <p:spPr/>
        <p:txBody>
          <a:bodyPr/>
          <a:lstStyle/>
          <a:p>
            <a:r>
              <a:rPr lang="en-US" dirty="0"/>
              <a:t>Atomic operations on Fermi L2 cache</a:t>
            </a:r>
          </a:p>
          <a:p>
            <a:pPr lvl="1"/>
            <a:r>
              <a:rPr lang="en-US" dirty="0"/>
              <a:t>Medium latency, but still serialized</a:t>
            </a:r>
          </a:p>
          <a:p>
            <a:pPr lvl="1"/>
            <a:r>
              <a:rPr lang="en-US" dirty="0"/>
              <a:t>Global to all blocks</a:t>
            </a:r>
          </a:p>
          <a:p>
            <a:pPr lvl="1"/>
            <a:r>
              <a:rPr lang="en-US" dirty="0"/>
              <a:t>“Free improvement” on Global Memory atomics</a:t>
            </a:r>
          </a:p>
        </p:txBody>
      </p:sp>
      <p:sp>
        <p:nvSpPr>
          <p:cNvPr id="6" name="Rectangle 5"/>
          <p:cNvSpPr/>
          <p:nvPr/>
        </p:nvSpPr>
        <p:spPr>
          <a:xfrm>
            <a:off x="2796480" y="4340894"/>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3025080" y="4340894"/>
            <a:ext cx="3810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3939480" y="4340894"/>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3406080" y="4340894"/>
            <a:ext cx="152400" cy="22860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3558480" y="4340894"/>
            <a:ext cx="3810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4168080" y="4340894"/>
            <a:ext cx="3810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595" name="TextBox 14"/>
          <p:cNvSpPr txBox="1">
            <a:spLocks noChangeArrowheads="1"/>
          </p:cNvSpPr>
          <p:nvPr/>
        </p:nvSpPr>
        <p:spPr bwMode="auto">
          <a:xfrm>
            <a:off x="3635896" y="3645024"/>
            <a:ext cx="1600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dirty="0">
                <a:solidFill>
                  <a:schemeClr val="tx1"/>
                </a:solidFill>
                <a:cs typeface="Arial" pitchFamily="34" charset="0"/>
              </a:rPr>
              <a:t>internal routing</a:t>
            </a:r>
          </a:p>
        </p:txBody>
      </p:sp>
      <p:cxnSp>
        <p:nvCxnSpPr>
          <p:cNvPr id="16" name="Straight Arrow Connector 15"/>
          <p:cNvCxnSpPr>
            <a:endCxn id="6" idx="2"/>
          </p:cNvCxnSpPr>
          <p:nvPr/>
        </p:nvCxnSpPr>
        <p:spPr>
          <a:xfrm rot="10800000">
            <a:off x="2910780" y="4569494"/>
            <a:ext cx="3429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2"/>
          </p:cNvCxnSpPr>
          <p:nvPr/>
        </p:nvCxnSpPr>
        <p:spPr>
          <a:xfrm rot="5400000" flipH="1" flipV="1">
            <a:off x="3806130" y="4626644"/>
            <a:ext cx="304800" cy="1905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endCxn id="8" idx="0"/>
          </p:cNvCxnSpPr>
          <p:nvPr/>
        </p:nvCxnSpPr>
        <p:spPr>
          <a:xfrm flipH="1">
            <a:off x="3215580" y="3993232"/>
            <a:ext cx="420316" cy="3476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1" idx="0"/>
          </p:cNvCxnSpPr>
          <p:nvPr/>
        </p:nvCxnSpPr>
        <p:spPr>
          <a:xfrm rot="5400000">
            <a:off x="3653730" y="4131344"/>
            <a:ext cx="304800" cy="1143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601" name="TextBox 33"/>
          <p:cNvSpPr txBox="1">
            <a:spLocks noChangeArrowheads="1"/>
          </p:cNvSpPr>
          <p:nvPr/>
        </p:nvSpPr>
        <p:spPr bwMode="auto">
          <a:xfrm>
            <a:off x="2507064" y="5250686"/>
            <a:ext cx="1874231" cy="33855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lgn="ctr" eaLnBrk="1" hangingPunct="1"/>
            <a:r>
              <a:rPr lang="en-US" sz="1600" b="1">
                <a:solidFill>
                  <a:schemeClr val="bg1"/>
                </a:solidFill>
                <a:latin typeface="Times New Roman" pitchFamily="18" charset="0"/>
                <a:cs typeface="Arial" pitchFamily="34" charset="0"/>
              </a:rPr>
              <a:t>atomic operation N</a:t>
            </a:r>
          </a:p>
        </p:txBody>
      </p:sp>
      <p:sp>
        <p:nvSpPr>
          <p:cNvPr id="67602" name="TextBox 34"/>
          <p:cNvSpPr txBox="1">
            <a:spLocks noChangeArrowheads="1"/>
          </p:cNvSpPr>
          <p:nvPr/>
        </p:nvSpPr>
        <p:spPr bwMode="auto">
          <a:xfrm>
            <a:off x="4753903" y="5250686"/>
            <a:ext cx="2093842" cy="33855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lgn="ctr" eaLnBrk="1" hangingPunct="1"/>
            <a:r>
              <a:rPr lang="en-US" sz="1600" b="1">
                <a:solidFill>
                  <a:schemeClr val="bg1"/>
                </a:solidFill>
                <a:latin typeface="Times New Roman" pitchFamily="18" charset="0"/>
                <a:cs typeface="Arial" pitchFamily="34" charset="0"/>
              </a:rPr>
              <a:t>atomic operation N+1</a:t>
            </a:r>
          </a:p>
        </p:txBody>
      </p:sp>
      <p:cxnSp>
        <p:nvCxnSpPr>
          <p:cNvPr id="36" name="Straight Arrow Connector 35"/>
          <p:cNvCxnSpPr/>
          <p:nvPr/>
        </p:nvCxnSpPr>
        <p:spPr>
          <a:xfrm>
            <a:off x="3329880" y="3502694"/>
            <a:ext cx="2133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604" name="TextBox 36"/>
          <p:cNvSpPr txBox="1">
            <a:spLocks noChangeArrowheads="1"/>
          </p:cNvSpPr>
          <p:nvPr/>
        </p:nvSpPr>
        <p:spPr bwMode="auto">
          <a:xfrm>
            <a:off x="4091880" y="3045494"/>
            <a:ext cx="730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2400">
                <a:solidFill>
                  <a:schemeClr val="tx1"/>
                </a:solidFill>
                <a:latin typeface="Times New Roman" pitchFamily="18" charset="0"/>
                <a:cs typeface="Arial" pitchFamily="34" charset="0"/>
              </a:rPr>
              <a:t>time</a:t>
            </a:r>
          </a:p>
        </p:txBody>
      </p:sp>
      <p:sp>
        <p:nvSpPr>
          <p:cNvPr id="38" name="Rectangle 37"/>
          <p:cNvSpPr/>
          <p:nvPr/>
        </p:nvSpPr>
        <p:spPr>
          <a:xfrm>
            <a:off x="2415480" y="4340894"/>
            <a:ext cx="3810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606" name="TextBox 50"/>
          <p:cNvSpPr txBox="1">
            <a:spLocks noChangeArrowheads="1"/>
          </p:cNvSpPr>
          <p:nvPr/>
        </p:nvSpPr>
        <p:spPr bwMode="auto">
          <a:xfrm>
            <a:off x="2872680" y="4874294"/>
            <a:ext cx="1371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dirty="0">
                <a:solidFill>
                  <a:schemeClr val="tx1"/>
                </a:solidFill>
                <a:cs typeface="Arial" pitchFamily="34" charset="0"/>
              </a:rPr>
              <a:t>data transfer </a:t>
            </a:r>
          </a:p>
        </p:txBody>
      </p:sp>
      <p:cxnSp>
        <p:nvCxnSpPr>
          <p:cNvPr id="53" name="Straight Arrow Connector 52"/>
          <p:cNvCxnSpPr/>
          <p:nvPr/>
        </p:nvCxnSpPr>
        <p:spPr>
          <a:xfrm rot="10800000">
            <a:off x="5158680" y="4569494"/>
            <a:ext cx="3429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5400000" flipH="1" flipV="1">
            <a:off x="6015930" y="4626644"/>
            <a:ext cx="304800" cy="1905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p:cNvCxnSpPr>
          <p:nvPr/>
        </p:nvCxnSpPr>
        <p:spPr>
          <a:xfrm>
            <a:off x="5082480" y="3993232"/>
            <a:ext cx="370384" cy="3476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p:cNvCxnSpPr>
          <p:nvPr/>
        </p:nvCxnSpPr>
        <p:spPr>
          <a:xfrm>
            <a:off x="5234880" y="3933056"/>
            <a:ext cx="705272" cy="4078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006280" y="4340894"/>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ectangle 43"/>
          <p:cNvSpPr/>
          <p:nvPr/>
        </p:nvSpPr>
        <p:spPr>
          <a:xfrm>
            <a:off x="5234880" y="4340894"/>
            <a:ext cx="3810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Rectangle 51"/>
          <p:cNvSpPr/>
          <p:nvPr/>
        </p:nvSpPr>
        <p:spPr>
          <a:xfrm>
            <a:off x="6149280" y="4340894"/>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5615880" y="4340894"/>
            <a:ext cx="152400" cy="22860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Rectangle 58"/>
          <p:cNvSpPr/>
          <p:nvPr/>
        </p:nvSpPr>
        <p:spPr>
          <a:xfrm>
            <a:off x="5768280" y="4340894"/>
            <a:ext cx="3810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Rectangle 59"/>
          <p:cNvSpPr/>
          <p:nvPr/>
        </p:nvSpPr>
        <p:spPr>
          <a:xfrm>
            <a:off x="6377880" y="4340894"/>
            <a:ext cx="3810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Rectangle 60"/>
          <p:cNvSpPr/>
          <p:nvPr/>
        </p:nvSpPr>
        <p:spPr>
          <a:xfrm>
            <a:off x="4625280" y="4340894"/>
            <a:ext cx="3810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618" name="TextBox 61"/>
          <p:cNvSpPr txBox="1">
            <a:spLocks noChangeArrowheads="1"/>
          </p:cNvSpPr>
          <p:nvPr/>
        </p:nvSpPr>
        <p:spPr bwMode="auto">
          <a:xfrm>
            <a:off x="5082480" y="4874294"/>
            <a:ext cx="1371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a:solidFill>
                  <a:schemeClr val="tx1"/>
                </a:solidFill>
                <a:cs typeface="Arial" pitchFamily="34" charset="0"/>
              </a:rPr>
              <a:t>data transfer </a:t>
            </a:r>
          </a:p>
        </p:txBody>
      </p:sp>
      <p:sp>
        <p:nvSpPr>
          <p:cNvPr id="39" name="TextBox 610">
            <a:extLst>
              <a:ext uri="{FF2B5EF4-FFF2-40B4-BE49-F238E27FC236}">
                <a16:creationId xmlns:a16="http://schemas.microsoft.com/office/drawing/2014/main" id="{C9E2E288-0C81-1F49-AB18-1A695D1C12B1}"/>
              </a:ext>
            </a:extLst>
          </p:cNvPr>
          <p:cNvSpPr txBox="1">
            <a:spLocks noChangeArrowheads="1"/>
          </p:cNvSpPr>
          <p:nvPr/>
        </p:nvSpPr>
        <p:spPr bwMode="auto">
          <a:xfrm>
            <a:off x="228600" y="6541584"/>
            <a:ext cx="151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Hwu</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 Kirk</a:t>
            </a:r>
          </a:p>
        </p:txBody>
      </p:sp>
      <p:sp>
        <p:nvSpPr>
          <p:cNvPr id="40" name="Slide Number Placeholder 3">
            <a:extLst>
              <a:ext uri="{FF2B5EF4-FFF2-40B4-BE49-F238E27FC236}">
                <a16:creationId xmlns:a16="http://schemas.microsoft.com/office/drawing/2014/main" id="{9A72C4E5-1158-4144-80FC-16B477A6CCA8}"/>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75020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dirty="0">
                <a:solidFill>
                  <a:srgbClr val="0070C0"/>
                </a:solidFill>
              </a:rPr>
              <a:t>Hardware Improvements (Cont.)</a:t>
            </a:r>
          </a:p>
        </p:txBody>
      </p:sp>
      <p:sp>
        <p:nvSpPr>
          <p:cNvPr id="68611" name="Content Placeholder 2"/>
          <p:cNvSpPr>
            <a:spLocks noGrp="1"/>
          </p:cNvSpPr>
          <p:nvPr>
            <p:ph idx="1"/>
          </p:nvPr>
        </p:nvSpPr>
        <p:spPr/>
        <p:txBody>
          <a:bodyPr/>
          <a:lstStyle/>
          <a:p>
            <a:r>
              <a:rPr lang="en-US" dirty="0"/>
              <a:t>Atomic operations on Shared Memory</a:t>
            </a:r>
          </a:p>
          <a:p>
            <a:pPr lvl="1"/>
            <a:r>
              <a:rPr lang="en-US" dirty="0"/>
              <a:t>Very short latency, but still serialized</a:t>
            </a:r>
          </a:p>
          <a:p>
            <a:pPr lvl="1"/>
            <a:r>
              <a:rPr lang="en-US" dirty="0"/>
              <a:t>Private to each thread block</a:t>
            </a:r>
          </a:p>
          <a:p>
            <a:pPr lvl="1"/>
            <a:r>
              <a:rPr lang="en-US" dirty="0"/>
              <a:t>Need algorithm work by programmers (more later)</a:t>
            </a:r>
          </a:p>
        </p:txBody>
      </p:sp>
      <p:sp>
        <p:nvSpPr>
          <p:cNvPr id="6" name="Rectangle 5"/>
          <p:cNvSpPr/>
          <p:nvPr/>
        </p:nvSpPr>
        <p:spPr>
          <a:xfrm>
            <a:off x="3515072" y="4412486"/>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8" name="Rectangle 7"/>
          <p:cNvSpPr/>
          <p:nvPr/>
        </p:nvSpPr>
        <p:spPr>
          <a:xfrm>
            <a:off x="3743672" y="4412486"/>
            <a:ext cx="152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9" name="Rectangle 8"/>
          <p:cNvSpPr/>
          <p:nvPr/>
        </p:nvSpPr>
        <p:spPr>
          <a:xfrm>
            <a:off x="4200872" y="4412486"/>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0" name="Rectangle 9"/>
          <p:cNvSpPr/>
          <p:nvPr/>
        </p:nvSpPr>
        <p:spPr>
          <a:xfrm>
            <a:off x="3896072" y="4412486"/>
            <a:ext cx="152400" cy="22860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1" name="Rectangle 10"/>
          <p:cNvSpPr/>
          <p:nvPr/>
        </p:nvSpPr>
        <p:spPr>
          <a:xfrm>
            <a:off x="4048472" y="4412486"/>
            <a:ext cx="152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2" name="Rectangle 11"/>
          <p:cNvSpPr/>
          <p:nvPr/>
        </p:nvSpPr>
        <p:spPr>
          <a:xfrm>
            <a:off x="4429472" y="4412486"/>
            <a:ext cx="152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68619" name="TextBox 14"/>
          <p:cNvSpPr txBox="1">
            <a:spLocks noChangeArrowheads="1"/>
          </p:cNvSpPr>
          <p:nvPr/>
        </p:nvSpPr>
        <p:spPr bwMode="auto">
          <a:xfrm>
            <a:off x="3763888" y="3802886"/>
            <a:ext cx="1600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dirty="0">
                <a:solidFill>
                  <a:schemeClr val="tx1"/>
                </a:solidFill>
                <a:cs typeface="Arial" pitchFamily="34" charset="0"/>
              </a:rPr>
              <a:t>internal routing</a:t>
            </a:r>
          </a:p>
        </p:txBody>
      </p:sp>
      <p:cxnSp>
        <p:nvCxnSpPr>
          <p:cNvPr id="16" name="Straight Arrow Connector 15"/>
          <p:cNvCxnSpPr>
            <a:endCxn id="6" idx="2"/>
          </p:cNvCxnSpPr>
          <p:nvPr/>
        </p:nvCxnSpPr>
        <p:spPr>
          <a:xfrm rot="10800000">
            <a:off x="3629372" y="4641086"/>
            <a:ext cx="3429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2"/>
          </p:cNvCxnSpPr>
          <p:nvPr/>
        </p:nvCxnSpPr>
        <p:spPr>
          <a:xfrm rot="5400000" flipH="1" flipV="1">
            <a:off x="4067522" y="4698236"/>
            <a:ext cx="304800" cy="1905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8" idx="0"/>
          </p:cNvCxnSpPr>
          <p:nvPr/>
        </p:nvCxnSpPr>
        <p:spPr>
          <a:xfrm rot="5400000">
            <a:off x="3705572" y="4221986"/>
            <a:ext cx="3048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1" idx="0"/>
          </p:cNvCxnSpPr>
          <p:nvPr/>
        </p:nvCxnSpPr>
        <p:spPr>
          <a:xfrm rot="5400000">
            <a:off x="4086572" y="4145786"/>
            <a:ext cx="3048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624" name="TextBox 32"/>
          <p:cNvSpPr txBox="1">
            <a:spLocks noChangeArrowheads="1"/>
          </p:cNvSpPr>
          <p:nvPr/>
        </p:nvSpPr>
        <p:spPr bwMode="auto">
          <a:xfrm>
            <a:off x="8960991" y="4840758"/>
            <a:ext cx="363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2400">
                <a:solidFill>
                  <a:schemeClr val="bg1"/>
                </a:solidFill>
                <a:latin typeface="Times New Roman" pitchFamily="18" charset="0"/>
                <a:cs typeface="Arial" pitchFamily="34" charset="0"/>
              </a:rPr>
              <a:t>..</a:t>
            </a:r>
          </a:p>
        </p:txBody>
      </p:sp>
      <p:sp>
        <p:nvSpPr>
          <p:cNvPr id="68625" name="TextBox 33"/>
          <p:cNvSpPr txBox="1">
            <a:spLocks noChangeArrowheads="1"/>
          </p:cNvSpPr>
          <p:nvPr/>
        </p:nvSpPr>
        <p:spPr bwMode="auto">
          <a:xfrm>
            <a:off x="2555776" y="5250686"/>
            <a:ext cx="1874231" cy="33855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lgn="ctr" eaLnBrk="1" hangingPunct="1"/>
            <a:r>
              <a:rPr lang="en-US" sz="1600" b="1">
                <a:solidFill>
                  <a:schemeClr val="bg1"/>
                </a:solidFill>
                <a:latin typeface="Times New Roman" pitchFamily="18" charset="0"/>
                <a:cs typeface="Arial" pitchFamily="34" charset="0"/>
              </a:rPr>
              <a:t>atomic operation N</a:t>
            </a:r>
          </a:p>
        </p:txBody>
      </p:sp>
      <p:sp>
        <p:nvSpPr>
          <p:cNvPr id="68626" name="TextBox 34"/>
          <p:cNvSpPr txBox="1">
            <a:spLocks noChangeArrowheads="1"/>
          </p:cNvSpPr>
          <p:nvPr/>
        </p:nvSpPr>
        <p:spPr bwMode="auto">
          <a:xfrm>
            <a:off x="4802615" y="5250686"/>
            <a:ext cx="2093842" cy="33855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algn="ctr" eaLnBrk="1" hangingPunct="1"/>
            <a:r>
              <a:rPr lang="en-US" sz="1600" b="1">
                <a:solidFill>
                  <a:schemeClr val="bg1"/>
                </a:solidFill>
                <a:latin typeface="Times New Roman" pitchFamily="18" charset="0"/>
                <a:cs typeface="Arial" pitchFamily="34" charset="0"/>
              </a:rPr>
              <a:t>atomic operation N+1</a:t>
            </a:r>
          </a:p>
        </p:txBody>
      </p:sp>
      <p:cxnSp>
        <p:nvCxnSpPr>
          <p:cNvPr id="36" name="Straight Arrow Connector 35"/>
          <p:cNvCxnSpPr/>
          <p:nvPr/>
        </p:nvCxnSpPr>
        <p:spPr>
          <a:xfrm>
            <a:off x="3362672" y="3574286"/>
            <a:ext cx="2133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628" name="TextBox 36"/>
          <p:cNvSpPr txBox="1">
            <a:spLocks noChangeArrowheads="1"/>
          </p:cNvSpPr>
          <p:nvPr/>
        </p:nvSpPr>
        <p:spPr bwMode="auto">
          <a:xfrm>
            <a:off x="4124672" y="3117086"/>
            <a:ext cx="730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2400">
                <a:solidFill>
                  <a:schemeClr val="tx1"/>
                </a:solidFill>
                <a:latin typeface="Times New Roman" pitchFamily="18" charset="0"/>
                <a:cs typeface="Arial" pitchFamily="34" charset="0"/>
              </a:rPr>
              <a:t>time</a:t>
            </a:r>
          </a:p>
        </p:txBody>
      </p:sp>
      <p:sp>
        <p:nvSpPr>
          <p:cNvPr id="38" name="Rectangle 37"/>
          <p:cNvSpPr/>
          <p:nvPr/>
        </p:nvSpPr>
        <p:spPr>
          <a:xfrm>
            <a:off x="3362672" y="4412486"/>
            <a:ext cx="152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5" name="Rectangle 44"/>
          <p:cNvSpPr/>
          <p:nvPr/>
        </p:nvSpPr>
        <p:spPr>
          <a:xfrm>
            <a:off x="4810472" y="4412486"/>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6" name="Rectangle 45"/>
          <p:cNvSpPr/>
          <p:nvPr/>
        </p:nvSpPr>
        <p:spPr>
          <a:xfrm>
            <a:off x="5039072" y="4412486"/>
            <a:ext cx="152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7" name="Rectangle 46"/>
          <p:cNvSpPr/>
          <p:nvPr/>
        </p:nvSpPr>
        <p:spPr>
          <a:xfrm>
            <a:off x="5496272" y="4412486"/>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8" name="Rectangle 47"/>
          <p:cNvSpPr/>
          <p:nvPr/>
        </p:nvSpPr>
        <p:spPr>
          <a:xfrm>
            <a:off x="5191472" y="4412486"/>
            <a:ext cx="152400" cy="22860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9" name="Rectangle 48"/>
          <p:cNvSpPr/>
          <p:nvPr/>
        </p:nvSpPr>
        <p:spPr>
          <a:xfrm>
            <a:off x="5343872" y="4412486"/>
            <a:ext cx="152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50" name="Rectangle 49"/>
          <p:cNvSpPr/>
          <p:nvPr/>
        </p:nvSpPr>
        <p:spPr>
          <a:xfrm>
            <a:off x="5724872" y="4412486"/>
            <a:ext cx="152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68636" name="TextBox 50"/>
          <p:cNvSpPr txBox="1">
            <a:spLocks noChangeArrowheads="1"/>
          </p:cNvSpPr>
          <p:nvPr/>
        </p:nvSpPr>
        <p:spPr bwMode="auto">
          <a:xfrm>
            <a:off x="3995936" y="4891062"/>
            <a:ext cx="1371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00"/>
                </a:solidFill>
                <a:latin typeface="Arial" pitchFamily="34" charset="0"/>
              </a:defRPr>
            </a:lvl1pPr>
            <a:lvl2pPr marL="742950" indent="-285750">
              <a:defRPr sz="2400">
                <a:solidFill>
                  <a:srgbClr val="000000"/>
                </a:solidFill>
                <a:latin typeface="Arial" pitchFamily="34" charset="0"/>
              </a:defRPr>
            </a:lvl2pPr>
            <a:lvl3pPr>
              <a:defRPr sz="2000">
                <a:solidFill>
                  <a:srgbClr val="000000"/>
                </a:solidFill>
                <a:latin typeface="Arial" pitchFamily="34" charset="0"/>
              </a:defRPr>
            </a:lvl3pPr>
            <a:lvl4pPr>
              <a:defRPr sz="2000">
                <a:solidFill>
                  <a:srgbClr val="000000"/>
                </a:solidFill>
                <a:latin typeface="Arial" pitchFamily="34" charset="0"/>
              </a:defRPr>
            </a:lvl4pPr>
            <a:lvl5pPr>
              <a:defRPr sz="2000">
                <a:solidFill>
                  <a:srgbClr val="000000"/>
                </a:solidFill>
                <a:latin typeface="Arial" pitchFamily="34" charset="0"/>
              </a:defRPr>
            </a:lvl5pPr>
            <a:lvl6pPr eaLnBrk="0" hangingPunct="0">
              <a:buFont typeface="Arial" pitchFamily="34" charset="0"/>
              <a:defRPr sz="2000">
                <a:solidFill>
                  <a:srgbClr val="000000"/>
                </a:solidFill>
                <a:latin typeface="Arial" pitchFamily="34" charset="0"/>
              </a:defRPr>
            </a:lvl6pPr>
            <a:lvl7pPr eaLnBrk="0" hangingPunct="0">
              <a:buFont typeface="Arial" pitchFamily="34" charset="0"/>
              <a:defRPr sz="2000">
                <a:solidFill>
                  <a:srgbClr val="000000"/>
                </a:solidFill>
                <a:latin typeface="Arial" pitchFamily="34" charset="0"/>
              </a:defRPr>
            </a:lvl7pPr>
            <a:lvl8pPr eaLnBrk="0" hangingPunct="0">
              <a:buFont typeface="Arial" pitchFamily="34" charset="0"/>
              <a:defRPr sz="2000">
                <a:solidFill>
                  <a:srgbClr val="000000"/>
                </a:solidFill>
                <a:latin typeface="Arial" pitchFamily="34" charset="0"/>
              </a:defRPr>
            </a:lvl8pPr>
            <a:lvl9pPr eaLnBrk="0" hangingPunct="0">
              <a:buFont typeface="Arial" pitchFamily="34" charset="0"/>
              <a:defRPr sz="2000">
                <a:solidFill>
                  <a:srgbClr val="000000"/>
                </a:solidFill>
                <a:latin typeface="Arial" pitchFamily="34" charset="0"/>
              </a:defRPr>
            </a:lvl9pPr>
          </a:lstStyle>
          <a:p>
            <a:pPr eaLnBrk="1" hangingPunct="1"/>
            <a:r>
              <a:rPr lang="en-US" sz="1600" dirty="0">
                <a:solidFill>
                  <a:schemeClr val="tx1"/>
                </a:solidFill>
                <a:cs typeface="Arial" pitchFamily="34" charset="0"/>
              </a:rPr>
              <a:t>data transfer </a:t>
            </a:r>
          </a:p>
        </p:txBody>
      </p:sp>
      <p:cxnSp>
        <p:nvCxnSpPr>
          <p:cNvPr id="53" name="Straight Arrow Connector 52"/>
          <p:cNvCxnSpPr>
            <a:endCxn id="45" idx="2"/>
          </p:cNvCxnSpPr>
          <p:nvPr/>
        </p:nvCxnSpPr>
        <p:spPr>
          <a:xfrm rot="10800000">
            <a:off x="4924772" y="4641086"/>
            <a:ext cx="3429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7" idx="2"/>
          </p:cNvCxnSpPr>
          <p:nvPr/>
        </p:nvCxnSpPr>
        <p:spPr>
          <a:xfrm rot="5400000" flipH="1" flipV="1">
            <a:off x="5362922" y="4698236"/>
            <a:ext cx="304800" cy="1905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6" idx="0"/>
          </p:cNvCxnSpPr>
          <p:nvPr/>
        </p:nvCxnSpPr>
        <p:spPr>
          <a:xfrm>
            <a:off x="4810472" y="4183886"/>
            <a:ext cx="3048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49" idx="0"/>
          </p:cNvCxnSpPr>
          <p:nvPr/>
        </p:nvCxnSpPr>
        <p:spPr>
          <a:xfrm>
            <a:off x="5115272" y="4183886"/>
            <a:ext cx="3048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658072" y="4412486"/>
            <a:ext cx="152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4" name="TextBox 610">
            <a:extLst>
              <a:ext uri="{FF2B5EF4-FFF2-40B4-BE49-F238E27FC236}">
                <a16:creationId xmlns:a16="http://schemas.microsoft.com/office/drawing/2014/main" id="{5ED9C303-1E9D-944D-B019-71B9FFEF8421}"/>
              </a:ext>
            </a:extLst>
          </p:cNvPr>
          <p:cNvSpPr txBox="1">
            <a:spLocks noChangeArrowheads="1"/>
          </p:cNvSpPr>
          <p:nvPr/>
        </p:nvSpPr>
        <p:spPr bwMode="auto">
          <a:xfrm>
            <a:off x="228600" y="6541584"/>
            <a:ext cx="15199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a:t>
            </a:r>
            <a:r>
              <a:rPr kumimoji="0" lang="en-US" altLang="en-US" sz="1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Hwu</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 Kirk</a:t>
            </a:r>
          </a:p>
        </p:txBody>
      </p:sp>
      <p:sp>
        <p:nvSpPr>
          <p:cNvPr id="35" name="Slide Number Placeholder 3">
            <a:extLst>
              <a:ext uri="{FF2B5EF4-FFF2-40B4-BE49-F238E27FC236}">
                <a16:creationId xmlns:a16="http://schemas.microsoft.com/office/drawing/2014/main" id="{3C65066F-86D8-694F-82AD-41513ED75DEB}"/>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237274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3981" y="908720"/>
            <a:ext cx="8566491" cy="4756150"/>
          </a:xfrm>
        </p:spPr>
        <p:txBody>
          <a:bodyPr>
            <a:normAutofit/>
          </a:bodyPr>
          <a:lstStyle/>
          <a:p>
            <a:pPr marL="342900" lvl="1" indent="-342900">
              <a:spcAft>
                <a:spcPts val="600"/>
              </a:spcAft>
              <a:buClr>
                <a:schemeClr val="accent1"/>
              </a:buClr>
              <a:buSzPct val="65000"/>
              <a:buFont typeface="Wingdings" pitchFamily="2" charset="2"/>
              <a:buChar char="n"/>
            </a:pPr>
            <a:r>
              <a:rPr lang="en-US" sz="2400" dirty="0">
                <a:ea typeface="+mn-ea"/>
                <a:cs typeface="+mn-cs"/>
              </a:rPr>
              <a:t>Histograms are widely used in </a:t>
            </a:r>
            <a:r>
              <a:rPr lang="en-US" sz="2400" dirty="0">
                <a:solidFill>
                  <a:srgbClr val="00B050"/>
                </a:solidFill>
                <a:ea typeface="+mn-ea"/>
                <a:cs typeface="+mn-cs"/>
              </a:rPr>
              <a:t>image processing</a:t>
            </a:r>
          </a:p>
          <a:p>
            <a:pPr lvl="1"/>
            <a:r>
              <a:rPr lang="en-US" sz="2000" dirty="0"/>
              <a:t>Some </a:t>
            </a:r>
            <a:r>
              <a:rPr lang="en-US" sz="2000" dirty="0">
                <a:solidFill>
                  <a:srgbClr val="0070C0"/>
                </a:solidFill>
              </a:rPr>
              <a:t>computation before voting </a:t>
            </a:r>
            <a:r>
              <a:rPr lang="en-US" sz="2000" dirty="0"/>
              <a:t>in the histogram may be needed</a:t>
            </a:r>
          </a:p>
          <a:p>
            <a:pPr marL="695325" lvl="2" indent="-342900">
              <a:spcAft>
                <a:spcPts val="600"/>
              </a:spcAft>
            </a:pPr>
            <a:endParaRPr lang="en-US" dirty="0">
              <a:ea typeface="+mn-ea"/>
              <a:cs typeface="+mn-cs"/>
            </a:endParaRPr>
          </a:p>
          <a:p>
            <a:pPr marL="695325" lvl="2" indent="-342900">
              <a:spcAft>
                <a:spcPts val="600"/>
              </a:spcAft>
            </a:pPr>
            <a:endParaRPr lang="en-US" dirty="0">
              <a:ea typeface="+mn-ea"/>
              <a:cs typeface="+mn-cs"/>
            </a:endParaRPr>
          </a:p>
          <a:p>
            <a:pPr marL="695325" lvl="2" indent="-342900">
              <a:spcAft>
                <a:spcPts val="600"/>
              </a:spcAft>
            </a:pPr>
            <a:endParaRPr lang="en-US" dirty="0">
              <a:ea typeface="+mn-ea"/>
              <a:cs typeface="+mn-cs"/>
            </a:endParaRPr>
          </a:p>
          <a:p>
            <a:pPr lvl="1"/>
            <a:r>
              <a:rPr lang="en-US" sz="2000" dirty="0"/>
              <a:t>Parallel threads frequently incur </a:t>
            </a:r>
            <a:r>
              <a:rPr lang="en-US" sz="2000" dirty="0">
                <a:solidFill>
                  <a:srgbClr val="C00000"/>
                </a:solidFill>
              </a:rPr>
              <a:t>atomic conflicts </a:t>
            </a:r>
            <a:r>
              <a:rPr lang="en-US" sz="2000" dirty="0"/>
              <a:t>in image histogram computation</a:t>
            </a:r>
          </a:p>
          <a:p>
            <a:pPr marL="0" lvl="1" indent="0">
              <a:spcAft>
                <a:spcPts val="600"/>
              </a:spcAft>
              <a:buNone/>
            </a:pPr>
            <a:endParaRPr lang="en-US" sz="2400" dirty="0"/>
          </a:p>
        </p:txBody>
      </p:sp>
      <p:sp>
        <p:nvSpPr>
          <p:cNvPr id="7" name="Text Box 2"/>
          <p:cNvSpPr txBox="1">
            <a:spLocks noChangeArrowheads="1"/>
          </p:cNvSpPr>
          <p:nvPr/>
        </p:nvSpPr>
        <p:spPr bwMode="auto">
          <a:xfrm>
            <a:off x="457200" y="1897228"/>
            <a:ext cx="8244000" cy="1171732"/>
          </a:xfrm>
          <a:prstGeom prst="rect">
            <a:avLst/>
          </a:prstGeom>
          <a:solidFill>
            <a:schemeClr val="bg1">
              <a:lumMod val="95000"/>
            </a:schemeClr>
          </a:solidFill>
          <a:ln w="12700">
            <a:noFill/>
            <a:round/>
            <a:headEnd/>
            <a:tailEnd/>
          </a:ln>
          <a:effectLst/>
        </p:spPr>
        <p:txBody>
          <a:bodyPr lIns="90000" tIns="46800" rIns="90000" bIns="46800">
            <a:prstTxWarp prst="textNoShape">
              <a:avLst/>
            </a:prstTxWarp>
            <a:spAutoFit/>
          </a:bodyPr>
          <a:lstStyle/>
          <a:p>
            <a:pPr defTabSz="449263">
              <a:buClr>
                <a:srgbClr val="000000"/>
              </a:buClr>
              <a:buSzPct val="100000"/>
              <a:buFont typeface="Arial" pitchFamily="-111"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a:solidFill>
                  <a:srgbClr val="000000"/>
                </a:solidFill>
                <a:latin typeface="Courier"/>
                <a:ea typeface="Arial" pitchFamily="-111" charset="0"/>
                <a:cs typeface="Courier"/>
              </a:rPr>
              <a:t>For (each pixel </a:t>
            </a:r>
            <a:r>
              <a:rPr lang="en-US" sz="1400" dirty="0" err="1">
                <a:solidFill>
                  <a:srgbClr val="000000"/>
                </a:solidFill>
                <a:latin typeface="Courier"/>
                <a:ea typeface="Arial" pitchFamily="-111" charset="0"/>
                <a:cs typeface="Courier"/>
              </a:rPr>
              <a:t>i</a:t>
            </a:r>
            <a:r>
              <a:rPr lang="en-US" sz="1400" dirty="0">
                <a:solidFill>
                  <a:srgbClr val="000000"/>
                </a:solidFill>
                <a:latin typeface="Courier"/>
                <a:ea typeface="Arial" pitchFamily="-111" charset="0"/>
                <a:cs typeface="Courier"/>
              </a:rPr>
              <a:t> in image I){</a:t>
            </a:r>
          </a:p>
          <a:p>
            <a:pPr lvl="1" defTabSz="449263">
              <a:buClr>
                <a:srgbClr val="000000"/>
              </a:buClr>
              <a:buSzPct val="100000"/>
              <a:buFont typeface="Arial" pitchFamily="-111"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a:solidFill>
                  <a:srgbClr val="000000"/>
                </a:solidFill>
                <a:latin typeface="Courier"/>
                <a:ea typeface="Arial" pitchFamily="-111" charset="0"/>
                <a:cs typeface="Courier"/>
              </a:rPr>
              <a:t>Pixel = </a:t>
            </a:r>
            <a:r>
              <a:rPr lang="en-US" sz="1400" dirty="0" err="1">
                <a:solidFill>
                  <a:srgbClr val="000000"/>
                </a:solidFill>
                <a:latin typeface="Courier"/>
                <a:ea typeface="Arial" pitchFamily="-111" charset="0"/>
                <a:cs typeface="Courier"/>
              </a:rPr>
              <a:t>I[i</a:t>
            </a:r>
            <a:r>
              <a:rPr lang="en-US" sz="1400" dirty="0">
                <a:solidFill>
                  <a:srgbClr val="000000"/>
                </a:solidFill>
                <a:latin typeface="Courier"/>
                <a:ea typeface="Arial" pitchFamily="-111" charset="0"/>
                <a:cs typeface="Courier"/>
              </a:rPr>
              <a:t>]			</a:t>
            </a:r>
            <a:r>
              <a:rPr lang="en-US" sz="1400" dirty="0">
                <a:solidFill>
                  <a:schemeClr val="bg1">
                    <a:lumMod val="50000"/>
                  </a:schemeClr>
                </a:solidFill>
                <a:latin typeface="Courier"/>
                <a:ea typeface="Arial" pitchFamily="-111" charset="0"/>
                <a:cs typeface="Courier"/>
              </a:rPr>
              <a:t>// Read pixel</a:t>
            </a:r>
          </a:p>
          <a:p>
            <a:pPr lvl="1" defTabSz="449263">
              <a:buClr>
                <a:srgbClr val="000000"/>
              </a:buClr>
              <a:buSzPct val="100000"/>
              <a:buFont typeface="Arial" pitchFamily="-111"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a:solidFill>
                  <a:srgbClr val="000000"/>
                </a:solidFill>
                <a:latin typeface="Courier"/>
                <a:ea typeface="Arial" pitchFamily="-111" charset="0"/>
                <a:cs typeface="Courier"/>
              </a:rPr>
              <a:t>Pixel’ = </a:t>
            </a:r>
            <a:r>
              <a:rPr lang="en-US" sz="1400" dirty="0" err="1">
                <a:solidFill>
                  <a:srgbClr val="0070C0"/>
                </a:solidFill>
                <a:latin typeface="Courier"/>
                <a:ea typeface="Arial" pitchFamily="-111" charset="0"/>
                <a:cs typeface="Courier"/>
              </a:rPr>
              <a:t>Computation(Pixel</a:t>
            </a:r>
            <a:r>
              <a:rPr lang="en-US" sz="1400" dirty="0">
                <a:solidFill>
                  <a:srgbClr val="0070C0"/>
                </a:solidFill>
                <a:latin typeface="Courier"/>
                <a:ea typeface="Arial" pitchFamily="-111" charset="0"/>
                <a:cs typeface="Courier"/>
              </a:rPr>
              <a:t>)</a:t>
            </a:r>
            <a:r>
              <a:rPr lang="en-US" sz="1400" dirty="0">
                <a:solidFill>
                  <a:srgbClr val="000000"/>
                </a:solidFill>
                <a:latin typeface="Courier"/>
                <a:ea typeface="Arial" pitchFamily="-111" charset="0"/>
                <a:cs typeface="Courier"/>
              </a:rPr>
              <a:t>	</a:t>
            </a:r>
            <a:r>
              <a:rPr lang="en-US" sz="1400" dirty="0">
                <a:solidFill>
                  <a:schemeClr val="bg1">
                    <a:lumMod val="50000"/>
                  </a:schemeClr>
                </a:solidFill>
                <a:latin typeface="Courier"/>
                <a:ea typeface="Arial" pitchFamily="-111" charset="0"/>
                <a:cs typeface="Courier"/>
              </a:rPr>
              <a:t>// Optional computation</a:t>
            </a:r>
          </a:p>
          <a:p>
            <a:pPr lvl="1" defTabSz="449263">
              <a:buClr>
                <a:srgbClr val="000000"/>
              </a:buClr>
              <a:buSzPct val="100000"/>
              <a:buFont typeface="Arial" pitchFamily="-111"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err="1">
                <a:solidFill>
                  <a:srgbClr val="000000"/>
                </a:solidFill>
                <a:latin typeface="Courier"/>
                <a:ea typeface="Arial" pitchFamily="-111" charset="0"/>
                <a:cs typeface="Courier"/>
              </a:rPr>
              <a:t>Histogram[Pixel</a:t>
            </a:r>
            <a:r>
              <a:rPr lang="en-US" sz="1400" dirty="0">
                <a:solidFill>
                  <a:srgbClr val="000000"/>
                </a:solidFill>
                <a:latin typeface="Courier"/>
                <a:ea typeface="Arial" pitchFamily="-111" charset="0"/>
                <a:cs typeface="Courier"/>
              </a:rPr>
              <a:t>’]++		</a:t>
            </a:r>
            <a:r>
              <a:rPr lang="en-US" sz="1400" dirty="0">
                <a:solidFill>
                  <a:schemeClr val="bg1">
                    <a:lumMod val="50000"/>
                  </a:schemeClr>
                </a:solidFill>
                <a:latin typeface="Courier"/>
                <a:ea typeface="Arial" pitchFamily="-111" charset="0"/>
                <a:cs typeface="Courier"/>
              </a:rPr>
              <a:t>// Vote in histogram bin</a:t>
            </a:r>
          </a:p>
          <a:p>
            <a:pPr defTabSz="449263">
              <a:buClr>
                <a:srgbClr val="000000"/>
              </a:buClr>
              <a:buSzPct val="100000"/>
              <a:buFont typeface="Arial" pitchFamily="-111"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dirty="0">
                <a:solidFill>
                  <a:srgbClr val="000000"/>
                </a:solidFill>
                <a:latin typeface="Courier"/>
                <a:ea typeface="Arial" pitchFamily="-111" charset="0"/>
                <a:cs typeface="Courier"/>
              </a:rPr>
              <a:t>}</a:t>
            </a:r>
            <a:endParaRPr lang="en-US" sz="1600" dirty="0">
              <a:solidFill>
                <a:srgbClr val="000000"/>
              </a:solidFill>
              <a:latin typeface="Courier"/>
              <a:ea typeface="Arial" pitchFamily="-111" charset="0"/>
              <a:cs typeface="Courier"/>
            </a:endParaRPr>
          </a:p>
        </p:txBody>
      </p:sp>
      <p:pic>
        <p:nvPicPr>
          <p:cNvPr id="11" name="Imagen 10" descr="Apps_histogram.eps"/>
          <p:cNvPicPr>
            <a:picLocks noChangeAspect="1"/>
          </p:cNvPicPr>
          <p:nvPr/>
        </p:nvPicPr>
        <p:blipFill>
          <a:blip r:embed="rId3"/>
          <a:stretch>
            <a:fillRect/>
          </a:stretch>
        </p:blipFill>
        <p:spPr>
          <a:xfrm>
            <a:off x="2806266" y="3799534"/>
            <a:ext cx="3531468" cy="2509785"/>
          </a:xfrm>
          <a:prstGeom prst="rect">
            <a:avLst/>
          </a:prstGeom>
        </p:spPr>
      </p:pic>
      <p:sp>
        <p:nvSpPr>
          <p:cNvPr id="9" name="Título 1"/>
          <p:cNvSpPr>
            <a:spLocks noGrp="1"/>
          </p:cNvSpPr>
          <p:nvPr>
            <p:ph type="title"/>
          </p:nvPr>
        </p:nvSpPr>
        <p:spPr>
          <a:xfrm>
            <a:off x="179512" y="0"/>
            <a:ext cx="8567936" cy="908720"/>
          </a:xfrm>
        </p:spPr>
        <p:txBody>
          <a:bodyPr>
            <a:normAutofit/>
          </a:bodyPr>
          <a:lstStyle/>
          <a:p>
            <a:r>
              <a:rPr lang="en-US" dirty="0">
                <a:solidFill>
                  <a:srgbClr val="0070C0"/>
                </a:solidFill>
              </a:rPr>
              <a:t>Image Histogram</a:t>
            </a:r>
          </a:p>
        </p:txBody>
      </p:sp>
      <p:sp>
        <p:nvSpPr>
          <p:cNvPr id="8" name="Slide Number Placeholder 3">
            <a:extLst>
              <a:ext uri="{FF2B5EF4-FFF2-40B4-BE49-F238E27FC236}">
                <a16:creationId xmlns:a16="http://schemas.microsoft.com/office/drawing/2014/main" id="{E923B5B4-B8A4-7E44-BE46-5D3B92154C0C}"/>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97807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3800" dirty="0">
                <a:solidFill>
                  <a:srgbClr val="0070C0"/>
                </a:solidFill>
              </a:rPr>
              <a:t>Histogram Computation of Natural Images</a:t>
            </a:r>
          </a:p>
        </p:txBody>
      </p:sp>
      <p:sp>
        <p:nvSpPr>
          <p:cNvPr id="3" name="Marcador de contenido 2"/>
          <p:cNvSpPr>
            <a:spLocks noGrp="1"/>
          </p:cNvSpPr>
          <p:nvPr>
            <p:ph idx="1"/>
          </p:nvPr>
        </p:nvSpPr>
        <p:spPr>
          <a:xfrm>
            <a:off x="228600" y="908720"/>
            <a:ext cx="8610600" cy="5472608"/>
          </a:xfrm>
        </p:spPr>
        <p:txBody>
          <a:bodyPr>
            <a:normAutofit fontScale="92500" lnSpcReduction="10000"/>
          </a:bodyPr>
          <a:lstStyle/>
          <a:p>
            <a:r>
              <a:rPr lang="en-US" dirty="0">
                <a:solidFill>
                  <a:srgbClr val="FF0000"/>
                </a:solidFill>
                <a:ea typeface="ヒラギノ角ゴ Pro W3" pitchFamily="-108" charset="-128"/>
                <a:cs typeface="ヒラギノ角ゴ Pro W3" pitchFamily="-108" charset="-128"/>
              </a:rPr>
              <a:t>Frequent atomic conflicts </a:t>
            </a:r>
            <a:r>
              <a:rPr lang="en-US" dirty="0">
                <a:ea typeface="ヒラギノ角ゴ Pro W3" pitchFamily="-108" charset="-128"/>
                <a:cs typeface="ヒラギノ角ゴ Pro W3" pitchFamily="-108" charset="-128"/>
              </a:rPr>
              <a:t>due to the spatial similarity of the pixel value distribution in natural images</a:t>
            </a: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r>
              <a:rPr lang="en-US" dirty="0">
                <a:ea typeface="ヒラギノ角ゴ Pro W3" pitchFamily="-108" charset="-128"/>
                <a:cs typeface="ヒラギノ角ゴ Pro W3" pitchFamily="-108" charset="-128"/>
              </a:rPr>
              <a:t>By using </a:t>
            </a:r>
            <a:r>
              <a:rPr lang="en-US" dirty="0">
                <a:solidFill>
                  <a:srgbClr val="0070C0"/>
                </a:solidFill>
                <a:ea typeface="ヒラギノ角ゴ Pro W3" pitchFamily="-108" charset="-128"/>
                <a:cs typeface="ヒラギノ角ゴ Pro W3" pitchFamily="-108" charset="-128"/>
              </a:rPr>
              <a:t>multiple sub-histograms</a:t>
            </a:r>
            <a:r>
              <a:rPr lang="en-US" dirty="0">
                <a:ea typeface="ヒラギノ角ゴ Pro W3" pitchFamily="-108" charset="-128"/>
                <a:cs typeface="ヒラギノ角ゴ Pro W3" pitchFamily="-108" charset="-128"/>
              </a:rPr>
              <a:t> (which are merged at the end), we can reduce the frequency of atomic conflicts</a:t>
            </a:r>
          </a:p>
          <a:p>
            <a:r>
              <a:rPr lang="en-US" dirty="0">
                <a:ea typeface="ヒラギノ角ゴ Pro W3" pitchFamily="-108" charset="-128"/>
                <a:cs typeface="ヒラギノ角ゴ Pro W3" pitchFamily="-108" charset="-128"/>
              </a:rPr>
              <a:t>This optimization technique is called </a:t>
            </a:r>
            <a:r>
              <a:rPr lang="en-US" dirty="0">
                <a:solidFill>
                  <a:srgbClr val="00B050"/>
                </a:solidFill>
                <a:ea typeface="ヒラギノ角ゴ Pro W3" pitchFamily="-108" charset="-128"/>
                <a:cs typeface="ヒラギノ角ゴ Pro W3" pitchFamily="-108" charset="-128"/>
              </a:rPr>
              <a:t>privatization</a:t>
            </a:r>
          </a:p>
        </p:txBody>
      </p:sp>
      <p:pic>
        <p:nvPicPr>
          <p:cNvPr id="7" name="Imagen 6" descr="Fig2.eps"/>
          <p:cNvPicPr>
            <a:picLocks noChangeAspect="1"/>
          </p:cNvPicPr>
          <p:nvPr/>
        </p:nvPicPr>
        <p:blipFill>
          <a:blip r:embed="rId3"/>
          <a:stretch>
            <a:fillRect/>
          </a:stretch>
        </p:blipFill>
        <p:spPr>
          <a:xfrm>
            <a:off x="274737" y="1844824"/>
            <a:ext cx="8585200" cy="2844800"/>
          </a:xfrm>
          <a:prstGeom prst="rect">
            <a:avLst/>
          </a:prstGeom>
        </p:spPr>
      </p:pic>
      <p:grpSp>
        <p:nvGrpSpPr>
          <p:cNvPr id="8" name="Agrupar 28"/>
          <p:cNvGrpSpPr/>
          <p:nvPr/>
        </p:nvGrpSpPr>
        <p:grpSpPr>
          <a:xfrm>
            <a:off x="5673213" y="2225824"/>
            <a:ext cx="3085124" cy="520700"/>
            <a:chOff x="5677876" y="3810000"/>
            <a:chExt cx="3085124" cy="520700"/>
          </a:xfrm>
        </p:grpSpPr>
        <p:pic>
          <p:nvPicPr>
            <p:cNvPr id="9" name="Imagen 8" descr="Thread.eps"/>
            <p:cNvPicPr>
              <a:picLocks noChangeAspect="1"/>
            </p:cNvPicPr>
            <p:nvPr/>
          </p:nvPicPr>
          <p:blipFill>
            <a:blip r:embed="rId4"/>
            <a:stretch>
              <a:fillRect/>
            </a:stretch>
          </p:blipFill>
          <p:spPr>
            <a:xfrm>
              <a:off x="5677876" y="3810000"/>
              <a:ext cx="88900" cy="520700"/>
            </a:xfrm>
            <a:prstGeom prst="rect">
              <a:avLst/>
            </a:prstGeom>
          </p:spPr>
        </p:pic>
        <p:pic>
          <p:nvPicPr>
            <p:cNvPr id="10" name="Imagen 9" descr="Thread.eps"/>
            <p:cNvPicPr>
              <a:picLocks noChangeAspect="1"/>
            </p:cNvPicPr>
            <p:nvPr/>
          </p:nvPicPr>
          <p:blipFill>
            <a:blip r:embed="rId4"/>
            <a:stretch>
              <a:fillRect/>
            </a:stretch>
          </p:blipFill>
          <p:spPr>
            <a:xfrm>
              <a:off x="6007100" y="3810000"/>
              <a:ext cx="88900" cy="520700"/>
            </a:xfrm>
            <a:prstGeom prst="rect">
              <a:avLst/>
            </a:prstGeom>
          </p:spPr>
        </p:pic>
        <p:pic>
          <p:nvPicPr>
            <p:cNvPr id="11" name="Imagen 10" descr="Thread.eps"/>
            <p:cNvPicPr>
              <a:picLocks noChangeAspect="1"/>
            </p:cNvPicPr>
            <p:nvPr/>
          </p:nvPicPr>
          <p:blipFill>
            <a:blip r:embed="rId4"/>
            <a:stretch>
              <a:fillRect/>
            </a:stretch>
          </p:blipFill>
          <p:spPr>
            <a:xfrm>
              <a:off x="6363676" y="3810000"/>
              <a:ext cx="88900" cy="520700"/>
            </a:xfrm>
            <a:prstGeom prst="rect">
              <a:avLst/>
            </a:prstGeom>
          </p:spPr>
        </p:pic>
        <p:pic>
          <p:nvPicPr>
            <p:cNvPr id="12" name="Imagen 11" descr="Thread.eps"/>
            <p:cNvPicPr>
              <a:picLocks noChangeAspect="1"/>
            </p:cNvPicPr>
            <p:nvPr/>
          </p:nvPicPr>
          <p:blipFill>
            <a:blip r:embed="rId4"/>
            <a:stretch>
              <a:fillRect/>
            </a:stretch>
          </p:blipFill>
          <p:spPr>
            <a:xfrm>
              <a:off x="6692900" y="3810000"/>
              <a:ext cx="88900" cy="520700"/>
            </a:xfrm>
            <a:prstGeom prst="rect">
              <a:avLst/>
            </a:prstGeom>
          </p:spPr>
        </p:pic>
        <p:pic>
          <p:nvPicPr>
            <p:cNvPr id="13" name="Imagen 12" descr="Thread.eps"/>
            <p:cNvPicPr>
              <a:picLocks noChangeAspect="1"/>
            </p:cNvPicPr>
            <p:nvPr/>
          </p:nvPicPr>
          <p:blipFill>
            <a:blip r:embed="rId4"/>
            <a:stretch>
              <a:fillRect/>
            </a:stretch>
          </p:blipFill>
          <p:spPr>
            <a:xfrm>
              <a:off x="7010400" y="3810000"/>
              <a:ext cx="88900" cy="520700"/>
            </a:xfrm>
            <a:prstGeom prst="rect">
              <a:avLst/>
            </a:prstGeom>
          </p:spPr>
        </p:pic>
        <p:pic>
          <p:nvPicPr>
            <p:cNvPr id="14" name="Imagen 13" descr="Thread.eps"/>
            <p:cNvPicPr>
              <a:picLocks noChangeAspect="1"/>
            </p:cNvPicPr>
            <p:nvPr/>
          </p:nvPicPr>
          <p:blipFill>
            <a:blip r:embed="rId4"/>
            <a:stretch>
              <a:fillRect/>
            </a:stretch>
          </p:blipFill>
          <p:spPr>
            <a:xfrm>
              <a:off x="7339624" y="3810000"/>
              <a:ext cx="88900" cy="520700"/>
            </a:xfrm>
            <a:prstGeom prst="rect">
              <a:avLst/>
            </a:prstGeom>
          </p:spPr>
        </p:pic>
        <p:pic>
          <p:nvPicPr>
            <p:cNvPr id="15" name="Imagen 14" descr="Thread.eps"/>
            <p:cNvPicPr>
              <a:picLocks noChangeAspect="1"/>
            </p:cNvPicPr>
            <p:nvPr/>
          </p:nvPicPr>
          <p:blipFill>
            <a:blip r:embed="rId4"/>
            <a:stretch>
              <a:fillRect/>
            </a:stretch>
          </p:blipFill>
          <p:spPr>
            <a:xfrm>
              <a:off x="7698152" y="3810000"/>
              <a:ext cx="88900" cy="520700"/>
            </a:xfrm>
            <a:prstGeom prst="rect">
              <a:avLst/>
            </a:prstGeom>
          </p:spPr>
        </p:pic>
        <p:pic>
          <p:nvPicPr>
            <p:cNvPr id="16" name="Imagen 15" descr="Thread.eps"/>
            <p:cNvPicPr>
              <a:picLocks noChangeAspect="1"/>
            </p:cNvPicPr>
            <p:nvPr/>
          </p:nvPicPr>
          <p:blipFill>
            <a:blip r:embed="rId4"/>
            <a:stretch>
              <a:fillRect/>
            </a:stretch>
          </p:blipFill>
          <p:spPr>
            <a:xfrm>
              <a:off x="8027376" y="3810000"/>
              <a:ext cx="88900" cy="520700"/>
            </a:xfrm>
            <a:prstGeom prst="rect">
              <a:avLst/>
            </a:prstGeom>
          </p:spPr>
        </p:pic>
        <p:pic>
          <p:nvPicPr>
            <p:cNvPr id="17" name="Imagen 16" descr="Thread.eps"/>
            <p:cNvPicPr>
              <a:picLocks noChangeAspect="1"/>
            </p:cNvPicPr>
            <p:nvPr/>
          </p:nvPicPr>
          <p:blipFill>
            <a:blip r:embed="rId4"/>
            <a:stretch>
              <a:fillRect/>
            </a:stretch>
          </p:blipFill>
          <p:spPr>
            <a:xfrm>
              <a:off x="8344876" y="3810000"/>
              <a:ext cx="88900" cy="520700"/>
            </a:xfrm>
            <a:prstGeom prst="rect">
              <a:avLst/>
            </a:prstGeom>
          </p:spPr>
        </p:pic>
        <p:pic>
          <p:nvPicPr>
            <p:cNvPr id="18" name="Imagen 17" descr="Thread.eps"/>
            <p:cNvPicPr>
              <a:picLocks noChangeAspect="1"/>
            </p:cNvPicPr>
            <p:nvPr/>
          </p:nvPicPr>
          <p:blipFill>
            <a:blip r:embed="rId4"/>
            <a:stretch>
              <a:fillRect/>
            </a:stretch>
          </p:blipFill>
          <p:spPr>
            <a:xfrm>
              <a:off x="8674100" y="3810000"/>
              <a:ext cx="88900" cy="520700"/>
            </a:xfrm>
            <a:prstGeom prst="rect">
              <a:avLst/>
            </a:prstGeom>
          </p:spPr>
        </p:pic>
      </p:grpSp>
      <p:grpSp>
        <p:nvGrpSpPr>
          <p:cNvPr id="19" name="Agrupar 33"/>
          <p:cNvGrpSpPr/>
          <p:nvPr/>
        </p:nvGrpSpPr>
        <p:grpSpPr>
          <a:xfrm>
            <a:off x="7996337" y="2117874"/>
            <a:ext cx="787400" cy="158750"/>
            <a:chOff x="8001000" y="3702050"/>
            <a:chExt cx="787400" cy="158750"/>
          </a:xfrm>
        </p:grpSpPr>
        <p:sp>
          <p:nvSpPr>
            <p:cNvPr id="20" name="Multiplicación 19"/>
            <p:cNvSpPr/>
            <p:nvPr/>
          </p:nvSpPr>
          <p:spPr>
            <a:xfrm>
              <a:off x="8001000" y="3708400"/>
              <a:ext cx="152400" cy="152400"/>
            </a:xfrm>
            <a:prstGeom prst="mathMultiply">
              <a:avLst>
                <a:gd name="adj1" fmla="val 6853"/>
              </a:avLst>
            </a:prstGeom>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rgbClr val="FF0000"/>
                </a:solidFill>
              </a:endParaRPr>
            </a:p>
          </p:txBody>
        </p:sp>
        <p:sp>
          <p:nvSpPr>
            <p:cNvPr id="21" name="Multiplicación 20"/>
            <p:cNvSpPr/>
            <p:nvPr/>
          </p:nvSpPr>
          <p:spPr>
            <a:xfrm>
              <a:off x="8636000" y="3702050"/>
              <a:ext cx="152400" cy="152400"/>
            </a:xfrm>
            <a:prstGeom prst="mathMultiply">
              <a:avLst>
                <a:gd name="adj1" fmla="val 6853"/>
              </a:avLst>
            </a:prstGeom>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rgbClr val="FF0000"/>
                </a:solidFill>
              </a:endParaRPr>
            </a:p>
          </p:txBody>
        </p:sp>
      </p:grpSp>
      <p:sp>
        <p:nvSpPr>
          <p:cNvPr id="4" name="Marcador de número de diapositiva 3"/>
          <p:cNvSpPr>
            <a:spLocks noGrp="1"/>
          </p:cNvSpPr>
          <p:nvPr>
            <p:ph type="sldNum" sz="quarter" idx="11"/>
          </p:nvPr>
        </p:nvSpPr>
        <p:spPr/>
        <p:txBody>
          <a:bodyPr/>
          <a:lstStyle/>
          <a:p>
            <a:fld id="{323594FA-E141-4234-AE05-360401972BE7}" type="slidenum">
              <a:rPr lang="en-US" altLang="en-US" smtClean="0"/>
              <a:pPr/>
              <a:t>26</a:t>
            </a:fld>
            <a:endParaRPr lang="en-US" altLang="en-US" dirty="0"/>
          </a:p>
        </p:txBody>
      </p:sp>
    </p:spTree>
    <p:extLst>
      <p:ext uri="{BB962C8B-B14F-4D97-AF65-F5344CB8AC3E}">
        <p14:creationId xmlns:p14="http://schemas.microsoft.com/office/powerpoint/2010/main" val="297777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n-US" dirty="0">
                <a:solidFill>
                  <a:srgbClr val="0070C0"/>
                </a:solidFill>
              </a:rPr>
              <a:t>Multiple private sub-histograms </a:t>
            </a:r>
            <a:r>
              <a:rPr lang="en-US" dirty="0"/>
              <a:t>per block</a:t>
            </a:r>
          </a:p>
          <a:p>
            <a:r>
              <a:rPr lang="en-US" dirty="0"/>
              <a:t>+ </a:t>
            </a:r>
            <a:r>
              <a:rPr lang="en-US" dirty="0">
                <a:solidFill>
                  <a:srgbClr val="7030A0"/>
                </a:solidFill>
              </a:rPr>
              <a:t>padding</a:t>
            </a:r>
            <a:r>
              <a:rPr lang="en-US" dirty="0"/>
              <a:t> to avoid conflicts on banks and lock bits</a:t>
            </a:r>
          </a:p>
        </p:txBody>
      </p:sp>
      <p:sp>
        <p:nvSpPr>
          <p:cNvPr id="2" name="Título 1"/>
          <p:cNvSpPr>
            <a:spLocks noGrp="1"/>
          </p:cNvSpPr>
          <p:nvPr>
            <p:ph type="title"/>
          </p:nvPr>
        </p:nvSpPr>
        <p:spPr/>
        <p:txBody>
          <a:bodyPr>
            <a:normAutofit/>
          </a:bodyPr>
          <a:lstStyle/>
          <a:p>
            <a:r>
              <a:rPr lang="en-US" dirty="0">
                <a:solidFill>
                  <a:srgbClr val="0070C0"/>
                </a:solidFill>
              </a:rPr>
              <a:t>Optimizing Histogram Computation </a:t>
            </a:r>
          </a:p>
        </p:txBody>
      </p:sp>
      <p:sp>
        <p:nvSpPr>
          <p:cNvPr id="18" name="TextBox 6">
            <a:extLst>
              <a:ext uri="{FF2B5EF4-FFF2-40B4-BE49-F238E27FC236}">
                <a16:creationId xmlns:a16="http://schemas.microsoft.com/office/drawing/2014/main" id="{60630018-7D79-1B43-BD96-F5E347699824}"/>
              </a:ext>
            </a:extLst>
          </p:cNvPr>
          <p:cNvSpPr txBox="1">
            <a:spLocks noChangeArrowheads="1"/>
          </p:cNvSpPr>
          <p:nvPr/>
        </p:nvSpPr>
        <p:spPr bwMode="auto">
          <a:xfrm>
            <a:off x="228600" y="6423113"/>
            <a:ext cx="82360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0" eaLnBrk="1" fontAlgn="base" hangingPunct="1">
              <a:spcBef>
                <a:spcPct val="0"/>
              </a:spcBef>
              <a:spcAft>
                <a:spcPct val="0"/>
              </a:spcAft>
              <a:defRPr/>
            </a:pPr>
            <a:r>
              <a:rPr lang="en-US" altLang="en-US" sz="1200" noProof="0" dirty="0"/>
              <a:t>Gomez-Luna</a:t>
            </a:r>
            <a:r>
              <a:rPr kumimoji="0" lang="en-US" altLang="en-US" sz="1200" b="0" i="0" u="none" strike="noStrike" kern="1200" cap="none" spc="0" normalizeH="0" baseline="0" noProof="0" dirty="0">
                <a:ln>
                  <a:noFill/>
                </a:ln>
                <a:effectLst/>
                <a:uLnTx/>
                <a:uFillTx/>
              </a:rPr>
              <a:t>+, </a:t>
            </a:r>
            <a:r>
              <a:rPr kumimoji="0" lang="ja-JP" altLang="en-US" sz="1200" b="0" i="0" u="none" strike="noStrike" kern="1200" cap="none" spc="0" normalizeH="0" baseline="0" noProof="0">
                <a:ln>
                  <a:noFill/>
                </a:ln>
                <a:effectLst/>
                <a:uLnTx/>
                <a:uFillTx/>
              </a:rPr>
              <a:t>“</a:t>
            </a:r>
            <a:r>
              <a:rPr lang="en-US" sz="1200" dirty="0"/>
              <a:t>An Optimized Approach to Histogram Computation on GPU</a:t>
            </a:r>
            <a:r>
              <a:rPr kumimoji="0" lang="en-US" altLang="ja-JP" sz="1200" b="0" i="0" u="none" strike="noStrike" kern="1200" cap="none" spc="0" normalizeH="0" baseline="0" noProof="0" dirty="0">
                <a:ln>
                  <a:noFill/>
                </a:ln>
                <a:effectLst/>
                <a:uLnTx/>
                <a:uFillTx/>
              </a:rPr>
              <a:t>,</a:t>
            </a:r>
            <a:r>
              <a:rPr kumimoji="0" lang="ja-JP" altLang="en-US" sz="1200" b="0" i="0" u="none" strike="noStrike" kern="1200" cap="none" spc="0" normalizeH="0" baseline="0" noProof="0">
                <a:ln>
                  <a:noFill/>
                </a:ln>
                <a:effectLst/>
                <a:uLnTx/>
                <a:uFillTx/>
              </a:rPr>
              <a:t>”</a:t>
            </a:r>
            <a:r>
              <a:rPr kumimoji="0" lang="en-US" altLang="ja-JP" sz="1200" b="0" i="0" u="none" strike="noStrike" kern="1200" cap="none" spc="0" normalizeH="0" baseline="0" noProof="0" dirty="0">
                <a:ln>
                  <a:noFill/>
                </a:ln>
                <a:effectLst/>
                <a:uLnTx/>
                <a:uFillTx/>
              </a:rPr>
              <a:t> MVAP, </a:t>
            </a:r>
            <a:r>
              <a:rPr kumimoji="0" lang="en-US" altLang="ja-JP" sz="1200" b="0" i="0" u="none" strike="noStrike" kern="1200" cap="none" spc="0" normalizeH="0" noProof="0" dirty="0">
                <a:ln>
                  <a:noFill/>
                </a:ln>
                <a:effectLst/>
                <a:uLnTx/>
                <a:uFillTx/>
              </a:rPr>
              <a:t>2013</a:t>
            </a:r>
          </a:p>
        </p:txBody>
      </p:sp>
      <p:pic>
        <p:nvPicPr>
          <p:cNvPr id="17" name="Imagen 25" descr="Histo_Fig3.eps">
            <a:extLst>
              <a:ext uri="{FF2B5EF4-FFF2-40B4-BE49-F238E27FC236}">
                <a16:creationId xmlns:a16="http://schemas.microsoft.com/office/drawing/2014/main" id="{1339EA42-94C8-BF48-BEAA-2B402B7DB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148" y="2205268"/>
            <a:ext cx="6485705" cy="3599996"/>
          </a:xfrm>
          <a:prstGeom prst="rect">
            <a:avLst/>
          </a:prstGeom>
        </p:spPr>
      </p:pic>
      <p:sp>
        <p:nvSpPr>
          <p:cNvPr id="6" name="Slide Number Placeholder 3">
            <a:extLst>
              <a:ext uri="{FF2B5EF4-FFF2-40B4-BE49-F238E27FC236}">
                <a16:creationId xmlns:a16="http://schemas.microsoft.com/office/drawing/2014/main" id="{FAE31EDB-F9DE-E94D-98D6-0A55ECB444CA}"/>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891379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dirty="0">
                <a:solidFill>
                  <a:srgbClr val="0070C0"/>
                </a:solidFill>
                <a:ea typeface="ＭＳ Ｐゴシック" panose="020B0600070205080204" pitchFamily="34" charset="-128"/>
              </a:rPr>
              <a:t>Convolution</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30473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Convolution and its Applications</a:t>
            </a:r>
          </a:p>
        </p:txBody>
      </p:sp>
      <p:sp>
        <p:nvSpPr>
          <p:cNvPr id="3" name="Content Placeholder 2"/>
          <p:cNvSpPr>
            <a:spLocks noGrp="1"/>
          </p:cNvSpPr>
          <p:nvPr>
            <p:ph idx="1"/>
          </p:nvPr>
        </p:nvSpPr>
        <p:spPr/>
        <p:txBody>
          <a:bodyPr/>
          <a:lstStyle/>
          <a:p>
            <a:r>
              <a:rPr lang="en-US" dirty="0">
                <a:solidFill>
                  <a:srgbClr val="0070C0"/>
                </a:solidFill>
              </a:rPr>
              <a:t>Convolution </a:t>
            </a:r>
            <a:r>
              <a:rPr lang="en-US" dirty="0"/>
              <a:t>is a widely-used operation in signal processing, image processing, video processing, and computer vision</a:t>
            </a:r>
          </a:p>
          <a:p>
            <a:endParaRPr lang="en-US" dirty="0"/>
          </a:p>
          <a:p>
            <a:r>
              <a:rPr lang="en-US" dirty="0"/>
              <a:t>Convolution applies a </a:t>
            </a:r>
            <a:r>
              <a:rPr lang="en-US" dirty="0">
                <a:solidFill>
                  <a:srgbClr val="0070C0"/>
                </a:solidFill>
              </a:rPr>
              <a:t>filter </a:t>
            </a:r>
            <a:r>
              <a:rPr lang="en-US" dirty="0"/>
              <a:t>or </a:t>
            </a:r>
            <a:r>
              <a:rPr lang="en-US" dirty="0">
                <a:solidFill>
                  <a:srgbClr val="7030A0"/>
                </a:solidFill>
              </a:rPr>
              <a:t>mask</a:t>
            </a:r>
            <a:r>
              <a:rPr lang="en-US" dirty="0"/>
              <a:t> or </a:t>
            </a:r>
            <a:r>
              <a:rPr lang="en-US" dirty="0">
                <a:solidFill>
                  <a:srgbClr val="C00000"/>
                </a:solidFill>
              </a:rPr>
              <a:t>kernel*</a:t>
            </a:r>
            <a:r>
              <a:rPr lang="en-US" dirty="0"/>
              <a:t> on each element of the input (e.g., a signal, an image, a frame) to obtain a new value, which is a </a:t>
            </a:r>
            <a:r>
              <a:rPr lang="en-US" dirty="0">
                <a:solidFill>
                  <a:srgbClr val="00B050"/>
                </a:solidFill>
              </a:rPr>
              <a:t>weighted sum of a set of neighboring input elements</a:t>
            </a:r>
          </a:p>
          <a:p>
            <a:pPr lvl="1"/>
            <a:r>
              <a:rPr lang="en-US" dirty="0"/>
              <a:t>Smoothing, sharpening, or blurring an image</a:t>
            </a:r>
          </a:p>
          <a:p>
            <a:pPr lvl="1"/>
            <a:r>
              <a:rPr lang="en-US" dirty="0"/>
              <a:t>Finding edges in an image</a:t>
            </a:r>
          </a:p>
          <a:p>
            <a:pPr lvl="1"/>
            <a:r>
              <a:rPr lang="en-US" dirty="0"/>
              <a:t>Removing noise, etc.</a:t>
            </a:r>
          </a:p>
          <a:p>
            <a:endParaRPr lang="en-US" dirty="0"/>
          </a:p>
          <a:p>
            <a:r>
              <a:rPr lang="en-US" dirty="0"/>
              <a:t>Applications in machine learning and artificial intelligence</a:t>
            </a:r>
          </a:p>
          <a:p>
            <a:pPr lvl="1"/>
            <a:r>
              <a:rPr lang="en-US" dirty="0">
                <a:solidFill>
                  <a:srgbClr val="7030A0"/>
                </a:solidFill>
              </a:rPr>
              <a:t>Convolutional Neural Networks</a:t>
            </a:r>
            <a:r>
              <a:rPr lang="en-US" dirty="0"/>
              <a:t> (CNN or </a:t>
            </a:r>
            <a:r>
              <a:rPr lang="en-US" dirty="0" err="1"/>
              <a:t>ConvNets</a:t>
            </a:r>
            <a:r>
              <a:rPr lang="en-US" dirty="0"/>
              <a:t>)</a:t>
            </a:r>
          </a:p>
        </p:txBody>
      </p:sp>
      <p:sp>
        <p:nvSpPr>
          <p:cNvPr id="5" name="Slide Number Placeholder 4"/>
          <p:cNvSpPr>
            <a:spLocks noGrp="1"/>
          </p:cNvSpPr>
          <p:nvPr>
            <p:ph type="sldNum" sz="quarter" idx="11"/>
          </p:nvPr>
        </p:nvSpPr>
        <p:spPr/>
        <p:txBody>
          <a:bodyPr/>
          <a:lstStyle/>
          <a:p>
            <a:pPr>
              <a:defRPr/>
            </a:pPr>
            <a:fld id="{62A46D82-73E8-4CB3-8B05-AA66F8C47AE4}" type="slidenum">
              <a:rPr lang="en-US" smtClean="0"/>
              <a:pPr>
                <a:defRPr/>
              </a:pPr>
              <a:t>29</a:t>
            </a:fld>
            <a:endParaRPr lang="en-US" dirty="0"/>
          </a:p>
        </p:txBody>
      </p:sp>
      <p:sp>
        <p:nvSpPr>
          <p:cNvPr id="6" name="TextBox 5">
            <a:extLst>
              <a:ext uri="{FF2B5EF4-FFF2-40B4-BE49-F238E27FC236}">
                <a16:creationId xmlns:a16="http://schemas.microsoft.com/office/drawing/2014/main" id="{93E29689-3D95-1949-A69B-D66D15E08CBF}"/>
              </a:ext>
            </a:extLst>
          </p:cNvPr>
          <p:cNvSpPr txBox="1"/>
          <p:nvPr/>
        </p:nvSpPr>
        <p:spPr>
          <a:xfrm>
            <a:off x="192954" y="6407750"/>
            <a:ext cx="8627518" cy="261610"/>
          </a:xfrm>
          <a:prstGeom prst="rect">
            <a:avLst/>
          </a:prstGeom>
          <a:noFill/>
        </p:spPr>
        <p:txBody>
          <a:bodyPr wrap="square" rtlCol="0">
            <a:spAutoFit/>
          </a:bodyPr>
          <a:lstStyle/>
          <a:p>
            <a:r>
              <a:rPr lang="en-US" sz="1100" dirty="0"/>
              <a:t>* The term “kernel” may create confusion in the context of GPUs (recall a CUDA/GPU kernel is a function executed by a GPU)</a:t>
            </a:r>
          </a:p>
        </p:txBody>
      </p:sp>
    </p:spTree>
    <p:extLst>
      <p:ext uri="{BB962C8B-B14F-4D97-AF65-F5344CB8AC3E}">
        <p14:creationId xmlns:p14="http://schemas.microsoft.com/office/powerpoint/2010/main" val="99677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Reduction Operation</a:t>
            </a:r>
          </a:p>
        </p:txBody>
      </p:sp>
      <p:sp>
        <p:nvSpPr>
          <p:cNvPr id="3" name="Content Placeholder 2"/>
          <p:cNvSpPr>
            <a:spLocks noGrp="1"/>
          </p:cNvSpPr>
          <p:nvPr>
            <p:ph idx="1"/>
          </p:nvPr>
        </p:nvSpPr>
        <p:spPr>
          <a:xfrm>
            <a:off x="228600" y="908720"/>
            <a:ext cx="8610600" cy="5472608"/>
          </a:xfrm>
        </p:spPr>
        <p:txBody>
          <a:bodyPr>
            <a:noAutofit/>
          </a:bodyPr>
          <a:lstStyle/>
          <a:p>
            <a:r>
              <a:rPr lang="en-US" dirty="0"/>
              <a:t>A </a:t>
            </a:r>
            <a:r>
              <a:rPr lang="en-US" dirty="0">
                <a:solidFill>
                  <a:srgbClr val="0000FF"/>
                </a:solidFill>
              </a:rPr>
              <a:t>reduction</a:t>
            </a:r>
            <a:r>
              <a:rPr lang="en-US" dirty="0"/>
              <a:t> operation reduces a set of values to a single value</a:t>
            </a:r>
          </a:p>
          <a:p>
            <a:pPr lvl="1"/>
            <a:r>
              <a:rPr lang="en-US" dirty="0"/>
              <a:t>Sum, Product, Minimum, Maximum are examples</a:t>
            </a:r>
          </a:p>
          <a:p>
            <a:endParaRPr lang="en-US" dirty="0"/>
          </a:p>
          <a:p>
            <a:r>
              <a:rPr lang="en-US" dirty="0">
                <a:solidFill>
                  <a:srgbClr val="7030A0"/>
                </a:solidFill>
              </a:rPr>
              <a:t>Properties of reduction</a:t>
            </a:r>
          </a:p>
          <a:p>
            <a:pPr lvl="1"/>
            <a:r>
              <a:rPr lang="en-US" dirty="0"/>
              <a:t>Associativity</a:t>
            </a:r>
          </a:p>
          <a:p>
            <a:pPr lvl="1"/>
            <a:r>
              <a:rPr lang="en-US" dirty="0"/>
              <a:t>Commutativity</a:t>
            </a:r>
          </a:p>
          <a:p>
            <a:pPr lvl="1"/>
            <a:r>
              <a:rPr lang="en-US" dirty="0"/>
              <a:t>Identity value</a:t>
            </a:r>
          </a:p>
          <a:p>
            <a:endParaRPr lang="en-US" dirty="0"/>
          </a:p>
          <a:p>
            <a:r>
              <a:rPr lang="en-US" dirty="0"/>
              <a:t>Reduction is a key primitive for parallel computing</a:t>
            </a:r>
          </a:p>
          <a:p>
            <a:pPr lvl="1"/>
            <a:r>
              <a:rPr lang="en-US" dirty="0"/>
              <a:t>E.g., MapReduce programming model</a:t>
            </a:r>
          </a:p>
        </p:txBody>
      </p:sp>
      <p:sp>
        <p:nvSpPr>
          <p:cNvPr id="4" name="TextBox 3">
            <a:extLst>
              <a:ext uri="{FF2B5EF4-FFF2-40B4-BE49-F238E27FC236}">
                <a16:creationId xmlns:a16="http://schemas.microsoft.com/office/drawing/2014/main" id="{4F096C64-3A8F-DE4C-B759-5AE7918E3328}"/>
              </a:ext>
            </a:extLst>
          </p:cNvPr>
          <p:cNvSpPr txBox="1"/>
          <p:nvPr/>
        </p:nvSpPr>
        <p:spPr>
          <a:xfrm>
            <a:off x="192954" y="6453336"/>
            <a:ext cx="6011582" cy="261610"/>
          </a:xfrm>
          <a:prstGeom prst="rect">
            <a:avLst/>
          </a:prstGeom>
          <a:noFill/>
        </p:spPr>
        <p:txBody>
          <a:bodyPr wrap="none" rtlCol="0">
            <a:spAutoFit/>
          </a:bodyPr>
          <a:lstStyle/>
          <a:p>
            <a:r>
              <a:rPr lang="en-US" sz="1100" dirty="0"/>
              <a:t>Dean and Ghemawat, “MapReduce: Simplified Data Processing of Large Clusters,” OSDI 2004</a:t>
            </a:r>
          </a:p>
        </p:txBody>
      </p:sp>
      <p:sp>
        <p:nvSpPr>
          <p:cNvPr id="5" name="Slide Number Placeholder 3">
            <a:extLst>
              <a:ext uri="{FF2B5EF4-FFF2-40B4-BE49-F238E27FC236}">
                <a16:creationId xmlns:a16="http://schemas.microsoft.com/office/drawing/2014/main" id="{CD30EF84-97C2-1D4E-A8E9-C0C50E78BA25}"/>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50014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1D Convolution Example</a:t>
            </a:r>
          </a:p>
        </p:txBody>
      </p:sp>
      <p:sp>
        <p:nvSpPr>
          <p:cNvPr id="3" name="Content Placeholder 2"/>
          <p:cNvSpPr>
            <a:spLocks noGrp="1"/>
          </p:cNvSpPr>
          <p:nvPr>
            <p:ph idx="1"/>
          </p:nvPr>
        </p:nvSpPr>
        <p:spPr/>
        <p:txBody>
          <a:bodyPr/>
          <a:lstStyle/>
          <a:p>
            <a:r>
              <a:rPr lang="en-US" dirty="0"/>
              <a:t>Commonly used for audio processing</a:t>
            </a:r>
          </a:p>
          <a:p>
            <a:r>
              <a:rPr lang="en-US" dirty="0"/>
              <a:t>Mask size is usually </a:t>
            </a:r>
            <a:r>
              <a:rPr lang="en-US" dirty="0">
                <a:solidFill>
                  <a:srgbClr val="0070C0"/>
                </a:solidFill>
              </a:rPr>
              <a:t>an odd number of elements </a:t>
            </a:r>
            <a:r>
              <a:rPr lang="en-US" dirty="0"/>
              <a:t>for symmetry (5 in this example)</a:t>
            </a:r>
          </a:p>
          <a:p>
            <a:r>
              <a:rPr lang="en-US" dirty="0"/>
              <a:t>Calculation of P[2]:</a:t>
            </a:r>
          </a:p>
        </p:txBody>
      </p:sp>
      <p:sp>
        <p:nvSpPr>
          <p:cNvPr id="5" name="Slide Number Placeholder 4"/>
          <p:cNvSpPr>
            <a:spLocks noGrp="1"/>
          </p:cNvSpPr>
          <p:nvPr>
            <p:ph type="sldNum" sz="quarter" idx="11"/>
          </p:nvPr>
        </p:nvSpPr>
        <p:spPr/>
        <p:txBody>
          <a:bodyPr/>
          <a:lstStyle/>
          <a:p>
            <a:pPr>
              <a:defRPr/>
            </a:pPr>
            <a:fld id="{62A46D82-73E8-4CB3-8B05-AA66F8C47AE4}" type="slidenum">
              <a:rPr lang="en-US" smtClean="0"/>
              <a:pPr>
                <a:defRPr/>
              </a:pPr>
              <a:t>30</a:t>
            </a:fld>
            <a:endParaRPr lang="en-US" dirty="0"/>
          </a:p>
        </p:txBody>
      </p:sp>
      <p:grpSp>
        <p:nvGrpSpPr>
          <p:cNvPr id="60" name="Group 59">
            <a:extLst>
              <a:ext uri="{FF2B5EF4-FFF2-40B4-BE49-F238E27FC236}">
                <a16:creationId xmlns:a16="http://schemas.microsoft.com/office/drawing/2014/main" id="{2466B84C-C0B6-5849-B5BA-A41513E4F591}"/>
              </a:ext>
            </a:extLst>
          </p:cNvPr>
          <p:cNvGrpSpPr/>
          <p:nvPr/>
        </p:nvGrpSpPr>
        <p:grpSpPr>
          <a:xfrm>
            <a:off x="3391597" y="5492080"/>
            <a:ext cx="2286000" cy="457200"/>
            <a:chOff x="3391597" y="5492080"/>
            <a:chExt cx="2286000" cy="457200"/>
          </a:xfrm>
        </p:grpSpPr>
        <p:sp>
          <p:nvSpPr>
            <p:cNvPr id="13" name="Rectangle 12">
              <a:extLst>
                <a:ext uri="{FF2B5EF4-FFF2-40B4-BE49-F238E27FC236}">
                  <a16:creationId xmlns:a16="http://schemas.microsoft.com/office/drawing/2014/main" id="{C9125DFC-D87B-F449-B6A4-C1CFD1CCF233}"/>
                </a:ext>
              </a:extLst>
            </p:cNvPr>
            <p:cNvSpPr/>
            <p:nvPr/>
          </p:nvSpPr>
          <p:spPr bwMode="auto">
            <a:xfrm>
              <a:off x="33915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14" name="Rectangle 13">
              <a:extLst>
                <a:ext uri="{FF2B5EF4-FFF2-40B4-BE49-F238E27FC236}">
                  <a16:creationId xmlns:a16="http://schemas.microsoft.com/office/drawing/2014/main" id="{247A75C7-98C6-6F43-A91C-3E187D285F78}"/>
                </a:ext>
              </a:extLst>
            </p:cNvPr>
            <p:cNvSpPr/>
            <p:nvPr/>
          </p:nvSpPr>
          <p:spPr bwMode="auto">
            <a:xfrm>
              <a:off x="38487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8</a:t>
              </a:r>
            </a:p>
          </p:txBody>
        </p:sp>
        <p:sp>
          <p:nvSpPr>
            <p:cNvPr id="15" name="Rectangle 14">
              <a:extLst>
                <a:ext uri="{FF2B5EF4-FFF2-40B4-BE49-F238E27FC236}">
                  <a16:creationId xmlns:a16="http://schemas.microsoft.com/office/drawing/2014/main" id="{0F3B3B81-5D5B-0B45-833E-3CDA1BF5CC2A}"/>
                </a:ext>
              </a:extLst>
            </p:cNvPr>
            <p:cNvSpPr/>
            <p:nvPr/>
          </p:nvSpPr>
          <p:spPr bwMode="auto">
            <a:xfrm>
              <a:off x="4305997" y="549208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15</a:t>
              </a:r>
            </a:p>
          </p:txBody>
        </p:sp>
        <p:sp>
          <p:nvSpPr>
            <p:cNvPr id="16" name="Rectangle 15">
              <a:extLst>
                <a:ext uri="{FF2B5EF4-FFF2-40B4-BE49-F238E27FC236}">
                  <a16:creationId xmlns:a16="http://schemas.microsoft.com/office/drawing/2014/main" id="{F8955B58-D621-3046-9CD5-ACB86651801A}"/>
                </a:ext>
              </a:extLst>
            </p:cNvPr>
            <p:cNvSpPr/>
            <p:nvPr/>
          </p:nvSpPr>
          <p:spPr bwMode="auto">
            <a:xfrm>
              <a:off x="47631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16</a:t>
              </a:r>
            </a:p>
          </p:txBody>
        </p:sp>
        <p:sp>
          <p:nvSpPr>
            <p:cNvPr id="17" name="Rectangle 16">
              <a:extLst>
                <a:ext uri="{FF2B5EF4-FFF2-40B4-BE49-F238E27FC236}">
                  <a16:creationId xmlns:a16="http://schemas.microsoft.com/office/drawing/2014/main" id="{5D260E6F-63BB-B24C-9492-5BF807E65055}"/>
                </a:ext>
              </a:extLst>
            </p:cNvPr>
            <p:cNvSpPr/>
            <p:nvPr/>
          </p:nvSpPr>
          <p:spPr bwMode="auto">
            <a:xfrm>
              <a:off x="52203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15</a:t>
              </a:r>
            </a:p>
          </p:txBody>
        </p:sp>
      </p:grpSp>
      <p:cxnSp>
        <p:nvCxnSpPr>
          <p:cNvPr id="18" name="Straight Arrow Connector 17">
            <a:extLst>
              <a:ext uri="{FF2B5EF4-FFF2-40B4-BE49-F238E27FC236}">
                <a16:creationId xmlns:a16="http://schemas.microsoft.com/office/drawing/2014/main" id="{D0F37141-09E8-DD44-B5AA-E181B7515024}"/>
              </a:ext>
            </a:extLst>
          </p:cNvPr>
          <p:cNvCxnSpPr/>
          <p:nvPr/>
        </p:nvCxnSpPr>
        <p:spPr bwMode="auto">
          <a:xfrm>
            <a:off x="2261297" y="5785767"/>
            <a:ext cx="838200" cy="12700"/>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22E455-FCF4-9249-B910-8AE61696671E}"/>
              </a:ext>
            </a:extLst>
          </p:cNvPr>
          <p:cNvCxnSpPr/>
          <p:nvPr/>
        </p:nvCxnSpPr>
        <p:spPr bwMode="auto">
          <a:xfrm flipV="1">
            <a:off x="5905622" y="3992786"/>
            <a:ext cx="874713" cy="1668462"/>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5A9CD1E-D863-7E41-B74C-6F31E5B2D906}"/>
              </a:ext>
            </a:extLst>
          </p:cNvPr>
          <p:cNvCxnSpPr/>
          <p:nvPr/>
        </p:nvCxnSpPr>
        <p:spPr bwMode="auto">
          <a:xfrm>
            <a:off x="1907285" y="3998242"/>
            <a:ext cx="1268412" cy="1493838"/>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3550D24-2F40-9641-A2D0-40A1B6D0FA39}"/>
              </a:ext>
            </a:extLst>
          </p:cNvPr>
          <p:cNvGrpSpPr/>
          <p:nvPr/>
        </p:nvGrpSpPr>
        <p:grpSpPr>
          <a:xfrm>
            <a:off x="709867" y="2996952"/>
            <a:ext cx="3678012" cy="828253"/>
            <a:chOff x="709867" y="2996952"/>
            <a:chExt cx="3678012" cy="828253"/>
          </a:xfrm>
        </p:grpSpPr>
        <p:sp>
          <p:nvSpPr>
            <p:cNvPr id="20" name="TextBox 136">
              <a:extLst>
                <a:ext uri="{FF2B5EF4-FFF2-40B4-BE49-F238E27FC236}">
                  <a16:creationId xmlns:a16="http://schemas.microsoft.com/office/drawing/2014/main" id="{EFED48BA-DE27-2D4A-B6AC-93427BA42B7F}"/>
                </a:ext>
              </a:extLst>
            </p:cNvPr>
            <p:cNvSpPr txBox="1">
              <a:spLocks noChangeArrowheads="1"/>
            </p:cNvSpPr>
            <p:nvPr/>
          </p:nvSpPr>
          <p:spPr bwMode="auto">
            <a:xfrm>
              <a:off x="1084880"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N[0]</a:t>
              </a:r>
            </a:p>
          </p:txBody>
        </p:sp>
        <p:sp>
          <p:nvSpPr>
            <p:cNvPr id="27" name="Rectangle 26">
              <a:extLst>
                <a:ext uri="{FF2B5EF4-FFF2-40B4-BE49-F238E27FC236}">
                  <a16:creationId xmlns:a16="http://schemas.microsoft.com/office/drawing/2014/main" id="{516BA930-8922-6341-92EC-61E42DB42DE4}"/>
                </a:ext>
              </a:extLst>
            </p:cNvPr>
            <p:cNvSpPr/>
            <p:nvPr/>
          </p:nvSpPr>
          <p:spPr bwMode="auto">
            <a:xfrm>
              <a:off x="1118297"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a:t>
              </a:r>
            </a:p>
          </p:txBody>
        </p:sp>
        <p:sp>
          <p:nvSpPr>
            <p:cNvPr id="28" name="Rectangle 27">
              <a:extLst>
                <a:ext uri="{FF2B5EF4-FFF2-40B4-BE49-F238E27FC236}">
                  <a16:creationId xmlns:a16="http://schemas.microsoft.com/office/drawing/2014/main" id="{CFD73F50-FB98-C742-BFE1-FC729C959DFE}"/>
                </a:ext>
              </a:extLst>
            </p:cNvPr>
            <p:cNvSpPr/>
            <p:nvPr/>
          </p:nvSpPr>
          <p:spPr bwMode="auto">
            <a:xfrm>
              <a:off x="1580789"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2</a:t>
              </a:r>
            </a:p>
          </p:txBody>
        </p:sp>
        <p:sp>
          <p:nvSpPr>
            <p:cNvPr id="29" name="Rectangle 28">
              <a:extLst>
                <a:ext uri="{FF2B5EF4-FFF2-40B4-BE49-F238E27FC236}">
                  <a16:creationId xmlns:a16="http://schemas.microsoft.com/office/drawing/2014/main" id="{40A8E206-C721-A246-A9A7-696ED281CD0F}"/>
                </a:ext>
              </a:extLst>
            </p:cNvPr>
            <p:cNvSpPr/>
            <p:nvPr/>
          </p:nvSpPr>
          <p:spPr bwMode="auto">
            <a:xfrm>
              <a:off x="2043281" y="3368005"/>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30" name="Rectangle 29">
              <a:extLst>
                <a:ext uri="{FF2B5EF4-FFF2-40B4-BE49-F238E27FC236}">
                  <a16:creationId xmlns:a16="http://schemas.microsoft.com/office/drawing/2014/main" id="{AEFAA7FF-2322-8E42-8430-96087CD1FCF8}"/>
                </a:ext>
              </a:extLst>
            </p:cNvPr>
            <p:cNvSpPr/>
            <p:nvPr/>
          </p:nvSpPr>
          <p:spPr bwMode="auto">
            <a:xfrm>
              <a:off x="2505773"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31" name="Rectangle 30">
              <a:extLst>
                <a:ext uri="{FF2B5EF4-FFF2-40B4-BE49-F238E27FC236}">
                  <a16:creationId xmlns:a16="http://schemas.microsoft.com/office/drawing/2014/main" id="{9A4071DA-A9EE-9446-8795-8D9933A6DC86}"/>
                </a:ext>
              </a:extLst>
            </p:cNvPr>
            <p:cNvSpPr/>
            <p:nvPr/>
          </p:nvSpPr>
          <p:spPr bwMode="auto">
            <a:xfrm>
              <a:off x="2968265"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5</a:t>
              </a:r>
            </a:p>
          </p:txBody>
        </p:sp>
        <p:sp>
          <p:nvSpPr>
            <p:cNvPr id="32" name="Rectangle 31">
              <a:extLst>
                <a:ext uri="{FF2B5EF4-FFF2-40B4-BE49-F238E27FC236}">
                  <a16:creationId xmlns:a16="http://schemas.microsoft.com/office/drawing/2014/main" id="{42D46F8D-F985-8844-BECD-75C8FD54AE91}"/>
                </a:ext>
              </a:extLst>
            </p:cNvPr>
            <p:cNvSpPr/>
            <p:nvPr/>
          </p:nvSpPr>
          <p:spPr bwMode="auto">
            <a:xfrm>
              <a:off x="3430757" y="3368005"/>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anose="020B0604020202020204" pitchFamily="34" charset="0"/>
                  <a:ea typeface="Tahoma" panose="020B0604030504040204" pitchFamily="34" charset="0"/>
                  <a:cs typeface="Arial" panose="020B0604020202020204" pitchFamily="34" charset="0"/>
                </a:rPr>
                <a:t>6</a:t>
              </a:r>
            </a:p>
          </p:txBody>
        </p:sp>
        <p:sp>
          <p:nvSpPr>
            <p:cNvPr id="33" name="Rectangle 32">
              <a:extLst>
                <a:ext uri="{FF2B5EF4-FFF2-40B4-BE49-F238E27FC236}">
                  <a16:creationId xmlns:a16="http://schemas.microsoft.com/office/drawing/2014/main" id="{D1E72763-7CF5-0E40-AD66-0ED059F269C3}"/>
                </a:ext>
              </a:extLst>
            </p:cNvPr>
            <p:cNvSpPr/>
            <p:nvPr/>
          </p:nvSpPr>
          <p:spPr bwMode="auto">
            <a:xfrm>
              <a:off x="3893247" y="336800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anose="020B0604020202020204" pitchFamily="34" charset="0"/>
                  <a:ea typeface="Tahoma" panose="020B0604030504040204" pitchFamily="34" charset="0"/>
                  <a:cs typeface="Arial" panose="020B0604020202020204" pitchFamily="34" charset="0"/>
                </a:rPr>
                <a:t>7</a:t>
              </a:r>
            </a:p>
          </p:txBody>
        </p:sp>
        <p:sp>
          <p:nvSpPr>
            <p:cNvPr id="37" name="TextBox 136">
              <a:extLst>
                <a:ext uri="{FF2B5EF4-FFF2-40B4-BE49-F238E27FC236}">
                  <a16:creationId xmlns:a16="http://schemas.microsoft.com/office/drawing/2014/main" id="{A59C0125-B84C-D34A-9461-12EE1D1775F4}"/>
                </a:ext>
              </a:extLst>
            </p:cNvPr>
            <p:cNvSpPr txBox="1">
              <a:spLocks noChangeArrowheads="1"/>
            </p:cNvSpPr>
            <p:nvPr/>
          </p:nvSpPr>
          <p:spPr bwMode="auto">
            <a:xfrm>
              <a:off x="2479737"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N[3]</a:t>
              </a:r>
            </a:p>
          </p:txBody>
        </p:sp>
        <p:sp>
          <p:nvSpPr>
            <p:cNvPr id="38" name="TextBox 136">
              <a:extLst>
                <a:ext uri="{FF2B5EF4-FFF2-40B4-BE49-F238E27FC236}">
                  <a16:creationId xmlns:a16="http://schemas.microsoft.com/office/drawing/2014/main" id="{62E301CB-08AE-A243-873E-993A0878D9CB}"/>
                </a:ext>
              </a:extLst>
            </p:cNvPr>
            <p:cNvSpPr txBox="1">
              <a:spLocks noChangeArrowheads="1"/>
            </p:cNvSpPr>
            <p:nvPr/>
          </p:nvSpPr>
          <p:spPr bwMode="auto">
            <a:xfrm>
              <a:off x="1549303"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N[1]</a:t>
              </a:r>
            </a:p>
          </p:txBody>
        </p:sp>
        <p:sp>
          <p:nvSpPr>
            <p:cNvPr id="39" name="TextBox 136">
              <a:extLst>
                <a:ext uri="{FF2B5EF4-FFF2-40B4-BE49-F238E27FC236}">
                  <a16:creationId xmlns:a16="http://schemas.microsoft.com/office/drawing/2014/main" id="{D92CA51E-4172-C24A-AD9C-2EC56E90AA27}"/>
                </a:ext>
              </a:extLst>
            </p:cNvPr>
            <p:cNvSpPr txBox="1">
              <a:spLocks noChangeArrowheads="1"/>
            </p:cNvSpPr>
            <p:nvPr/>
          </p:nvSpPr>
          <p:spPr bwMode="auto">
            <a:xfrm>
              <a:off x="2013726"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N[2]</a:t>
              </a:r>
            </a:p>
          </p:txBody>
        </p:sp>
        <p:sp>
          <p:nvSpPr>
            <p:cNvPr id="40" name="TextBox 136">
              <a:extLst>
                <a:ext uri="{FF2B5EF4-FFF2-40B4-BE49-F238E27FC236}">
                  <a16:creationId xmlns:a16="http://schemas.microsoft.com/office/drawing/2014/main" id="{3F4FD03D-F696-9C42-9749-474473300A6E}"/>
                </a:ext>
              </a:extLst>
            </p:cNvPr>
            <p:cNvSpPr txBox="1">
              <a:spLocks noChangeArrowheads="1"/>
            </p:cNvSpPr>
            <p:nvPr/>
          </p:nvSpPr>
          <p:spPr bwMode="auto">
            <a:xfrm>
              <a:off x="3410173"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N[5]</a:t>
              </a:r>
            </a:p>
          </p:txBody>
        </p:sp>
        <p:sp>
          <p:nvSpPr>
            <p:cNvPr id="41" name="TextBox 136">
              <a:extLst>
                <a:ext uri="{FF2B5EF4-FFF2-40B4-BE49-F238E27FC236}">
                  <a16:creationId xmlns:a16="http://schemas.microsoft.com/office/drawing/2014/main" id="{56F3D2B0-C01D-9C42-B5AF-5A5958031D19}"/>
                </a:ext>
              </a:extLst>
            </p:cNvPr>
            <p:cNvSpPr txBox="1">
              <a:spLocks noChangeArrowheads="1"/>
            </p:cNvSpPr>
            <p:nvPr/>
          </p:nvSpPr>
          <p:spPr bwMode="auto">
            <a:xfrm>
              <a:off x="2944161"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N[4]</a:t>
              </a:r>
            </a:p>
          </p:txBody>
        </p:sp>
        <p:sp>
          <p:nvSpPr>
            <p:cNvPr id="42" name="TextBox 136">
              <a:extLst>
                <a:ext uri="{FF2B5EF4-FFF2-40B4-BE49-F238E27FC236}">
                  <a16:creationId xmlns:a16="http://schemas.microsoft.com/office/drawing/2014/main" id="{8A35500B-B60B-184C-BD74-C02C6357E26C}"/>
                </a:ext>
              </a:extLst>
            </p:cNvPr>
            <p:cNvSpPr txBox="1">
              <a:spLocks noChangeArrowheads="1"/>
            </p:cNvSpPr>
            <p:nvPr/>
          </p:nvSpPr>
          <p:spPr bwMode="auto">
            <a:xfrm>
              <a:off x="3874597"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N[6]</a:t>
              </a:r>
            </a:p>
          </p:txBody>
        </p:sp>
        <p:sp>
          <p:nvSpPr>
            <p:cNvPr id="55" name="TextBox 137">
              <a:extLst>
                <a:ext uri="{FF2B5EF4-FFF2-40B4-BE49-F238E27FC236}">
                  <a16:creationId xmlns:a16="http://schemas.microsoft.com/office/drawing/2014/main" id="{94745754-AFD7-FB47-993A-3410F6A256AA}"/>
                </a:ext>
              </a:extLst>
            </p:cNvPr>
            <p:cNvSpPr txBox="1">
              <a:spLocks noChangeArrowheads="1"/>
            </p:cNvSpPr>
            <p:nvPr/>
          </p:nvSpPr>
          <p:spPr bwMode="auto">
            <a:xfrm>
              <a:off x="709867" y="2996952"/>
              <a:ext cx="3818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Arial" panose="020B0604020202020204" pitchFamily="34" charset="0"/>
                  <a:ea typeface="Tahoma" panose="020B0604030504040204" pitchFamily="34" charset="0"/>
                  <a:cs typeface="Arial" panose="020B0604020202020204" pitchFamily="34" charset="0"/>
                </a:rPr>
                <a:t>N</a:t>
              </a:r>
            </a:p>
          </p:txBody>
        </p:sp>
      </p:grpSp>
      <p:grpSp>
        <p:nvGrpSpPr>
          <p:cNvPr id="57" name="Group 56">
            <a:extLst>
              <a:ext uri="{FF2B5EF4-FFF2-40B4-BE49-F238E27FC236}">
                <a16:creationId xmlns:a16="http://schemas.microsoft.com/office/drawing/2014/main" id="{126BA0B6-3168-3947-8407-3FBF8CF1C704}"/>
              </a:ext>
            </a:extLst>
          </p:cNvPr>
          <p:cNvGrpSpPr/>
          <p:nvPr/>
        </p:nvGrpSpPr>
        <p:grpSpPr>
          <a:xfrm>
            <a:off x="160952" y="5235997"/>
            <a:ext cx="2010871" cy="713283"/>
            <a:chOff x="160952" y="5235997"/>
            <a:chExt cx="2010871" cy="713283"/>
          </a:xfrm>
        </p:grpSpPr>
        <p:sp>
          <p:nvSpPr>
            <p:cNvPr id="8" name="Rectangle 7">
              <a:extLst>
                <a:ext uri="{FF2B5EF4-FFF2-40B4-BE49-F238E27FC236}">
                  <a16:creationId xmlns:a16="http://schemas.microsoft.com/office/drawing/2014/main" id="{0390B717-DA3F-6C48-9C04-DBA2EEC8B1ED}"/>
                </a:ext>
              </a:extLst>
            </p:cNvPr>
            <p:cNvSpPr/>
            <p:nvPr/>
          </p:nvSpPr>
          <p:spPr bwMode="auto">
            <a:xfrm>
              <a:off x="5797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9" name="Rectangle 8">
              <a:extLst>
                <a:ext uri="{FF2B5EF4-FFF2-40B4-BE49-F238E27FC236}">
                  <a16:creationId xmlns:a16="http://schemas.microsoft.com/office/drawing/2014/main" id="{472DF5FF-5E0C-CA46-AB4F-F702207881BD}"/>
                </a:ext>
              </a:extLst>
            </p:cNvPr>
            <p:cNvSpPr/>
            <p:nvPr/>
          </p:nvSpPr>
          <p:spPr bwMode="auto">
            <a:xfrm>
              <a:off x="8845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10" name="Rectangle 9">
              <a:extLst>
                <a:ext uri="{FF2B5EF4-FFF2-40B4-BE49-F238E27FC236}">
                  <a16:creationId xmlns:a16="http://schemas.microsoft.com/office/drawing/2014/main" id="{2E31305C-2933-1047-B6AF-BB79C34287E9}"/>
                </a:ext>
              </a:extLst>
            </p:cNvPr>
            <p:cNvSpPr/>
            <p:nvPr/>
          </p:nvSpPr>
          <p:spPr bwMode="auto">
            <a:xfrm>
              <a:off x="1189308" y="5644480"/>
              <a:ext cx="304800" cy="3048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5</a:t>
              </a:r>
            </a:p>
          </p:txBody>
        </p:sp>
        <p:sp>
          <p:nvSpPr>
            <p:cNvPr id="11" name="Rectangle 10">
              <a:extLst>
                <a:ext uri="{FF2B5EF4-FFF2-40B4-BE49-F238E27FC236}">
                  <a16:creationId xmlns:a16="http://schemas.microsoft.com/office/drawing/2014/main" id="{2AED2D20-6916-BF45-9BCC-5A19E8090F57}"/>
                </a:ext>
              </a:extLst>
            </p:cNvPr>
            <p:cNvSpPr/>
            <p:nvPr/>
          </p:nvSpPr>
          <p:spPr bwMode="auto">
            <a:xfrm>
              <a:off x="14941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12" name="Rectangle 11">
              <a:extLst>
                <a:ext uri="{FF2B5EF4-FFF2-40B4-BE49-F238E27FC236}">
                  <a16:creationId xmlns:a16="http://schemas.microsoft.com/office/drawing/2014/main" id="{F9CE39D0-E3B5-3947-8E19-7B9D15AF72A6}"/>
                </a:ext>
              </a:extLst>
            </p:cNvPr>
            <p:cNvSpPr/>
            <p:nvPr/>
          </p:nvSpPr>
          <p:spPr bwMode="auto">
            <a:xfrm>
              <a:off x="17989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43" name="TextBox 136">
              <a:extLst>
                <a:ext uri="{FF2B5EF4-FFF2-40B4-BE49-F238E27FC236}">
                  <a16:creationId xmlns:a16="http://schemas.microsoft.com/office/drawing/2014/main" id="{BE492FEB-D623-774D-9B0F-59FD260E1E61}"/>
                </a:ext>
              </a:extLst>
            </p:cNvPr>
            <p:cNvSpPr txBox="1">
              <a:spLocks noChangeArrowheads="1"/>
            </p:cNvSpPr>
            <p:nvPr/>
          </p:nvSpPr>
          <p:spPr bwMode="auto">
            <a:xfrm>
              <a:off x="495544"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M[0]</a:t>
              </a:r>
            </a:p>
          </p:txBody>
        </p:sp>
        <p:sp>
          <p:nvSpPr>
            <p:cNvPr id="44" name="TextBox 136">
              <a:extLst>
                <a:ext uri="{FF2B5EF4-FFF2-40B4-BE49-F238E27FC236}">
                  <a16:creationId xmlns:a16="http://schemas.microsoft.com/office/drawing/2014/main" id="{E613BABA-5AB6-9A48-8142-F0A055843F69}"/>
                </a:ext>
              </a:extLst>
            </p:cNvPr>
            <p:cNvSpPr txBox="1">
              <a:spLocks noChangeArrowheads="1"/>
            </p:cNvSpPr>
            <p:nvPr/>
          </p:nvSpPr>
          <p:spPr bwMode="auto">
            <a:xfrm>
              <a:off x="1409871"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M[3]</a:t>
              </a:r>
            </a:p>
          </p:txBody>
        </p:sp>
        <p:sp>
          <p:nvSpPr>
            <p:cNvPr id="45" name="TextBox 136">
              <a:extLst>
                <a:ext uri="{FF2B5EF4-FFF2-40B4-BE49-F238E27FC236}">
                  <a16:creationId xmlns:a16="http://schemas.microsoft.com/office/drawing/2014/main" id="{EB6A5D1C-D7F4-594C-BDC8-55044AC99631}"/>
                </a:ext>
              </a:extLst>
            </p:cNvPr>
            <p:cNvSpPr txBox="1">
              <a:spLocks noChangeArrowheads="1"/>
            </p:cNvSpPr>
            <p:nvPr/>
          </p:nvSpPr>
          <p:spPr bwMode="auto">
            <a:xfrm>
              <a:off x="800320"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M[1]</a:t>
              </a:r>
            </a:p>
          </p:txBody>
        </p:sp>
        <p:sp>
          <p:nvSpPr>
            <p:cNvPr id="46" name="TextBox 136">
              <a:extLst>
                <a:ext uri="{FF2B5EF4-FFF2-40B4-BE49-F238E27FC236}">
                  <a16:creationId xmlns:a16="http://schemas.microsoft.com/office/drawing/2014/main" id="{316A5A9B-AD66-8C47-ADB2-57EFE85DF7F1}"/>
                </a:ext>
              </a:extLst>
            </p:cNvPr>
            <p:cNvSpPr txBox="1">
              <a:spLocks noChangeArrowheads="1"/>
            </p:cNvSpPr>
            <p:nvPr/>
          </p:nvSpPr>
          <p:spPr bwMode="auto">
            <a:xfrm>
              <a:off x="1105095"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M[2]</a:t>
              </a:r>
            </a:p>
          </p:txBody>
        </p:sp>
        <p:sp>
          <p:nvSpPr>
            <p:cNvPr id="47" name="TextBox 136">
              <a:extLst>
                <a:ext uri="{FF2B5EF4-FFF2-40B4-BE49-F238E27FC236}">
                  <a16:creationId xmlns:a16="http://schemas.microsoft.com/office/drawing/2014/main" id="{7E400EE5-ACDA-A54C-9499-C829C6EF3E90}"/>
                </a:ext>
              </a:extLst>
            </p:cNvPr>
            <p:cNvSpPr txBox="1">
              <a:spLocks noChangeArrowheads="1"/>
            </p:cNvSpPr>
            <p:nvPr/>
          </p:nvSpPr>
          <p:spPr bwMode="auto">
            <a:xfrm>
              <a:off x="1714647"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M[4]</a:t>
              </a:r>
            </a:p>
          </p:txBody>
        </p:sp>
        <p:sp>
          <p:nvSpPr>
            <p:cNvPr id="56" name="TextBox 137">
              <a:extLst>
                <a:ext uri="{FF2B5EF4-FFF2-40B4-BE49-F238E27FC236}">
                  <a16:creationId xmlns:a16="http://schemas.microsoft.com/office/drawing/2014/main" id="{38EBC76D-426B-D04E-9C59-AF53460B8349}"/>
                </a:ext>
              </a:extLst>
            </p:cNvPr>
            <p:cNvSpPr txBox="1">
              <a:spLocks noChangeArrowheads="1"/>
            </p:cNvSpPr>
            <p:nvPr/>
          </p:nvSpPr>
          <p:spPr bwMode="auto">
            <a:xfrm>
              <a:off x="160952" y="5235997"/>
              <a:ext cx="397866" cy="400110"/>
            </a:xfrm>
            <a:prstGeom prst="rect">
              <a:avLst/>
            </a:prstGeom>
            <a:noFill/>
            <a:ln>
              <a:noFill/>
            </a:ln>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Arial" panose="020B0604020202020204" pitchFamily="34" charset="0"/>
                  <a:ea typeface="Tahoma" panose="020B0604030504040204" pitchFamily="34" charset="0"/>
                  <a:cs typeface="Arial" panose="020B0604020202020204" pitchFamily="34" charset="0"/>
                </a:rPr>
                <a:t>M</a:t>
              </a:r>
            </a:p>
          </p:txBody>
        </p:sp>
      </p:grpSp>
      <p:grpSp>
        <p:nvGrpSpPr>
          <p:cNvPr id="59" name="Group 58">
            <a:extLst>
              <a:ext uri="{FF2B5EF4-FFF2-40B4-BE49-F238E27FC236}">
                <a16:creationId xmlns:a16="http://schemas.microsoft.com/office/drawing/2014/main" id="{D1895186-32CB-7140-B809-BD49457E33BC}"/>
              </a:ext>
            </a:extLst>
          </p:cNvPr>
          <p:cNvGrpSpPr/>
          <p:nvPr/>
        </p:nvGrpSpPr>
        <p:grpSpPr>
          <a:xfrm>
            <a:off x="5268167" y="2996952"/>
            <a:ext cx="3624313" cy="864765"/>
            <a:chOff x="5268167" y="2996952"/>
            <a:chExt cx="3624313" cy="864765"/>
          </a:xfrm>
        </p:grpSpPr>
        <p:sp>
          <p:nvSpPr>
            <p:cNvPr id="21" name="TextBox 137">
              <a:extLst>
                <a:ext uri="{FF2B5EF4-FFF2-40B4-BE49-F238E27FC236}">
                  <a16:creationId xmlns:a16="http://schemas.microsoft.com/office/drawing/2014/main" id="{B2EF5628-46D4-8043-9AD4-DB57043B3AF7}"/>
                </a:ext>
              </a:extLst>
            </p:cNvPr>
            <p:cNvSpPr txBox="1">
              <a:spLocks noChangeArrowheads="1"/>
            </p:cNvSpPr>
            <p:nvPr/>
          </p:nvSpPr>
          <p:spPr bwMode="auto">
            <a:xfrm>
              <a:off x="5268167" y="2996952"/>
              <a:ext cx="352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Arial" panose="020B0604020202020204" pitchFamily="34" charset="0"/>
                  <a:ea typeface="Tahoma" panose="020B0604030504040204" pitchFamily="34" charset="0"/>
                  <a:cs typeface="Arial" panose="020B0604020202020204" pitchFamily="34" charset="0"/>
                </a:rPr>
                <a:t>P</a:t>
              </a:r>
            </a:p>
          </p:txBody>
        </p:sp>
        <p:sp>
          <p:nvSpPr>
            <p:cNvPr id="22" name="Rectangle 21">
              <a:extLst>
                <a:ext uri="{FF2B5EF4-FFF2-40B4-BE49-F238E27FC236}">
                  <a16:creationId xmlns:a16="http://schemas.microsoft.com/office/drawing/2014/main" id="{0718B871-37CA-A44B-A3CD-381D88A42C6C}"/>
                </a:ext>
              </a:extLst>
            </p:cNvPr>
            <p:cNvSpPr/>
            <p:nvPr/>
          </p:nvSpPr>
          <p:spPr bwMode="auto">
            <a:xfrm>
              <a:off x="56680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23" name="Rectangle 22">
              <a:extLst>
                <a:ext uri="{FF2B5EF4-FFF2-40B4-BE49-F238E27FC236}">
                  <a16:creationId xmlns:a16="http://schemas.microsoft.com/office/drawing/2014/main" id="{E028CF28-2C1F-4944-AB46-BBF7123EC3CC}"/>
                </a:ext>
              </a:extLst>
            </p:cNvPr>
            <p:cNvSpPr/>
            <p:nvPr/>
          </p:nvSpPr>
          <p:spPr bwMode="auto">
            <a:xfrm>
              <a:off x="61252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8</a:t>
              </a:r>
            </a:p>
          </p:txBody>
        </p:sp>
        <p:sp>
          <p:nvSpPr>
            <p:cNvPr id="25" name="Rectangle 24">
              <a:extLst>
                <a:ext uri="{FF2B5EF4-FFF2-40B4-BE49-F238E27FC236}">
                  <a16:creationId xmlns:a16="http://schemas.microsoft.com/office/drawing/2014/main" id="{013F7271-971F-B546-91A9-91B4A6EDE4F1}"/>
                </a:ext>
              </a:extLst>
            </p:cNvPr>
            <p:cNvSpPr/>
            <p:nvPr/>
          </p:nvSpPr>
          <p:spPr bwMode="auto">
            <a:xfrm>
              <a:off x="70396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16</a:t>
              </a:r>
            </a:p>
          </p:txBody>
        </p:sp>
        <p:sp>
          <p:nvSpPr>
            <p:cNvPr id="26" name="Rectangle 25">
              <a:extLst>
                <a:ext uri="{FF2B5EF4-FFF2-40B4-BE49-F238E27FC236}">
                  <a16:creationId xmlns:a16="http://schemas.microsoft.com/office/drawing/2014/main" id="{C2250733-01CF-8A4E-B0E8-3C7899472D9F}"/>
                </a:ext>
              </a:extLst>
            </p:cNvPr>
            <p:cNvSpPr/>
            <p:nvPr/>
          </p:nvSpPr>
          <p:spPr bwMode="auto">
            <a:xfrm>
              <a:off x="74968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15</a:t>
              </a:r>
            </a:p>
          </p:txBody>
        </p:sp>
        <p:sp>
          <p:nvSpPr>
            <p:cNvPr id="34" name="Rectangle 33">
              <a:extLst>
                <a:ext uri="{FF2B5EF4-FFF2-40B4-BE49-F238E27FC236}">
                  <a16:creationId xmlns:a16="http://schemas.microsoft.com/office/drawing/2014/main" id="{E61B6821-95C8-AB44-A1D3-39AFA17854F3}"/>
                </a:ext>
              </a:extLst>
            </p:cNvPr>
            <p:cNvSpPr/>
            <p:nvPr/>
          </p:nvSpPr>
          <p:spPr bwMode="auto">
            <a:xfrm>
              <a:off x="79540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35" name="Rectangle 34">
              <a:extLst>
                <a:ext uri="{FF2B5EF4-FFF2-40B4-BE49-F238E27FC236}">
                  <a16:creationId xmlns:a16="http://schemas.microsoft.com/office/drawing/2014/main" id="{EDBFF528-3A4F-4045-A749-B97C7BDC1DF4}"/>
                </a:ext>
              </a:extLst>
            </p:cNvPr>
            <p:cNvSpPr/>
            <p:nvPr/>
          </p:nvSpPr>
          <p:spPr bwMode="auto">
            <a:xfrm>
              <a:off x="84112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48" name="TextBox 136">
              <a:extLst>
                <a:ext uri="{FF2B5EF4-FFF2-40B4-BE49-F238E27FC236}">
                  <a16:creationId xmlns:a16="http://schemas.microsoft.com/office/drawing/2014/main" id="{7C6D47D3-272F-1F49-A654-F13BC83C674D}"/>
                </a:ext>
              </a:extLst>
            </p:cNvPr>
            <p:cNvSpPr txBox="1">
              <a:spLocks noChangeArrowheads="1"/>
            </p:cNvSpPr>
            <p:nvPr/>
          </p:nvSpPr>
          <p:spPr bwMode="auto">
            <a:xfrm>
              <a:off x="5652637"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P[0]</a:t>
              </a:r>
            </a:p>
          </p:txBody>
        </p:sp>
        <p:sp>
          <p:nvSpPr>
            <p:cNvPr id="49" name="TextBox 136">
              <a:extLst>
                <a:ext uri="{FF2B5EF4-FFF2-40B4-BE49-F238E27FC236}">
                  <a16:creationId xmlns:a16="http://schemas.microsoft.com/office/drawing/2014/main" id="{97263AF7-7D7D-8A45-A412-E4EFF40B8A28}"/>
                </a:ext>
              </a:extLst>
            </p:cNvPr>
            <p:cNvSpPr txBox="1">
              <a:spLocks noChangeArrowheads="1"/>
            </p:cNvSpPr>
            <p:nvPr/>
          </p:nvSpPr>
          <p:spPr bwMode="auto">
            <a:xfrm>
              <a:off x="7012711"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P[3]</a:t>
              </a:r>
            </a:p>
          </p:txBody>
        </p:sp>
        <p:sp>
          <p:nvSpPr>
            <p:cNvPr id="50" name="TextBox 136">
              <a:extLst>
                <a:ext uri="{FF2B5EF4-FFF2-40B4-BE49-F238E27FC236}">
                  <a16:creationId xmlns:a16="http://schemas.microsoft.com/office/drawing/2014/main" id="{52790C9D-4C48-3745-AA5D-0F9853283A32}"/>
                </a:ext>
              </a:extLst>
            </p:cNvPr>
            <p:cNvSpPr txBox="1">
              <a:spLocks noChangeArrowheads="1"/>
            </p:cNvSpPr>
            <p:nvPr/>
          </p:nvSpPr>
          <p:spPr bwMode="auto">
            <a:xfrm>
              <a:off x="6105995"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P[1]</a:t>
              </a:r>
            </a:p>
          </p:txBody>
        </p:sp>
        <p:sp>
          <p:nvSpPr>
            <p:cNvPr id="51" name="TextBox 136">
              <a:extLst>
                <a:ext uri="{FF2B5EF4-FFF2-40B4-BE49-F238E27FC236}">
                  <a16:creationId xmlns:a16="http://schemas.microsoft.com/office/drawing/2014/main" id="{25344B8C-0897-DF43-B291-7189DE3F4052}"/>
                </a:ext>
              </a:extLst>
            </p:cNvPr>
            <p:cNvSpPr txBox="1">
              <a:spLocks noChangeArrowheads="1"/>
            </p:cNvSpPr>
            <p:nvPr/>
          </p:nvSpPr>
          <p:spPr bwMode="auto">
            <a:xfrm>
              <a:off x="6559353"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P[2]</a:t>
              </a:r>
            </a:p>
          </p:txBody>
        </p:sp>
        <p:sp>
          <p:nvSpPr>
            <p:cNvPr id="52" name="TextBox 136">
              <a:extLst>
                <a:ext uri="{FF2B5EF4-FFF2-40B4-BE49-F238E27FC236}">
                  <a16:creationId xmlns:a16="http://schemas.microsoft.com/office/drawing/2014/main" id="{3D90D43D-3279-9A4C-B7EE-21C31EAD68B3}"/>
                </a:ext>
              </a:extLst>
            </p:cNvPr>
            <p:cNvSpPr txBox="1">
              <a:spLocks noChangeArrowheads="1"/>
            </p:cNvSpPr>
            <p:nvPr/>
          </p:nvSpPr>
          <p:spPr bwMode="auto">
            <a:xfrm>
              <a:off x="7919426"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P[5]</a:t>
              </a:r>
            </a:p>
          </p:txBody>
        </p:sp>
        <p:sp>
          <p:nvSpPr>
            <p:cNvPr id="53" name="TextBox 136">
              <a:extLst>
                <a:ext uri="{FF2B5EF4-FFF2-40B4-BE49-F238E27FC236}">
                  <a16:creationId xmlns:a16="http://schemas.microsoft.com/office/drawing/2014/main" id="{F585A668-1739-EC4D-846E-1620CB8B96B2}"/>
                </a:ext>
              </a:extLst>
            </p:cNvPr>
            <p:cNvSpPr txBox="1">
              <a:spLocks noChangeArrowheads="1"/>
            </p:cNvSpPr>
            <p:nvPr/>
          </p:nvSpPr>
          <p:spPr bwMode="auto">
            <a:xfrm>
              <a:off x="7466069"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P[4]</a:t>
              </a:r>
            </a:p>
          </p:txBody>
        </p:sp>
        <p:sp>
          <p:nvSpPr>
            <p:cNvPr id="54" name="TextBox 136">
              <a:extLst>
                <a:ext uri="{FF2B5EF4-FFF2-40B4-BE49-F238E27FC236}">
                  <a16:creationId xmlns:a16="http://schemas.microsoft.com/office/drawing/2014/main" id="{88A72245-8A3F-7842-B20A-80766B0DB7B1}"/>
                </a:ext>
              </a:extLst>
            </p:cNvPr>
            <p:cNvSpPr txBox="1">
              <a:spLocks noChangeArrowheads="1"/>
            </p:cNvSpPr>
            <p:nvPr/>
          </p:nvSpPr>
          <p:spPr bwMode="auto">
            <a:xfrm>
              <a:off x="8372786"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P[6]</a:t>
              </a:r>
            </a:p>
          </p:txBody>
        </p:sp>
        <p:sp>
          <p:nvSpPr>
            <p:cNvPr id="58" name="Rectangle 57">
              <a:extLst>
                <a:ext uri="{FF2B5EF4-FFF2-40B4-BE49-F238E27FC236}">
                  <a16:creationId xmlns:a16="http://schemas.microsoft.com/office/drawing/2014/main" id="{033447A1-E17C-DA43-BFCF-C623EDEB9AB2}"/>
                </a:ext>
              </a:extLst>
            </p:cNvPr>
            <p:cNvSpPr/>
            <p:nvPr/>
          </p:nvSpPr>
          <p:spPr bwMode="auto">
            <a:xfrm>
              <a:off x="6588224" y="3403848"/>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panose="020B0604020202020204" pitchFamily="34" charset="0"/>
                <a:ea typeface="Tahoma" panose="020B0604030504040204" pitchFamily="34" charset="0"/>
                <a:cs typeface="Arial" panose="020B0604020202020204" pitchFamily="34" charset="0"/>
              </a:endParaRPr>
            </a:p>
          </p:txBody>
        </p:sp>
      </p:grpSp>
      <p:sp>
        <p:nvSpPr>
          <p:cNvPr id="62" name="Rectangle 61">
            <a:extLst>
              <a:ext uri="{FF2B5EF4-FFF2-40B4-BE49-F238E27FC236}">
                <a16:creationId xmlns:a16="http://schemas.microsoft.com/office/drawing/2014/main" id="{BF810A02-5BA2-6741-821B-5DEBC11DDE6C}"/>
              </a:ext>
            </a:extLst>
          </p:cNvPr>
          <p:cNvSpPr/>
          <p:nvPr/>
        </p:nvSpPr>
        <p:spPr bwMode="auto">
          <a:xfrm>
            <a:off x="6586937" y="3403972"/>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57</a:t>
            </a:r>
          </a:p>
        </p:txBody>
      </p:sp>
      <p:sp>
        <p:nvSpPr>
          <p:cNvPr id="63" name="TextBox 62">
            <a:extLst>
              <a:ext uri="{FF2B5EF4-FFF2-40B4-BE49-F238E27FC236}">
                <a16:creationId xmlns:a16="http://schemas.microsoft.com/office/drawing/2014/main" id="{CD1D62B3-553B-5640-ACC8-454297B8403F}"/>
              </a:ext>
            </a:extLst>
          </p:cNvPr>
          <p:cNvSpPr txBox="1"/>
          <p:nvPr/>
        </p:nvSpPr>
        <p:spPr>
          <a:xfrm>
            <a:off x="3851920" y="5949280"/>
            <a:ext cx="1413977" cy="307777"/>
          </a:xfrm>
          <a:prstGeom prst="rect">
            <a:avLst/>
          </a:prstGeom>
          <a:noFill/>
        </p:spPr>
        <p:txBody>
          <a:bodyPr wrap="none" rtlCol="0">
            <a:spAutoFit/>
          </a:bodyPr>
          <a:lstStyle/>
          <a:p>
            <a:r>
              <a:rPr lang="en-CH" sz="1400" dirty="0"/>
              <a:t>Partial products</a:t>
            </a:r>
          </a:p>
        </p:txBody>
      </p:sp>
      <p:sp>
        <p:nvSpPr>
          <p:cNvPr id="64" name="TextBox 63">
            <a:extLst>
              <a:ext uri="{FF2B5EF4-FFF2-40B4-BE49-F238E27FC236}">
                <a16:creationId xmlns:a16="http://schemas.microsoft.com/office/drawing/2014/main" id="{89AF5397-5CD9-6D43-9FA8-BC7C904EE4F0}"/>
              </a:ext>
            </a:extLst>
          </p:cNvPr>
          <p:cNvSpPr txBox="1"/>
          <p:nvPr/>
        </p:nvSpPr>
        <p:spPr>
          <a:xfrm>
            <a:off x="6353872" y="4769768"/>
            <a:ext cx="534121" cy="307777"/>
          </a:xfrm>
          <a:prstGeom prst="rect">
            <a:avLst/>
          </a:prstGeom>
          <a:noFill/>
        </p:spPr>
        <p:txBody>
          <a:bodyPr wrap="none" rtlCol="0">
            <a:spAutoFit/>
          </a:bodyPr>
          <a:lstStyle/>
          <a:p>
            <a:r>
              <a:rPr lang="en-CH" sz="1400" dirty="0"/>
              <a:t>Sum</a:t>
            </a:r>
          </a:p>
        </p:txBody>
      </p:sp>
      <p:sp>
        <p:nvSpPr>
          <p:cNvPr id="65" name="CuadroTexto 26">
            <a:extLst>
              <a:ext uri="{FF2B5EF4-FFF2-40B4-BE49-F238E27FC236}">
                <a16:creationId xmlns:a16="http://schemas.microsoft.com/office/drawing/2014/main" id="{4F7451A3-E80C-3B46-B4F2-123E7A8BF6CA}"/>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126098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childTnLst>
                                </p:cTn>
                              </p:par>
                              <p:par>
                                <p:cTn id="30" presetID="22" presetClass="entr" presetSubtype="8"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2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1D Convolution Example: Next Element</a:t>
            </a:r>
          </a:p>
        </p:txBody>
      </p:sp>
      <p:sp>
        <p:nvSpPr>
          <p:cNvPr id="3" name="Content Placeholder 2"/>
          <p:cNvSpPr>
            <a:spLocks noGrp="1"/>
          </p:cNvSpPr>
          <p:nvPr>
            <p:ph idx="1"/>
          </p:nvPr>
        </p:nvSpPr>
        <p:spPr/>
        <p:txBody>
          <a:bodyPr/>
          <a:lstStyle/>
          <a:p>
            <a:r>
              <a:rPr lang="en-US" dirty="0"/>
              <a:t>Calculation of P[3]</a:t>
            </a:r>
          </a:p>
        </p:txBody>
      </p:sp>
      <p:sp>
        <p:nvSpPr>
          <p:cNvPr id="5" name="Slide Number Placeholder 4"/>
          <p:cNvSpPr>
            <a:spLocks noGrp="1"/>
          </p:cNvSpPr>
          <p:nvPr>
            <p:ph type="sldNum" sz="quarter" idx="11"/>
          </p:nvPr>
        </p:nvSpPr>
        <p:spPr/>
        <p:txBody>
          <a:bodyPr/>
          <a:lstStyle/>
          <a:p>
            <a:pPr>
              <a:defRPr/>
            </a:pPr>
            <a:fld id="{62A46D82-73E8-4CB3-8B05-AA66F8C47AE4}" type="slidenum">
              <a:rPr lang="en-US" smtClean="0"/>
              <a:pPr>
                <a:defRPr/>
              </a:pPr>
              <a:t>31</a:t>
            </a:fld>
            <a:endParaRPr lang="en-US" dirty="0"/>
          </a:p>
        </p:txBody>
      </p:sp>
      <p:grpSp>
        <p:nvGrpSpPr>
          <p:cNvPr id="6" name="Group 5">
            <a:extLst>
              <a:ext uri="{FF2B5EF4-FFF2-40B4-BE49-F238E27FC236}">
                <a16:creationId xmlns:a16="http://schemas.microsoft.com/office/drawing/2014/main" id="{C50BEF94-86A6-C149-93C1-2CBC429DE94D}"/>
              </a:ext>
            </a:extLst>
          </p:cNvPr>
          <p:cNvGrpSpPr/>
          <p:nvPr/>
        </p:nvGrpSpPr>
        <p:grpSpPr>
          <a:xfrm>
            <a:off x="3391597" y="5492080"/>
            <a:ext cx="2286000" cy="457200"/>
            <a:chOff x="3391597" y="5492080"/>
            <a:chExt cx="2286000" cy="457200"/>
          </a:xfrm>
        </p:grpSpPr>
        <p:sp>
          <p:nvSpPr>
            <p:cNvPr id="7" name="Rectangle 6">
              <a:extLst>
                <a:ext uri="{FF2B5EF4-FFF2-40B4-BE49-F238E27FC236}">
                  <a16:creationId xmlns:a16="http://schemas.microsoft.com/office/drawing/2014/main" id="{B32046D6-882D-B342-A886-AF77DE5C7851}"/>
                </a:ext>
              </a:extLst>
            </p:cNvPr>
            <p:cNvSpPr/>
            <p:nvPr/>
          </p:nvSpPr>
          <p:spPr bwMode="auto">
            <a:xfrm>
              <a:off x="33915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6</a:t>
              </a:r>
            </a:p>
          </p:txBody>
        </p:sp>
        <p:sp>
          <p:nvSpPr>
            <p:cNvPr id="8" name="Rectangle 7">
              <a:extLst>
                <a:ext uri="{FF2B5EF4-FFF2-40B4-BE49-F238E27FC236}">
                  <a16:creationId xmlns:a16="http://schemas.microsoft.com/office/drawing/2014/main" id="{93C07697-661E-E740-8376-3B26D92A5469}"/>
                </a:ext>
              </a:extLst>
            </p:cNvPr>
            <p:cNvSpPr/>
            <p:nvPr/>
          </p:nvSpPr>
          <p:spPr bwMode="auto">
            <a:xfrm>
              <a:off x="38487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12</a:t>
              </a:r>
            </a:p>
          </p:txBody>
        </p:sp>
        <p:sp>
          <p:nvSpPr>
            <p:cNvPr id="9" name="Rectangle 8">
              <a:extLst>
                <a:ext uri="{FF2B5EF4-FFF2-40B4-BE49-F238E27FC236}">
                  <a16:creationId xmlns:a16="http://schemas.microsoft.com/office/drawing/2014/main" id="{946F2959-4F78-914A-807B-CAE10F1F1BED}"/>
                </a:ext>
              </a:extLst>
            </p:cNvPr>
            <p:cNvSpPr/>
            <p:nvPr/>
          </p:nvSpPr>
          <p:spPr bwMode="auto">
            <a:xfrm>
              <a:off x="4305997" y="549208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20</a:t>
              </a:r>
            </a:p>
          </p:txBody>
        </p:sp>
        <p:sp>
          <p:nvSpPr>
            <p:cNvPr id="10" name="Rectangle 9">
              <a:extLst>
                <a:ext uri="{FF2B5EF4-FFF2-40B4-BE49-F238E27FC236}">
                  <a16:creationId xmlns:a16="http://schemas.microsoft.com/office/drawing/2014/main" id="{E86CFAF7-3B86-2D4E-835A-FC1FE64403A3}"/>
                </a:ext>
              </a:extLst>
            </p:cNvPr>
            <p:cNvSpPr/>
            <p:nvPr/>
          </p:nvSpPr>
          <p:spPr bwMode="auto">
            <a:xfrm>
              <a:off x="47631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20</a:t>
              </a:r>
            </a:p>
          </p:txBody>
        </p:sp>
        <p:sp>
          <p:nvSpPr>
            <p:cNvPr id="11" name="Rectangle 10">
              <a:extLst>
                <a:ext uri="{FF2B5EF4-FFF2-40B4-BE49-F238E27FC236}">
                  <a16:creationId xmlns:a16="http://schemas.microsoft.com/office/drawing/2014/main" id="{1699815D-FCA2-554B-8E86-2C2C6E0A5EAA}"/>
                </a:ext>
              </a:extLst>
            </p:cNvPr>
            <p:cNvSpPr/>
            <p:nvPr/>
          </p:nvSpPr>
          <p:spPr bwMode="auto">
            <a:xfrm>
              <a:off x="52203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18</a:t>
              </a:r>
            </a:p>
          </p:txBody>
        </p:sp>
      </p:grpSp>
      <p:cxnSp>
        <p:nvCxnSpPr>
          <p:cNvPr id="12" name="Straight Arrow Connector 11">
            <a:extLst>
              <a:ext uri="{FF2B5EF4-FFF2-40B4-BE49-F238E27FC236}">
                <a16:creationId xmlns:a16="http://schemas.microsoft.com/office/drawing/2014/main" id="{5BC994B5-6ED4-8548-9A52-1BAE1E32C8CB}"/>
              </a:ext>
            </a:extLst>
          </p:cNvPr>
          <p:cNvCxnSpPr/>
          <p:nvPr/>
        </p:nvCxnSpPr>
        <p:spPr bwMode="auto">
          <a:xfrm>
            <a:off x="2261297" y="5785767"/>
            <a:ext cx="838200" cy="12700"/>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B0307B-13E4-3B43-B5E5-31EE1383B390}"/>
              </a:ext>
            </a:extLst>
          </p:cNvPr>
          <p:cNvCxnSpPr>
            <a:cxnSpLocks/>
          </p:cNvCxnSpPr>
          <p:nvPr/>
        </p:nvCxnSpPr>
        <p:spPr bwMode="auto">
          <a:xfrm flipV="1">
            <a:off x="5905622" y="3977841"/>
            <a:ext cx="1331093" cy="1683407"/>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1C820B-B723-C143-86AD-C10E8250C6D8}"/>
              </a:ext>
            </a:extLst>
          </p:cNvPr>
          <p:cNvCxnSpPr/>
          <p:nvPr/>
        </p:nvCxnSpPr>
        <p:spPr bwMode="auto">
          <a:xfrm>
            <a:off x="1907285" y="3998242"/>
            <a:ext cx="1268412" cy="1493838"/>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EEDB1F7-AF3B-5045-B84F-D018DE737A77}"/>
              </a:ext>
            </a:extLst>
          </p:cNvPr>
          <p:cNvGrpSpPr/>
          <p:nvPr/>
        </p:nvGrpSpPr>
        <p:grpSpPr>
          <a:xfrm>
            <a:off x="709867" y="2996952"/>
            <a:ext cx="3678012" cy="828253"/>
            <a:chOff x="709867" y="2996952"/>
            <a:chExt cx="3678012" cy="828253"/>
          </a:xfrm>
        </p:grpSpPr>
        <p:sp>
          <p:nvSpPr>
            <p:cNvPr id="16" name="TextBox 136">
              <a:extLst>
                <a:ext uri="{FF2B5EF4-FFF2-40B4-BE49-F238E27FC236}">
                  <a16:creationId xmlns:a16="http://schemas.microsoft.com/office/drawing/2014/main" id="{6EBCAC81-DE67-0E4D-AF57-F00CE88F4EE3}"/>
                </a:ext>
              </a:extLst>
            </p:cNvPr>
            <p:cNvSpPr txBox="1">
              <a:spLocks noChangeArrowheads="1"/>
            </p:cNvSpPr>
            <p:nvPr/>
          </p:nvSpPr>
          <p:spPr bwMode="auto">
            <a:xfrm>
              <a:off x="1084880"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N[0]</a:t>
              </a:r>
            </a:p>
          </p:txBody>
        </p:sp>
        <p:sp>
          <p:nvSpPr>
            <p:cNvPr id="17" name="Rectangle 16">
              <a:extLst>
                <a:ext uri="{FF2B5EF4-FFF2-40B4-BE49-F238E27FC236}">
                  <a16:creationId xmlns:a16="http://schemas.microsoft.com/office/drawing/2014/main" id="{21C95224-D468-C843-BD5E-5705B8BAC768}"/>
                </a:ext>
              </a:extLst>
            </p:cNvPr>
            <p:cNvSpPr/>
            <p:nvPr/>
          </p:nvSpPr>
          <p:spPr bwMode="auto">
            <a:xfrm>
              <a:off x="1118297" y="3368005"/>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Arial" panose="020B0604020202020204" pitchFamily="34" charset="0"/>
                  <a:ea typeface="Tahoma" panose="020B0604030504040204" pitchFamily="34" charset="0"/>
                  <a:cs typeface="Arial" panose="020B0604020202020204" pitchFamily="34" charset="0"/>
                </a:rPr>
                <a:t>1</a:t>
              </a:r>
            </a:p>
          </p:txBody>
        </p:sp>
        <p:sp>
          <p:nvSpPr>
            <p:cNvPr id="18" name="Rectangle 17">
              <a:extLst>
                <a:ext uri="{FF2B5EF4-FFF2-40B4-BE49-F238E27FC236}">
                  <a16:creationId xmlns:a16="http://schemas.microsoft.com/office/drawing/2014/main" id="{BDB8442D-EA17-4548-A7B9-7284CE4DE792}"/>
                </a:ext>
              </a:extLst>
            </p:cNvPr>
            <p:cNvSpPr/>
            <p:nvPr/>
          </p:nvSpPr>
          <p:spPr bwMode="auto">
            <a:xfrm>
              <a:off x="1580789"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A47725C8-1433-074A-AD40-CED71F588F16}"/>
                </a:ext>
              </a:extLst>
            </p:cNvPr>
            <p:cNvSpPr/>
            <p:nvPr/>
          </p:nvSpPr>
          <p:spPr bwMode="auto">
            <a:xfrm>
              <a:off x="2043281"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67547BD0-54E8-4344-B710-D91CA8DA5B46}"/>
                </a:ext>
              </a:extLst>
            </p:cNvPr>
            <p:cNvSpPr/>
            <p:nvPr/>
          </p:nvSpPr>
          <p:spPr bwMode="auto">
            <a:xfrm>
              <a:off x="2505773" y="3368005"/>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21" name="Rectangle 20">
              <a:extLst>
                <a:ext uri="{FF2B5EF4-FFF2-40B4-BE49-F238E27FC236}">
                  <a16:creationId xmlns:a16="http://schemas.microsoft.com/office/drawing/2014/main" id="{01F4AF74-616A-9043-9A87-BA3D102FCEB4}"/>
                </a:ext>
              </a:extLst>
            </p:cNvPr>
            <p:cNvSpPr/>
            <p:nvPr/>
          </p:nvSpPr>
          <p:spPr bwMode="auto">
            <a:xfrm>
              <a:off x="2968265"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5</a:t>
              </a:r>
            </a:p>
          </p:txBody>
        </p:sp>
        <p:sp>
          <p:nvSpPr>
            <p:cNvPr id="22" name="Rectangle 21">
              <a:extLst>
                <a:ext uri="{FF2B5EF4-FFF2-40B4-BE49-F238E27FC236}">
                  <a16:creationId xmlns:a16="http://schemas.microsoft.com/office/drawing/2014/main" id="{8271071E-57DF-6D46-82D8-1817932C6653}"/>
                </a:ext>
              </a:extLst>
            </p:cNvPr>
            <p:cNvSpPr/>
            <p:nvPr/>
          </p:nvSpPr>
          <p:spPr bwMode="auto">
            <a:xfrm>
              <a:off x="3430757"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Arial" panose="020B0604020202020204" pitchFamily="34" charset="0"/>
                  <a:ea typeface="Tahoma" panose="020B0604030504040204" pitchFamily="34" charset="0"/>
                  <a:cs typeface="Arial" panose="020B0604020202020204" pitchFamily="34" charset="0"/>
                </a:rPr>
                <a:t>6</a:t>
              </a:r>
            </a:p>
          </p:txBody>
        </p:sp>
        <p:sp>
          <p:nvSpPr>
            <p:cNvPr id="23" name="Rectangle 22">
              <a:extLst>
                <a:ext uri="{FF2B5EF4-FFF2-40B4-BE49-F238E27FC236}">
                  <a16:creationId xmlns:a16="http://schemas.microsoft.com/office/drawing/2014/main" id="{B7825901-AE4B-CB49-8A18-68E8EDD92446}"/>
                </a:ext>
              </a:extLst>
            </p:cNvPr>
            <p:cNvSpPr/>
            <p:nvPr/>
          </p:nvSpPr>
          <p:spPr bwMode="auto">
            <a:xfrm>
              <a:off x="3893247" y="336800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anose="020B0604020202020204" pitchFamily="34" charset="0"/>
                  <a:ea typeface="Tahoma" panose="020B0604030504040204" pitchFamily="34" charset="0"/>
                  <a:cs typeface="Arial" panose="020B0604020202020204" pitchFamily="34" charset="0"/>
                </a:rPr>
                <a:t>7</a:t>
              </a:r>
            </a:p>
          </p:txBody>
        </p:sp>
        <p:sp>
          <p:nvSpPr>
            <p:cNvPr id="24" name="TextBox 136">
              <a:extLst>
                <a:ext uri="{FF2B5EF4-FFF2-40B4-BE49-F238E27FC236}">
                  <a16:creationId xmlns:a16="http://schemas.microsoft.com/office/drawing/2014/main" id="{9DB75EED-EBA8-B74C-8B55-94B61FB16B35}"/>
                </a:ext>
              </a:extLst>
            </p:cNvPr>
            <p:cNvSpPr txBox="1">
              <a:spLocks noChangeArrowheads="1"/>
            </p:cNvSpPr>
            <p:nvPr/>
          </p:nvSpPr>
          <p:spPr bwMode="auto">
            <a:xfrm>
              <a:off x="2479737"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N[3]</a:t>
              </a:r>
            </a:p>
          </p:txBody>
        </p:sp>
        <p:sp>
          <p:nvSpPr>
            <p:cNvPr id="25" name="TextBox 136">
              <a:extLst>
                <a:ext uri="{FF2B5EF4-FFF2-40B4-BE49-F238E27FC236}">
                  <a16:creationId xmlns:a16="http://schemas.microsoft.com/office/drawing/2014/main" id="{8B4FD67A-4052-8846-8DE4-F27DC41BD113}"/>
                </a:ext>
              </a:extLst>
            </p:cNvPr>
            <p:cNvSpPr txBox="1">
              <a:spLocks noChangeArrowheads="1"/>
            </p:cNvSpPr>
            <p:nvPr/>
          </p:nvSpPr>
          <p:spPr bwMode="auto">
            <a:xfrm>
              <a:off x="1549303"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N[1]</a:t>
              </a:r>
            </a:p>
          </p:txBody>
        </p:sp>
        <p:sp>
          <p:nvSpPr>
            <p:cNvPr id="26" name="TextBox 136">
              <a:extLst>
                <a:ext uri="{FF2B5EF4-FFF2-40B4-BE49-F238E27FC236}">
                  <a16:creationId xmlns:a16="http://schemas.microsoft.com/office/drawing/2014/main" id="{4CBD0E15-680B-6346-971F-1E5DBE670F67}"/>
                </a:ext>
              </a:extLst>
            </p:cNvPr>
            <p:cNvSpPr txBox="1">
              <a:spLocks noChangeArrowheads="1"/>
            </p:cNvSpPr>
            <p:nvPr/>
          </p:nvSpPr>
          <p:spPr bwMode="auto">
            <a:xfrm>
              <a:off x="2013726"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N[2]</a:t>
              </a:r>
            </a:p>
          </p:txBody>
        </p:sp>
        <p:sp>
          <p:nvSpPr>
            <p:cNvPr id="27" name="TextBox 136">
              <a:extLst>
                <a:ext uri="{FF2B5EF4-FFF2-40B4-BE49-F238E27FC236}">
                  <a16:creationId xmlns:a16="http://schemas.microsoft.com/office/drawing/2014/main" id="{8364CC70-4B95-0247-BED8-0EDB4754964E}"/>
                </a:ext>
              </a:extLst>
            </p:cNvPr>
            <p:cNvSpPr txBox="1">
              <a:spLocks noChangeArrowheads="1"/>
            </p:cNvSpPr>
            <p:nvPr/>
          </p:nvSpPr>
          <p:spPr bwMode="auto">
            <a:xfrm>
              <a:off x="3410173"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N[5]</a:t>
              </a:r>
            </a:p>
          </p:txBody>
        </p:sp>
        <p:sp>
          <p:nvSpPr>
            <p:cNvPr id="28" name="TextBox 136">
              <a:extLst>
                <a:ext uri="{FF2B5EF4-FFF2-40B4-BE49-F238E27FC236}">
                  <a16:creationId xmlns:a16="http://schemas.microsoft.com/office/drawing/2014/main" id="{A7F5B111-1EFF-EA49-865A-999CA38C7049}"/>
                </a:ext>
              </a:extLst>
            </p:cNvPr>
            <p:cNvSpPr txBox="1">
              <a:spLocks noChangeArrowheads="1"/>
            </p:cNvSpPr>
            <p:nvPr/>
          </p:nvSpPr>
          <p:spPr bwMode="auto">
            <a:xfrm>
              <a:off x="2944161"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N[4]</a:t>
              </a:r>
            </a:p>
          </p:txBody>
        </p:sp>
        <p:sp>
          <p:nvSpPr>
            <p:cNvPr id="29" name="TextBox 136">
              <a:extLst>
                <a:ext uri="{FF2B5EF4-FFF2-40B4-BE49-F238E27FC236}">
                  <a16:creationId xmlns:a16="http://schemas.microsoft.com/office/drawing/2014/main" id="{0A4004CD-B739-A845-AC68-FAAA924F9822}"/>
                </a:ext>
              </a:extLst>
            </p:cNvPr>
            <p:cNvSpPr txBox="1">
              <a:spLocks noChangeArrowheads="1"/>
            </p:cNvSpPr>
            <p:nvPr/>
          </p:nvSpPr>
          <p:spPr bwMode="auto">
            <a:xfrm>
              <a:off x="3874597"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N[6]</a:t>
              </a:r>
            </a:p>
          </p:txBody>
        </p:sp>
        <p:sp>
          <p:nvSpPr>
            <p:cNvPr id="30" name="TextBox 137">
              <a:extLst>
                <a:ext uri="{FF2B5EF4-FFF2-40B4-BE49-F238E27FC236}">
                  <a16:creationId xmlns:a16="http://schemas.microsoft.com/office/drawing/2014/main" id="{DB50466F-3665-EF47-984F-BA004B8E321A}"/>
                </a:ext>
              </a:extLst>
            </p:cNvPr>
            <p:cNvSpPr txBox="1">
              <a:spLocks noChangeArrowheads="1"/>
            </p:cNvSpPr>
            <p:nvPr/>
          </p:nvSpPr>
          <p:spPr bwMode="auto">
            <a:xfrm>
              <a:off x="709867" y="2996952"/>
              <a:ext cx="3818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Arial" panose="020B0604020202020204" pitchFamily="34" charset="0"/>
                  <a:ea typeface="Tahoma" panose="020B0604030504040204" pitchFamily="34" charset="0"/>
                  <a:cs typeface="Arial" panose="020B0604020202020204" pitchFamily="34" charset="0"/>
                </a:rPr>
                <a:t>N</a:t>
              </a:r>
            </a:p>
          </p:txBody>
        </p:sp>
      </p:grpSp>
      <p:grpSp>
        <p:nvGrpSpPr>
          <p:cNvPr id="31" name="Group 30">
            <a:extLst>
              <a:ext uri="{FF2B5EF4-FFF2-40B4-BE49-F238E27FC236}">
                <a16:creationId xmlns:a16="http://schemas.microsoft.com/office/drawing/2014/main" id="{41BB8462-C134-6A45-858A-41236E4F2D73}"/>
              </a:ext>
            </a:extLst>
          </p:cNvPr>
          <p:cNvGrpSpPr/>
          <p:nvPr/>
        </p:nvGrpSpPr>
        <p:grpSpPr>
          <a:xfrm>
            <a:off x="160952" y="5235997"/>
            <a:ext cx="2010871" cy="713283"/>
            <a:chOff x="160952" y="5235997"/>
            <a:chExt cx="2010871" cy="713283"/>
          </a:xfrm>
        </p:grpSpPr>
        <p:sp>
          <p:nvSpPr>
            <p:cNvPr id="32" name="Rectangle 31">
              <a:extLst>
                <a:ext uri="{FF2B5EF4-FFF2-40B4-BE49-F238E27FC236}">
                  <a16:creationId xmlns:a16="http://schemas.microsoft.com/office/drawing/2014/main" id="{D3DFEAC2-4DFC-FC49-A98A-7FE6DF6344FA}"/>
                </a:ext>
              </a:extLst>
            </p:cNvPr>
            <p:cNvSpPr/>
            <p:nvPr/>
          </p:nvSpPr>
          <p:spPr bwMode="auto">
            <a:xfrm>
              <a:off x="5797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33" name="Rectangle 32">
              <a:extLst>
                <a:ext uri="{FF2B5EF4-FFF2-40B4-BE49-F238E27FC236}">
                  <a16:creationId xmlns:a16="http://schemas.microsoft.com/office/drawing/2014/main" id="{3E12CA89-A21A-B249-A582-C70264E1DD6E}"/>
                </a:ext>
              </a:extLst>
            </p:cNvPr>
            <p:cNvSpPr/>
            <p:nvPr/>
          </p:nvSpPr>
          <p:spPr bwMode="auto">
            <a:xfrm>
              <a:off x="8845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34" name="Rectangle 33">
              <a:extLst>
                <a:ext uri="{FF2B5EF4-FFF2-40B4-BE49-F238E27FC236}">
                  <a16:creationId xmlns:a16="http://schemas.microsoft.com/office/drawing/2014/main" id="{977894C8-FD58-3341-9272-B3AF29545110}"/>
                </a:ext>
              </a:extLst>
            </p:cNvPr>
            <p:cNvSpPr/>
            <p:nvPr/>
          </p:nvSpPr>
          <p:spPr bwMode="auto">
            <a:xfrm>
              <a:off x="1189308" y="5644480"/>
              <a:ext cx="304800" cy="3048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5</a:t>
              </a:r>
            </a:p>
          </p:txBody>
        </p:sp>
        <p:sp>
          <p:nvSpPr>
            <p:cNvPr id="35" name="Rectangle 34">
              <a:extLst>
                <a:ext uri="{FF2B5EF4-FFF2-40B4-BE49-F238E27FC236}">
                  <a16:creationId xmlns:a16="http://schemas.microsoft.com/office/drawing/2014/main" id="{EF05F83C-F61C-DA47-9EF2-8328A29B3C2B}"/>
                </a:ext>
              </a:extLst>
            </p:cNvPr>
            <p:cNvSpPr/>
            <p:nvPr/>
          </p:nvSpPr>
          <p:spPr bwMode="auto">
            <a:xfrm>
              <a:off x="14941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36" name="Rectangle 35">
              <a:extLst>
                <a:ext uri="{FF2B5EF4-FFF2-40B4-BE49-F238E27FC236}">
                  <a16:creationId xmlns:a16="http://schemas.microsoft.com/office/drawing/2014/main" id="{7C5BDD53-160F-C945-83CB-82297B972687}"/>
                </a:ext>
              </a:extLst>
            </p:cNvPr>
            <p:cNvSpPr/>
            <p:nvPr/>
          </p:nvSpPr>
          <p:spPr bwMode="auto">
            <a:xfrm>
              <a:off x="17989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37" name="TextBox 136">
              <a:extLst>
                <a:ext uri="{FF2B5EF4-FFF2-40B4-BE49-F238E27FC236}">
                  <a16:creationId xmlns:a16="http://schemas.microsoft.com/office/drawing/2014/main" id="{8258DC50-DA9E-BA43-904C-66612BBEDF5B}"/>
                </a:ext>
              </a:extLst>
            </p:cNvPr>
            <p:cNvSpPr txBox="1">
              <a:spLocks noChangeArrowheads="1"/>
            </p:cNvSpPr>
            <p:nvPr/>
          </p:nvSpPr>
          <p:spPr bwMode="auto">
            <a:xfrm>
              <a:off x="495544"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M[0]</a:t>
              </a:r>
            </a:p>
          </p:txBody>
        </p:sp>
        <p:sp>
          <p:nvSpPr>
            <p:cNvPr id="38" name="TextBox 136">
              <a:extLst>
                <a:ext uri="{FF2B5EF4-FFF2-40B4-BE49-F238E27FC236}">
                  <a16:creationId xmlns:a16="http://schemas.microsoft.com/office/drawing/2014/main" id="{510615A5-4F0B-BD43-8081-E4815EC6B4CF}"/>
                </a:ext>
              </a:extLst>
            </p:cNvPr>
            <p:cNvSpPr txBox="1">
              <a:spLocks noChangeArrowheads="1"/>
            </p:cNvSpPr>
            <p:nvPr/>
          </p:nvSpPr>
          <p:spPr bwMode="auto">
            <a:xfrm>
              <a:off x="1409871"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M[3]</a:t>
              </a:r>
            </a:p>
          </p:txBody>
        </p:sp>
        <p:sp>
          <p:nvSpPr>
            <p:cNvPr id="39" name="TextBox 136">
              <a:extLst>
                <a:ext uri="{FF2B5EF4-FFF2-40B4-BE49-F238E27FC236}">
                  <a16:creationId xmlns:a16="http://schemas.microsoft.com/office/drawing/2014/main" id="{F70AFCF3-48D0-8A41-8D93-F22641EEF4DA}"/>
                </a:ext>
              </a:extLst>
            </p:cNvPr>
            <p:cNvSpPr txBox="1">
              <a:spLocks noChangeArrowheads="1"/>
            </p:cNvSpPr>
            <p:nvPr/>
          </p:nvSpPr>
          <p:spPr bwMode="auto">
            <a:xfrm>
              <a:off x="800320"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M[1]</a:t>
              </a:r>
            </a:p>
          </p:txBody>
        </p:sp>
        <p:sp>
          <p:nvSpPr>
            <p:cNvPr id="40" name="TextBox 136">
              <a:extLst>
                <a:ext uri="{FF2B5EF4-FFF2-40B4-BE49-F238E27FC236}">
                  <a16:creationId xmlns:a16="http://schemas.microsoft.com/office/drawing/2014/main" id="{3782B398-350C-3A42-A389-1AFF04E60CD6}"/>
                </a:ext>
              </a:extLst>
            </p:cNvPr>
            <p:cNvSpPr txBox="1">
              <a:spLocks noChangeArrowheads="1"/>
            </p:cNvSpPr>
            <p:nvPr/>
          </p:nvSpPr>
          <p:spPr bwMode="auto">
            <a:xfrm>
              <a:off x="1105095"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M[2]</a:t>
              </a:r>
            </a:p>
          </p:txBody>
        </p:sp>
        <p:sp>
          <p:nvSpPr>
            <p:cNvPr id="41" name="TextBox 136">
              <a:extLst>
                <a:ext uri="{FF2B5EF4-FFF2-40B4-BE49-F238E27FC236}">
                  <a16:creationId xmlns:a16="http://schemas.microsoft.com/office/drawing/2014/main" id="{D04DB5EA-5CFB-2E4D-BD8D-2DB332A0FEFA}"/>
                </a:ext>
              </a:extLst>
            </p:cNvPr>
            <p:cNvSpPr txBox="1">
              <a:spLocks noChangeArrowheads="1"/>
            </p:cNvSpPr>
            <p:nvPr/>
          </p:nvSpPr>
          <p:spPr bwMode="auto">
            <a:xfrm>
              <a:off x="1714647"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M[4]</a:t>
              </a:r>
            </a:p>
          </p:txBody>
        </p:sp>
        <p:sp>
          <p:nvSpPr>
            <p:cNvPr id="42" name="TextBox 137">
              <a:extLst>
                <a:ext uri="{FF2B5EF4-FFF2-40B4-BE49-F238E27FC236}">
                  <a16:creationId xmlns:a16="http://schemas.microsoft.com/office/drawing/2014/main" id="{3426CFD4-395C-B44C-9DF0-8230E1E51DE7}"/>
                </a:ext>
              </a:extLst>
            </p:cNvPr>
            <p:cNvSpPr txBox="1">
              <a:spLocks noChangeArrowheads="1"/>
            </p:cNvSpPr>
            <p:nvPr/>
          </p:nvSpPr>
          <p:spPr bwMode="auto">
            <a:xfrm>
              <a:off x="160952" y="5235997"/>
              <a:ext cx="397866" cy="400110"/>
            </a:xfrm>
            <a:prstGeom prst="rect">
              <a:avLst/>
            </a:prstGeom>
            <a:noFill/>
            <a:ln>
              <a:noFill/>
            </a:ln>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Arial" panose="020B0604020202020204" pitchFamily="34" charset="0"/>
                  <a:ea typeface="Tahoma" panose="020B0604030504040204" pitchFamily="34" charset="0"/>
                  <a:cs typeface="Arial" panose="020B0604020202020204" pitchFamily="34" charset="0"/>
                </a:rPr>
                <a:t>M</a:t>
              </a:r>
            </a:p>
          </p:txBody>
        </p:sp>
      </p:grpSp>
      <p:grpSp>
        <p:nvGrpSpPr>
          <p:cNvPr id="43" name="Group 42">
            <a:extLst>
              <a:ext uri="{FF2B5EF4-FFF2-40B4-BE49-F238E27FC236}">
                <a16:creationId xmlns:a16="http://schemas.microsoft.com/office/drawing/2014/main" id="{08887DBC-5092-1B48-AFDB-7F17386BB25A}"/>
              </a:ext>
            </a:extLst>
          </p:cNvPr>
          <p:cNvGrpSpPr/>
          <p:nvPr/>
        </p:nvGrpSpPr>
        <p:grpSpPr>
          <a:xfrm>
            <a:off x="5268167" y="2996952"/>
            <a:ext cx="3624313" cy="864765"/>
            <a:chOff x="5268167" y="2996952"/>
            <a:chExt cx="3624313" cy="864765"/>
          </a:xfrm>
        </p:grpSpPr>
        <p:sp>
          <p:nvSpPr>
            <p:cNvPr id="44" name="TextBox 137">
              <a:extLst>
                <a:ext uri="{FF2B5EF4-FFF2-40B4-BE49-F238E27FC236}">
                  <a16:creationId xmlns:a16="http://schemas.microsoft.com/office/drawing/2014/main" id="{989A02EE-372B-7C4A-B96C-BE73BBDA35CD}"/>
                </a:ext>
              </a:extLst>
            </p:cNvPr>
            <p:cNvSpPr txBox="1">
              <a:spLocks noChangeArrowheads="1"/>
            </p:cNvSpPr>
            <p:nvPr/>
          </p:nvSpPr>
          <p:spPr bwMode="auto">
            <a:xfrm>
              <a:off x="5268167" y="2996952"/>
              <a:ext cx="352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Arial" panose="020B0604020202020204" pitchFamily="34" charset="0"/>
                  <a:ea typeface="Tahoma" panose="020B0604030504040204" pitchFamily="34" charset="0"/>
                  <a:cs typeface="Arial" panose="020B0604020202020204" pitchFamily="34" charset="0"/>
                </a:rPr>
                <a:t>P</a:t>
              </a:r>
            </a:p>
          </p:txBody>
        </p:sp>
        <p:sp>
          <p:nvSpPr>
            <p:cNvPr id="45" name="Rectangle 44">
              <a:extLst>
                <a:ext uri="{FF2B5EF4-FFF2-40B4-BE49-F238E27FC236}">
                  <a16:creationId xmlns:a16="http://schemas.microsoft.com/office/drawing/2014/main" id="{5B29352A-DEFD-454B-84B7-476326ABAE3B}"/>
                </a:ext>
              </a:extLst>
            </p:cNvPr>
            <p:cNvSpPr/>
            <p:nvPr/>
          </p:nvSpPr>
          <p:spPr bwMode="auto">
            <a:xfrm>
              <a:off x="56680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46" name="Rectangle 45">
              <a:extLst>
                <a:ext uri="{FF2B5EF4-FFF2-40B4-BE49-F238E27FC236}">
                  <a16:creationId xmlns:a16="http://schemas.microsoft.com/office/drawing/2014/main" id="{033DF6D7-6FBB-ED41-A9B6-85129F4B8555}"/>
                </a:ext>
              </a:extLst>
            </p:cNvPr>
            <p:cNvSpPr/>
            <p:nvPr/>
          </p:nvSpPr>
          <p:spPr bwMode="auto">
            <a:xfrm>
              <a:off x="61252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8</a:t>
              </a:r>
            </a:p>
          </p:txBody>
        </p:sp>
        <p:sp>
          <p:nvSpPr>
            <p:cNvPr id="47" name="Rectangle 46">
              <a:extLst>
                <a:ext uri="{FF2B5EF4-FFF2-40B4-BE49-F238E27FC236}">
                  <a16:creationId xmlns:a16="http://schemas.microsoft.com/office/drawing/2014/main" id="{E8836E81-A61C-E446-9E65-DBF2D0000D9D}"/>
                </a:ext>
              </a:extLst>
            </p:cNvPr>
            <p:cNvSpPr/>
            <p:nvPr/>
          </p:nvSpPr>
          <p:spPr bwMode="auto">
            <a:xfrm>
              <a:off x="70396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16</a:t>
              </a:r>
            </a:p>
          </p:txBody>
        </p:sp>
        <p:sp>
          <p:nvSpPr>
            <p:cNvPr id="48" name="Rectangle 47">
              <a:extLst>
                <a:ext uri="{FF2B5EF4-FFF2-40B4-BE49-F238E27FC236}">
                  <a16:creationId xmlns:a16="http://schemas.microsoft.com/office/drawing/2014/main" id="{9DCCDE0B-D060-FF41-8C6E-70F0FBA2C31E}"/>
                </a:ext>
              </a:extLst>
            </p:cNvPr>
            <p:cNvSpPr/>
            <p:nvPr/>
          </p:nvSpPr>
          <p:spPr bwMode="auto">
            <a:xfrm>
              <a:off x="74968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15</a:t>
              </a:r>
            </a:p>
          </p:txBody>
        </p:sp>
        <p:sp>
          <p:nvSpPr>
            <p:cNvPr id="49" name="Rectangle 48">
              <a:extLst>
                <a:ext uri="{FF2B5EF4-FFF2-40B4-BE49-F238E27FC236}">
                  <a16:creationId xmlns:a16="http://schemas.microsoft.com/office/drawing/2014/main" id="{8AF36161-8451-984B-ACF7-27F294F82BE9}"/>
                </a:ext>
              </a:extLst>
            </p:cNvPr>
            <p:cNvSpPr/>
            <p:nvPr/>
          </p:nvSpPr>
          <p:spPr bwMode="auto">
            <a:xfrm>
              <a:off x="79540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50" name="Rectangle 49">
              <a:extLst>
                <a:ext uri="{FF2B5EF4-FFF2-40B4-BE49-F238E27FC236}">
                  <a16:creationId xmlns:a16="http://schemas.microsoft.com/office/drawing/2014/main" id="{863E68A2-C5AB-DA40-81D8-CF8023665D01}"/>
                </a:ext>
              </a:extLst>
            </p:cNvPr>
            <p:cNvSpPr/>
            <p:nvPr/>
          </p:nvSpPr>
          <p:spPr bwMode="auto">
            <a:xfrm>
              <a:off x="8411272" y="3404517"/>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51" name="TextBox 136">
              <a:extLst>
                <a:ext uri="{FF2B5EF4-FFF2-40B4-BE49-F238E27FC236}">
                  <a16:creationId xmlns:a16="http://schemas.microsoft.com/office/drawing/2014/main" id="{3B9A8869-A49B-F54D-92D0-8FB0148E252C}"/>
                </a:ext>
              </a:extLst>
            </p:cNvPr>
            <p:cNvSpPr txBox="1">
              <a:spLocks noChangeArrowheads="1"/>
            </p:cNvSpPr>
            <p:nvPr/>
          </p:nvSpPr>
          <p:spPr bwMode="auto">
            <a:xfrm>
              <a:off x="5652637"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P[0]</a:t>
              </a:r>
            </a:p>
          </p:txBody>
        </p:sp>
        <p:sp>
          <p:nvSpPr>
            <p:cNvPr id="52" name="TextBox 136">
              <a:extLst>
                <a:ext uri="{FF2B5EF4-FFF2-40B4-BE49-F238E27FC236}">
                  <a16:creationId xmlns:a16="http://schemas.microsoft.com/office/drawing/2014/main" id="{9DE35C6F-77E7-B746-A4BB-5D01BE4FCE38}"/>
                </a:ext>
              </a:extLst>
            </p:cNvPr>
            <p:cNvSpPr txBox="1">
              <a:spLocks noChangeArrowheads="1"/>
            </p:cNvSpPr>
            <p:nvPr/>
          </p:nvSpPr>
          <p:spPr bwMode="auto">
            <a:xfrm>
              <a:off x="7012711"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P[3]</a:t>
              </a:r>
            </a:p>
          </p:txBody>
        </p:sp>
        <p:sp>
          <p:nvSpPr>
            <p:cNvPr id="53" name="TextBox 136">
              <a:extLst>
                <a:ext uri="{FF2B5EF4-FFF2-40B4-BE49-F238E27FC236}">
                  <a16:creationId xmlns:a16="http://schemas.microsoft.com/office/drawing/2014/main" id="{396D54FD-CA75-D642-8DD8-5AE4090CE1D7}"/>
                </a:ext>
              </a:extLst>
            </p:cNvPr>
            <p:cNvSpPr txBox="1">
              <a:spLocks noChangeArrowheads="1"/>
            </p:cNvSpPr>
            <p:nvPr/>
          </p:nvSpPr>
          <p:spPr bwMode="auto">
            <a:xfrm>
              <a:off x="6105995"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P[1]</a:t>
              </a:r>
            </a:p>
          </p:txBody>
        </p:sp>
        <p:sp>
          <p:nvSpPr>
            <p:cNvPr id="54" name="TextBox 136">
              <a:extLst>
                <a:ext uri="{FF2B5EF4-FFF2-40B4-BE49-F238E27FC236}">
                  <a16:creationId xmlns:a16="http://schemas.microsoft.com/office/drawing/2014/main" id="{B886C4D9-E491-D345-81B3-447B2EBAAD95}"/>
                </a:ext>
              </a:extLst>
            </p:cNvPr>
            <p:cNvSpPr txBox="1">
              <a:spLocks noChangeArrowheads="1"/>
            </p:cNvSpPr>
            <p:nvPr/>
          </p:nvSpPr>
          <p:spPr bwMode="auto">
            <a:xfrm>
              <a:off x="6559353"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P[2]</a:t>
              </a:r>
            </a:p>
          </p:txBody>
        </p:sp>
        <p:sp>
          <p:nvSpPr>
            <p:cNvPr id="55" name="TextBox 136">
              <a:extLst>
                <a:ext uri="{FF2B5EF4-FFF2-40B4-BE49-F238E27FC236}">
                  <a16:creationId xmlns:a16="http://schemas.microsoft.com/office/drawing/2014/main" id="{0B210669-9716-1B42-AFB5-FCACD98223E4}"/>
                </a:ext>
              </a:extLst>
            </p:cNvPr>
            <p:cNvSpPr txBox="1">
              <a:spLocks noChangeArrowheads="1"/>
            </p:cNvSpPr>
            <p:nvPr/>
          </p:nvSpPr>
          <p:spPr bwMode="auto">
            <a:xfrm>
              <a:off x="7919426"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P[5]</a:t>
              </a:r>
            </a:p>
          </p:txBody>
        </p:sp>
        <p:sp>
          <p:nvSpPr>
            <p:cNvPr id="56" name="TextBox 136">
              <a:extLst>
                <a:ext uri="{FF2B5EF4-FFF2-40B4-BE49-F238E27FC236}">
                  <a16:creationId xmlns:a16="http://schemas.microsoft.com/office/drawing/2014/main" id="{73028500-B4A5-4741-A424-43FBDB55108C}"/>
                </a:ext>
              </a:extLst>
            </p:cNvPr>
            <p:cNvSpPr txBox="1">
              <a:spLocks noChangeArrowheads="1"/>
            </p:cNvSpPr>
            <p:nvPr/>
          </p:nvSpPr>
          <p:spPr bwMode="auto">
            <a:xfrm>
              <a:off x="7466069"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P[4]</a:t>
              </a:r>
            </a:p>
          </p:txBody>
        </p:sp>
        <p:sp>
          <p:nvSpPr>
            <p:cNvPr id="57" name="TextBox 136">
              <a:extLst>
                <a:ext uri="{FF2B5EF4-FFF2-40B4-BE49-F238E27FC236}">
                  <a16:creationId xmlns:a16="http://schemas.microsoft.com/office/drawing/2014/main" id="{259EFE3F-4909-D545-B78E-4E802F2C1EDF}"/>
                </a:ext>
              </a:extLst>
            </p:cNvPr>
            <p:cNvSpPr txBox="1">
              <a:spLocks noChangeArrowheads="1"/>
            </p:cNvSpPr>
            <p:nvPr/>
          </p:nvSpPr>
          <p:spPr bwMode="auto">
            <a:xfrm>
              <a:off x="8372786"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P[6]</a:t>
              </a:r>
            </a:p>
          </p:txBody>
        </p:sp>
        <p:sp>
          <p:nvSpPr>
            <p:cNvPr id="58" name="Rectangle 57">
              <a:extLst>
                <a:ext uri="{FF2B5EF4-FFF2-40B4-BE49-F238E27FC236}">
                  <a16:creationId xmlns:a16="http://schemas.microsoft.com/office/drawing/2014/main" id="{451C0382-11EF-C54C-9991-BFC810DA8487}"/>
                </a:ext>
              </a:extLst>
            </p:cNvPr>
            <p:cNvSpPr/>
            <p:nvPr/>
          </p:nvSpPr>
          <p:spPr bwMode="auto">
            <a:xfrm>
              <a:off x="6588224" y="3403848"/>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panose="020B0604020202020204" pitchFamily="34" charset="0"/>
                <a:ea typeface="Tahoma" panose="020B0604030504040204" pitchFamily="34" charset="0"/>
                <a:cs typeface="Arial" panose="020B0604020202020204" pitchFamily="34" charset="0"/>
              </a:endParaRPr>
            </a:p>
          </p:txBody>
        </p:sp>
      </p:grpSp>
      <p:sp>
        <p:nvSpPr>
          <p:cNvPr id="59" name="Rectangle 58">
            <a:extLst>
              <a:ext uri="{FF2B5EF4-FFF2-40B4-BE49-F238E27FC236}">
                <a16:creationId xmlns:a16="http://schemas.microsoft.com/office/drawing/2014/main" id="{7125F8C2-3846-4C43-857D-7ADBE55862F4}"/>
              </a:ext>
            </a:extLst>
          </p:cNvPr>
          <p:cNvSpPr/>
          <p:nvPr/>
        </p:nvSpPr>
        <p:spPr bwMode="auto">
          <a:xfrm>
            <a:off x="6586937" y="3403972"/>
            <a:ext cx="457200" cy="457200"/>
          </a:xfrm>
          <a:prstGeom prst="rect">
            <a:avLst/>
          </a:prstGeom>
          <a:solidFill>
            <a:srgbClr val="9DC3E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57</a:t>
            </a:r>
          </a:p>
        </p:txBody>
      </p:sp>
      <p:sp>
        <p:nvSpPr>
          <p:cNvPr id="60" name="TextBox 59">
            <a:extLst>
              <a:ext uri="{FF2B5EF4-FFF2-40B4-BE49-F238E27FC236}">
                <a16:creationId xmlns:a16="http://schemas.microsoft.com/office/drawing/2014/main" id="{1B9C209B-4C59-9547-A5E1-72F1A8311C6A}"/>
              </a:ext>
            </a:extLst>
          </p:cNvPr>
          <p:cNvSpPr txBox="1"/>
          <p:nvPr/>
        </p:nvSpPr>
        <p:spPr>
          <a:xfrm>
            <a:off x="3851920" y="5949280"/>
            <a:ext cx="1413977" cy="307777"/>
          </a:xfrm>
          <a:prstGeom prst="rect">
            <a:avLst/>
          </a:prstGeom>
          <a:noFill/>
        </p:spPr>
        <p:txBody>
          <a:bodyPr wrap="none" rtlCol="0">
            <a:spAutoFit/>
          </a:bodyPr>
          <a:lstStyle/>
          <a:p>
            <a:r>
              <a:rPr lang="en-CH" sz="1400" dirty="0"/>
              <a:t>Partial products</a:t>
            </a:r>
          </a:p>
        </p:txBody>
      </p:sp>
      <p:sp>
        <p:nvSpPr>
          <p:cNvPr id="61" name="TextBox 60">
            <a:extLst>
              <a:ext uri="{FF2B5EF4-FFF2-40B4-BE49-F238E27FC236}">
                <a16:creationId xmlns:a16="http://schemas.microsoft.com/office/drawing/2014/main" id="{25A77714-40E6-B140-A8FA-9132C78ADC9E}"/>
              </a:ext>
            </a:extLst>
          </p:cNvPr>
          <p:cNvSpPr txBox="1"/>
          <p:nvPr/>
        </p:nvSpPr>
        <p:spPr>
          <a:xfrm>
            <a:off x="6660232" y="4921423"/>
            <a:ext cx="534121" cy="307777"/>
          </a:xfrm>
          <a:prstGeom prst="rect">
            <a:avLst/>
          </a:prstGeom>
          <a:noFill/>
        </p:spPr>
        <p:txBody>
          <a:bodyPr wrap="none" rtlCol="0">
            <a:spAutoFit/>
          </a:bodyPr>
          <a:lstStyle/>
          <a:p>
            <a:r>
              <a:rPr lang="en-CH" sz="1400" dirty="0"/>
              <a:t>Sum</a:t>
            </a:r>
          </a:p>
        </p:txBody>
      </p:sp>
      <p:sp>
        <p:nvSpPr>
          <p:cNvPr id="62" name="CuadroTexto 26">
            <a:extLst>
              <a:ext uri="{FF2B5EF4-FFF2-40B4-BE49-F238E27FC236}">
                <a16:creationId xmlns:a16="http://schemas.microsoft.com/office/drawing/2014/main" id="{EA642E63-258F-344F-A8F3-F3E755EACDF5}"/>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63" name="Rectangle 62">
            <a:extLst>
              <a:ext uri="{FF2B5EF4-FFF2-40B4-BE49-F238E27FC236}">
                <a16:creationId xmlns:a16="http://schemas.microsoft.com/office/drawing/2014/main" id="{B707E60C-8BF9-8944-910B-1795916D2C53}"/>
              </a:ext>
            </a:extLst>
          </p:cNvPr>
          <p:cNvSpPr/>
          <p:nvPr/>
        </p:nvSpPr>
        <p:spPr bwMode="auto">
          <a:xfrm>
            <a:off x="7040420" y="3400255"/>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76</a:t>
            </a:r>
          </a:p>
        </p:txBody>
      </p:sp>
    </p:spTree>
    <p:extLst>
      <p:ext uri="{BB962C8B-B14F-4D97-AF65-F5344CB8AC3E}">
        <p14:creationId xmlns:p14="http://schemas.microsoft.com/office/powerpoint/2010/main" val="411387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childTnLst>
                                </p:cTn>
                              </p:par>
                              <p:par>
                                <p:cTn id="10" presetID="22" presetClass="entr" presetSubtype="8"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1D Convolution Boundary Condition</a:t>
            </a:r>
          </a:p>
        </p:txBody>
      </p:sp>
      <p:sp>
        <p:nvSpPr>
          <p:cNvPr id="3" name="Content Placeholder 2"/>
          <p:cNvSpPr>
            <a:spLocks noGrp="1"/>
          </p:cNvSpPr>
          <p:nvPr>
            <p:ph idx="1"/>
          </p:nvPr>
        </p:nvSpPr>
        <p:spPr/>
        <p:txBody>
          <a:bodyPr/>
          <a:lstStyle/>
          <a:p>
            <a:r>
              <a:rPr lang="en-US" dirty="0"/>
              <a:t>Calculation of </a:t>
            </a:r>
            <a:r>
              <a:rPr lang="en-US" dirty="0">
                <a:solidFill>
                  <a:srgbClr val="C00000"/>
                </a:solidFill>
              </a:rPr>
              <a:t>output elements near the boundaries</a:t>
            </a:r>
            <a:r>
              <a:rPr lang="en-US" dirty="0"/>
              <a:t> (beginning and end) of the input array need to deal with </a:t>
            </a:r>
            <a:r>
              <a:rPr lang="en-US" dirty="0">
                <a:solidFill>
                  <a:srgbClr val="7030A0"/>
                </a:solidFill>
              </a:rPr>
              <a:t>“ghost” elements</a:t>
            </a:r>
          </a:p>
          <a:p>
            <a:pPr lvl="1"/>
            <a:r>
              <a:rPr lang="en-US" dirty="0"/>
              <a:t>Different policies (0, replicates of boundary values, etc.)</a:t>
            </a:r>
          </a:p>
          <a:p>
            <a:endParaRPr lang="en-US" dirty="0"/>
          </a:p>
        </p:txBody>
      </p:sp>
      <p:sp>
        <p:nvSpPr>
          <p:cNvPr id="5" name="Slide Number Placeholder 4"/>
          <p:cNvSpPr>
            <a:spLocks noGrp="1"/>
          </p:cNvSpPr>
          <p:nvPr>
            <p:ph type="sldNum" sz="quarter" idx="11"/>
          </p:nvPr>
        </p:nvSpPr>
        <p:spPr/>
        <p:txBody>
          <a:bodyPr/>
          <a:lstStyle/>
          <a:p>
            <a:pPr>
              <a:defRPr/>
            </a:pPr>
            <a:fld id="{62A46D82-73E8-4CB3-8B05-AA66F8C47AE4}" type="slidenum">
              <a:rPr lang="en-US" smtClean="0"/>
              <a:pPr>
                <a:defRPr/>
              </a:pPr>
              <a:t>32</a:t>
            </a:fld>
            <a:endParaRPr lang="en-US" dirty="0"/>
          </a:p>
        </p:txBody>
      </p:sp>
      <p:grpSp>
        <p:nvGrpSpPr>
          <p:cNvPr id="6" name="Group 5">
            <a:extLst>
              <a:ext uri="{FF2B5EF4-FFF2-40B4-BE49-F238E27FC236}">
                <a16:creationId xmlns:a16="http://schemas.microsoft.com/office/drawing/2014/main" id="{CEED59D3-1AFB-924D-9D1A-BC590FDC0F64}"/>
              </a:ext>
            </a:extLst>
          </p:cNvPr>
          <p:cNvGrpSpPr/>
          <p:nvPr/>
        </p:nvGrpSpPr>
        <p:grpSpPr>
          <a:xfrm>
            <a:off x="3391597" y="5492080"/>
            <a:ext cx="2286000" cy="457200"/>
            <a:chOff x="3391597" y="5492080"/>
            <a:chExt cx="2286000" cy="457200"/>
          </a:xfrm>
        </p:grpSpPr>
        <p:sp>
          <p:nvSpPr>
            <p:cNvPr id="7" name="Rectangle 6">
              <a:extLst>
                <a:ext uri="{FF2B5EF4-FFF2-40B4-BE49-F238E27FC236}">
                  <a16:creationId xmlns:a16="http://schemas.microsoft.com/office/drawing/2014/main" id="{DDB57DED-DDEC-884E-82B5-5B94B04FA6FD}"/>
                </a:ext>
              </a:extLst>
            </p:cNvPr>
            <p:cNvSpPr/>
            <p:nvPr/>
          </p:nvSpPr>
          <p:spPr bwMode="auto">
            <a:xfrm>
              <a:off x="33915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0</a:t>
              </a:r>
            </a:p>
          </p:txBody>
        </p:sp>
        <p:sp>
          <p:nvSpPr>
            <p:cNvPr id="8" name="Rectangle 7">
              <a:extLst>
                <a:ext uri="{FF2B5EF4-FFF2-40B4-BE49-F238E27FC236}">
                  <a16:creationId xmlns:a16="http://schemas.microsoft.com/office/drawing/2014/main" id="{74CDAD5C-F87F-0948-922A-37DB9D536F46}"/>
                </a:ext>
              </a:extLst>
            </p:cNvPr>
            <p:cNvSpPr/>
            <p:nvPr/>
          </p:nvSpPr>
          <p:spPr bwMode="auto">
            <a:xfrm>
              <a:off x="38487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9" name="Rectangle 8">
              <a:extLst>
                <a:ext uri="{FF2B5EF4-FFF2-40B4-BE49-F238E27FC236}">
                  <a16:creationId xmlns:a16="http://schemas.microsoft.com/office/drawing/2014/main" id="{8E75152F-D9C0-3644-8398-153713F8CB92}"/>
                </a:ext>
              </a:extLst>
            </p:cNvPr>
            <p:cNvSpPr/>
            <p:nvPr/>
          </p:nvSpPr>
          <p:spPr bwMode="auto">
            <a:xfrm>
              <a:off x="4305997" y="549208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10</a:t>
              </a:r>
            </a:p>
          </p:txBody>
        </p:sp>
        <p:sp>
          <p:nvSpPr>
            <p:cNvPr id="10" name="Rectangle 9">
              <a:extLst>
                <a:ext uri="{FF2B5EF4-FFF2-40B4-BE49-F238E27FC236}">
                  <a16:creationId xmlns:a16="http://schemas.microsoft.com/office/drawing/2014/main" id="{6538165E-130B-F644-ADE9-21FB02A93D1C}"/>
                </a:ext>
              </a:extLst>
            </p:cNvPr>
            <p:cNvSpPr/>
            <p:nvPr/>
          </p:nvSpPr>
          <p:spPr bwMode="auto">
            <a:xfrm>
              <a:off x="47631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12</a:t>
              </a:r>
            </a:p>
          </p:txBody>
        </p:sp>
        <p:sp>
          <p:nvSpPr>
            <p:cNvPr id="11" name="Rectangle 10">
              <a:extLst>
                <a:ext uri="{FF2B5EF4-FFF2-40B4-BE49-F238E27FC236}">
                  <a16:creationId xmlns:a16="http://schemas.microsoft.com/office/drawing/2014/main" id="{F5B3F0D9-15D1-9747-92DD-B7F3B359EEAE}"/>
                </a:ext>
              </a:extLst>
            </p:cNvPr>
            <p:cNvSpPr/>
            <p:nvPr/>
          </p:nvSpPr>
          <p:spPr bwMode="auto">
            <a:xfrm>
              <a:off x="5220397" y="549208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13</a:t>
              </a:r>
            </a:p>
          </p:txBody>
        </p:sp>
      </p:grpSp>
      <p:cxnSp>
        <p:nvCxnSpPr>
          <p:cNvPr id="12" name="Straight Arrow Connector 11">
            <a:extLst>
              <a:ext uri="{FF2B5EF4-FFF2-40B4-BE49-F238E27FC236}">
                <a16:creationId xmlns:a16="http://schemas.microsoft.com/office/drawing/2014/main" id="{4AECB305-0A2C-7741-999A-8D4437B3CF47}"/>
              </a:ext>
            </a:extLst>
          </p:cNvPr>
          <p:cNvCxnSpPr/>
          <p:nvPr/>
        </p:nvCxnSpPr>
        <p:spPr bwMode="auto">
          <a:xfrm>
            <a:off x="2261297" y="5785767"/>
            <a:ext cx="838200" cy="12700"/>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E6E224-7D41-0840-8A53-9914FB6645AF}"/>
              </a:ext>
            </a:extLst>
          </p:cNvPr>
          <p:cNvCxnSpPr>
            <a:cxnSpLocks/>
          </p:cNvCxnSpPr>
          <p:nvPr/>
        </p:nvCxnSpPr>
        <p:spPr bwMode="auto">
          <a:xfrm flipV="1">
            <a:off x="5905622" y="3998242"/>
            <a:ext cx="466578" cy="1663007"/>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B54F6D-9038-CE41-B5B3-66AD8ED2236A}"/>
              </a:ext>
            </a:extLst>
          </p:cNvPr>
          <p:cNvCxnSpPr/>
          <p:nvPr/>
        </p:nvCxnSpPr>
        <p:spPr bwMode="auto">
          <a:xfrm>
            <a:off x="1907285" y="3998242"/>
            <a:ext cx="1268412" cy="1493838"/>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36">
            <a:extLst>
              <a:ext uri="{FF2B5EF4-FFF2-40B4-BE49-F238E27FC236}">
                <a16:creationId xmlns:a16="http://schemas.microsoft.com/office/drawing/2014/main" id="{3EFF6B22-3A19-D443-BD57-70489F2EBC80}"/>
              </a:ext>
            </a:extLst>
          </p:cNvPr>
          <p:cNvSpPr txBox="1">
            <a:spLocks noChangeArrowheads="1"/>
          </p:cNvSpPr>
          <p:nvPr/>
        </p:nvSpPr>
        <p:spPr bwMode="auto">
          <a:xfrm>
            <a:off x="1084880"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N[0]</a:t>
            </a:r>
          </a:p>
        </p:txBody>
      </p:sp>
      <p:sp>
        <p:nvSpPr>
          <p:cNvPr id="17" name="Rectangle 16">
            <a:extLst>
              <a:ext uri="{FF2B5EF4-FFF2-40B4-BE49-F238E27FC236}">
                <a16:creationId xmlns:a16="http://schemas.microsoft.com/office/drawing/2014/main" id="{A951554D-1E73-2D4B-930D-014E36745EBF}"/>
              </a:ext>
            </a:extLst>
          </p:cNvPr>
          <p:cNvSpPr/>
          <p:nvPr/>
        </p:nvSpPr>
        <p:spPr bwMode="auto">
          <a:xfrm>
            <a:off x="1118297"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Arial" panose="020B0604020202020204" pitchFamily="34" charset="0"/>
                <a:ea typeface="Tahoma" panose="020B0604030504040204" pitchFamily="34" charset="0"/>
                <a:cs typeface="Arial" panose="020B0604020202020204" pitchFamily="34" charset="0"/>
              </a:rPr>
              <a:t>1</a:t>
            </a:r>
          </a:p>
        </p:txBody>
      </p:sp>
      <p:sp>
        <p:nvSpPr>
          <p:cNvPr id="18" name="Rectangle 17">
            <a:extLst>
              <a:ext uri="{FF2B5EF4-FFF2-40B4-BE49-F238E27FC236}">
                <a16:creationId xmlns:a16="http://schemas.microsoft.com/office/drawing/2014/main" id="{6A01B9EA-CD68-DD4D-90A5-C6D88B662A96}"/>
              </a:ext>
            </a:extLst>
          </p:cNvPr>
          <p:cNvSpPr/>
          <p:nvPr/>
        </p:nvSpPr>
        <p:spPr bwMode="auto">
          <a:xfrm>
            <a:off x="1580789" y="3368005"/>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0C9BFF38-C134-0D40-A8A6-929273628EDD}"/>
              </a:ext>
            </a:extLst>
          </p:cNvPr>
          <p:cNvSpPr/>
          <p:nvPr/>
        </p:nvSpPr>
        <p:spPr bwMode="auto">
          <a:xfrm>
            <a:off x="2043281"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DA623C43-E0B8-E342-93E1-861E64901872}"/>
              </a:ext>
            </a:extLst>
          </p:cNvPr>
          <p:cNvSpPr/>
          <p:nvPr/>
        </p:nvSpPr>
        <p:spPr bwMode="auto">
          <a:xfrm>
            <a:off x="2505773" y="3368005"/>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21" name="Rectangle 20">
            <a:extLst>
              <a:ext uri="{FF2B5EF4-FFF2-40B4-BE49-F238E27FC236}">
                <a16:creationId xmlns:a16="http://schemas.microsoft.com/office/drawing/2014/main" id="{88AF04D6-0555-9B48-80CA-BBF35CC0F7B0}"/>
              </a:ext>
            </a:extLst>
          </p:cNvPr>
          <p:cNvSpPr/>
          <p:nvPr/>
        </p:nvSpPr>
        <p:spPr bwMode="auto">
          <a:xfrm>
            <a:off x="2968265" y="3368005"/>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anose="020B0604020202020204" pitchFamily="34" charset="0"/>
                <a:ea typeface="Tahoma" panose="020B0604030504040204" pitchFamily="34" charset="0"/>
                <a:cs typeface="Arial" panose="020B0604020202020204" pitchFamily="34" charset="0"/>
              </a:rPr>
              <a:t>5</a:t>
            </a:r>
          </a:p>
        </p:txBody>
      </p:sp>
      <p:sp>
        <p:nvSpPr>
          <p:cNvPr id="22" name="Rectangle 21">
            <a:extLst>
              <a:ext uri="{FF2B5EF4-FFF2-40B4-BE49-F238E27FC236}">
                <a16:creationId xmlns:a16="http://schemas.microsoft.com/office/drawing/2014/main" id="{75E0FB7C-48B5-9641-A864-763EB5302F02}"/>
              </a:ext>
            </a:extLst>
          </p:cNvPr>
          <p:cNvSpPr/>
          <p:nvPr/>
        </p:nvSpPr>
        <p:spPr bwMode="auto">
          <a:xfrm>
            <a:off x="3430757" y="3368005"/>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anose="020B0604020202020204" pitchFamily="34" charset="0"/>
                <a:ea typeface="Tahoma" panose="020B0604030504040204" pitchFamily="34" charset="0"/>
                <a:cs typeface="Arial" panose="020B0604020202020204" pitchFamily="34" charset="0"/>
              </a:rPr>
              <a:t>6</a:t>
            </a:r>
          </a:p>
        </p:txBody>
      </p:sp>
      <p:sp>
        <p:nvSpPr>
          <p:cNvPr id="23" name="Rectangle 22">
            <a:extLst>
              <a:ext uri="{FF2B5EF4-FFF2-40B4-BE49-F238E27FC236}">
                <a16:creationId xmlns:a16="http://schemas.microsoft.com/office/drawing/2014/main" id="{BACE30B6-618D-9542-9BED-75E09427FEF8}"/>
              </a:ext>
            </a:extLst>
          </p:cNvPr>
          <p:cNvSpPr/>
          <p:nvPr/>
        </p:nvSpPr>
        <p:spPr bwMode="auto">
          <a:xfrm>
            <a:off x="3893247" y="336800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anose="020B0604020202020204" pitchFamily="34" charset="0"/>
                <a:ea typeface="Tahoma" panose="020B0604030504040204" pitchFamily="34" charset="0"/>
                <a:cs typeface="Arial" panose="020B0604020202020204" pitchFamily="34" charset="0"/>
              </a:rPr>
              <a:t>7</a:t>
            </a:r>
          </a:p>
        </p:txBody>
      </p:sp>
      <p:sp>
        <p:nvSpPr>
          <p:cNvPr id="24" name="TextBox 136">
            <a:extLst>
              <a:ext uri="{FF2B5EF4-FFF2-40B4-BE49-F238E27FC236}">
                <a16:creationId xmlns:a16="http://schemas.microsoft.com/office/drawing/2014/main" id="{BF31F299-9BF4-E74C-A5DB-D2FD0AB71B5F}"/>
              </a:ext>
            </a:extLst>
          </p:cNvPr>
          <p:cNvSpPr txBox="1">
            <a:spLocks noChangeArrowheads="1"/>
          </p:cNvSpPr>
          <p:nvPr/>
        </p:nvSpPr>
        <p:spPr bwMode="auto">
          <a:xfrm>
            <a:off x="2479737"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N[3]</a:t>
            </a:r>
          </a:p>
        </p:txBody>
      </p:sp>
      <p:sp>
        <p:nvSpPr>
          <p:cNvPr id="25" name="TextBox 136">
            <a:extLst>
              <a:ext uri="{FF2B5EF4-FFF2-40B4-BE49-F238E27FC236}">
                <a16:creationId xmlns:a16="http://schemas.microsoft.com/office/drawing/2014/main" id="{10E980C3-682D-0F4B-8BAD-C7962ABB7118}"/>
              </a:ext>
            </a:extLst>
          </p:cNvPr>
          <p:cNvSpPr txBox="1">
            <a:spLocks noChangeArrowheads="1"/>
          </p:cNvSpPr>
          <p:nvPr/>
        </p:nvSpPr>
        <p:spPr bwMode="auto">
          <a:xfrm>
            <a:off x="1549303"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N[1]</a:t>
            </a:r>
          </a:p>
        </p:txBody>
      </p:sp>
      <p:sp>
        <p:nvSpPr>
          <p:cNvPr id="26" name="TextBox 136">
            <a:extLst>
              <a:ext uri="{FF2B5EF4-FFF2-40B4-BE49-F238E27FC236}">
                <a16:creationId xmlns:a16="http://schemas.microsoft.com/office/drawing/2014/main" id="{FAAB8DEC-E740-2142-B628-C4BEAC519174}"/>
              </a:ext>
            </a:extLst>
          </p:cNvPr>
          <p:cNvSpPr txBox="1">
            <a:spLocks noChangeArrowheads="1"/>
          </p:cNvSpPr>
          <p:nvPr/>
        </p:nvSpPr>
        <p:spPr bwMode="auto">
          <a:xfrm>
            <a:off x="2013726"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N[2]</a:t>
            </a:r>
          </a:p>
        </p:txBody>
      </p:sp>
      <p:sp>
        <p:nvSpPr>
          <p:cNvPr id="27" name="TextBox 136">
            <a:extLst>
              <a:ext uri="{FF2B5EF4-FFF2-40B4-BE49-F238E27FC236}">
                <a16:creationId xmlns:a16="http://schemas.microsoft.com/office/drawing/2014/main" id="{7BFB4068-BED0-5142-9AF6-05A963F9EF19}"/>
              </a:ext>
            </a:extLst>
          </p:cNvPr>
          <p:cNvSpPr txBox="1">
            <a:spLocks noChangeArrowheads="1"/>
          </p:cNvSpPr>
          <p:nvPr/>
        </p:nvSpPr>
        <p:spPr bwMode="auto">
          <a:xfrm>
            <a:off x="3410173"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N[5]</a:t>
            </a:r>
          </a:p>
        </p:txBody>
      </p:sp>
      <p:sp>
        <p:nvSpPr>
          <p:cNvPr id="28" name="TextBox 136">
            <a:extLst>
              <a:ext uri="{FF2B5EF4-FFF2-40B4-BE49-F238E27FC236}">
                <a16:creationId xmlns:a16="http://schemas.microsoft.com/office/drawing/2014/main" id="{4C0C3AFC-0013-C947-B1F3-31AFCDB7DC28}"/>
              </a:ext>
            </a:extLst>
          </p:cNvPr>
          <p:cNvSpPr txBox="1">
            <a:spLocks noChangeArrowheads="1"/>
          </p:cNvSpPr>
          <p:nvPr/>
        </p:nvSpPr>
        <p:spPr bwMode="auto">
          <a:xfrm>
            <a:off x="2944161"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N[4]</a:t>
            </a:r>
          </a:p>
        </p:txBody>
      </p:sp>
      <p:sp>
        <p:nvSpPr>
          <p:cNvPr id="29" name="TextBox 136">
            <a:extLst>
              <a:ext uri="{FF2B5EF4-FFF2-40B4-BE49-F238E27FC236}">
                <a16:creationId xmlns:a16="http://schemas.microsoft.com/office/drawing/2014/main" id="{A99BD5C4-5F1D-FB4D-B91A-D805EFD422F8}"/>
              </a:ext>
            </a:extLst>
          </p:cNvPr>
          <p:cNvSpPr txBox="1">
            <a:spLocks noChangeArrowheads="1"/>
          </p:cNvSpPr>
          <p:nvPr/>
        </p:nvSpPr>
        <p:spPr bwMode="auto">
          <a:xfrm>
            <a:off x="3874597" y="3067968"/>
            <a:ext cx="513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N[6]</a:t>
            </a:r>
          </a:p>
        </p:txBody>
      </p:sp>
      <p:sp>
        <p:nvSpPr>
          <p:cNvPr id="30" name="TextBox 137">
            <a:extLst>
              <a:ext uri="{FF2B5EF4-FFF2-40B4-BE49-F238E27FC236}">
                <a16:creationId xmlns:a16="http://schemas.microsoft.com/office/drawing/2014/main" id="{0D35DFDA-2B7A-F946-93E0-E33D19969494}"/>
              </a:ext>
            </a:extLst>
          </p:cNvPr>
          <p:cNvSpPr txBox="1">
            <a:spLocks noChangeArrowheads="1"/>
          </p:cNvSpPr>
          <p:nvPr/>
        </p:nvSpPr>
        <p:spPr bwMode="auto">
          <a:xfrm>
            <a:off x="709867" y="2996952"/>
            <a:ext cx="3818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Arial" panose="020B0604020202020204" pitchFamily="34" charset="0"/>
                <a:ea typeface="Tahoma" panose="020B0604030504040204" pitchFamily="34" charset="0"/>
                <a:cs typeface="Arial" panose="020B0604020202020204" pitchFamily="34" charset="0"/>
              </a:rPr>
              <a:t>N</a:t>
            </a:r>
          </a:p>
        </p:txBody>
      </p:sp>
      <p:grpSp>
        <p:nvGrpSpPr>
          <p:cNvPr id="31" name="Group 30">
            <a:extLst>
              <a:ext uri="{FF2B5EF4-FFF2-40B4-BE49-F238E27FC236}">
                <a16:creationId xmlns:a16="http://schemas.microsoft.com/office/drawing/2014/main" id="{A6E80AE8-76B1-034D-B8BE-B6644FA020E4}"/>
              </a:ext>
            </a:extLst>
          </p:cNvPr>
          <p:cNvGrpSpPr/>
          <p:nvPr/>
        </p:nvGrpSpPr>
        <p:grpSpPr>
          <a:xfrm>
            <a:off x="160952" y="5235997"/>
            <a:ext cx="2010871" cy="713283"/>
            <a:chOff x="160952" y="5235997"/>
            <a:chExt cx="2010871" cy="713283"/>
          </a:xfrm>
        </p:grpSpPr>
        <p:sp>
          <p:nvSpPr>
            <p:cNvPr id="32" name="Rectangle 31">
              <a:extLst>
                <a:ext uri="{FF2B5EF4-FFF2-40B4-BE49-F238E27FC236}">
                  <a16:creationId xmlns:a16="http://schemas.microsoft.com/office/drawing/2014/main" id="{47CF7433-FC84-1042-A043-F354C4A1C901}"/>
                </a:ext>
              </a:extLst>
            </p:cNvPr>
            <p:cNvSpPr/>
            <p:nvPr/>
          </p:nvSpPr>
          <p:spPr bwMode="auto">
            <a:xfrm>
              <a:off x="5797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33" name="Rectangle 32">
              <a:extLst>
                <a:ext uri="{FF2B5EF4-FFF2-40B4-BE49-F238E27FC236}">
                  <a16:creationId xmlns:a16="http://schemas.microsoft.com/office/drawing/2014/main" id="{27C60394-3399-0240-9785-31CCA7E01067}"/>
                </a:ext>
              </a:extLst>
            </p:cNvPr>
            <p:cNvSpPr/>
            <p:nvPr/>
          </p:nvSpPr>
          <p:spPr bwMode="auto">
            <a:xfrm>
              <a:off x="8845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34" name="Rectangle 33">
              <a:extLst>
                <a:ext uri="{FF2B5EF4-FFF2-40B4-BE49-F238E27FC236}">
                  <a16:creationId xmlns:a16="http://schemas.microsoft.com/office/drawing/2014/main" id="{8F10AB67-1F45-E743-9208-F95CA2628613}"/>
                </a:ext>
              </a:extLst>
            </p:cNvPr>
            <p:cNvSpPr/>
            <p:nvPr/>
          </p:nvSpPr>
          <p:spPr bwMode="auto">
            <a:xfrm>
              <a:off x="1189308" y="5644480"/>
              <a:ext cx="304800" cy="3048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5</a:t>
              </a:r>
            </a:p>
          </p:txBody>
        </p:sp>
        <p:sp>
          <p:nvSpPr>
            <p:cNvPr id="35" name="Rectangle 34">
              <a:extLst>
                <a:ext uri="{FF2B5EF4-FFF2-40B4-BE49-F238E27FC236}">
                  <a16:creationId xmlns:a16="http://schemas.microsoft.com/office/drawing/2014/main" id="{1BCD4C41-68E8-BD4B-A5FE-C42FAA02F034}"/>
                </a:ext>
              </a:extLst>
            </p:cNvPr>
            <p:cNvSpPr/>
            <p:nvPr/>
          </p:nvSpPr>
          <p:spPr bwMode="auto">
            <a:xfrm>
              <a:off x="14941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4</a:t>
              </a:r>
            </a:p>
          </p:txBody>
        </p:sp>
        <p:sp>
          <p:nvSpPr>
            <p:cNvPr id="36" name="Rectangle 35">
              <a:extLst>
                <a:ext uri="{FF2B5EF4-FFF2-40B4-BE49-F238E27FC236}">
                  <a16:creationId xmlns:a16="http://schemas.microsoft.com/office/drawing/2014/main" id="{1563F67E-9E89-2F4D-9DA6-BBF3E6697B9F}"/>
                </a:ext>
              </a:extLst>
            </p:cNvPr>
            <p:cNvSpPr/>
            <p:nvPr/>
          </p:nvSpPr>
          <p:spPr bwMode="auto">
            <a:xfrm>
              <a:off x="1798908" y="5644480"/>
              <a:ext cx="304800" cy="3048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37" name="TextBox 136">
              <a:extLst>
                <a:ext uri="{FF2B5EF4-FFF2-40B4-BE49-F238E27FC236}">
                  <a16:creationId xmlns:a16="http://schemas.microsoft.com/office/drawing/2014/main" id="{FF1967E3-A01B-2F41-AD53-F42761F09E17}"/>
                </a:ext>
              </a:extLst>
            </p:cNvPr>
            <p:cNvSpPr txBox="1">
              <a:spLocks noChangeArrowheads="1"/>
            </p:cNvSpPr>
            <p:nvPr/>
          </p:nvSpPr>
          <p:spPr bwMode="auto">
            <a:xfrm>
              <a:off x="495544"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M[0]</a:t>
              </a:r>
            </a:p>
          </p:txBody>
        </p:sp>
        <p:sp>
          <p:nvSpPr>
            <p:cNvPr id="38" name="TextBox 136">
              <a:extLst>
                <a:ext uri="{FF2B5EF4-FFF2-40B4-BE49-F238E27FC236}">
                  <a16:creationId xmlns:a16="http://schemas.microsoft.com/office/drawing/2014/main" id="{B0D471B6-FA8A-124E-A737-176E23323DD2}"/>
                </a:ext>
              </a:extLst>
            </p:cNvPr>
            <p:cNvSpPr txBox="1">
              <a:spLocks noChangeArrowheads="1"/>
            </p:cNvSpPr>
            <p:nvPr/>
          </p:nvSpPr>
          <p:spPr bwMode="auto">
            <a:xfrm>
              <a:off x="1409871"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M[3]</a:t>
              </a:r>
            </a:p>
          </p:txBody>
        </p:sp>
        <p:sp>
          <p:nvSpPr>
            <p:cNvPr id="39" name="TextBox 136">
              <a:extLst>
                <a:ext uri="{FF2B5EF4-FFF2-40B4-BE49-F238E27FC236}">
                  <a16:creationId xmlns:a16="http://schemas.microsoft.com/office/drawing/2014/main" id="{75782028-75AF-A14D-ACBB-E634399F6E5C}"/>
                </a:ext>
              </a:extLst>
            </p:cNvPr>
            <p:cNvSpPr txBox="1">
              <a:spLocks noChangeArrowheads="1"/>
            </p:cNvSpPr>
            <p:nvPr/>
          </p:nvSpPr>
          <p:spPr bwMode="auto">
            <a:xfrm>
              <a:off x="800320"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M[1]</a:t>
              </a:r>
            </a:p>
          </p:txBody>
        </p:sp>
        <p:sp>
          <p:nvSpPr>
            <p:cNvPr id="40" name="TextBox 136">
              <a:extLst>
                <a:ext uri="{FF2B5EF4-FFF2-40B4-BE49-F238E27FC236}">
                  <a16:creationId xmlns:a16="http://schemas.microsoft.com/office/drawing/2014/main" id="{2EBFE134-76AF-4843-AAF1-CC87159158A4}"/>
                </a:ext>
              </a:extLst>
            </p:cNvPr>
            <p:cNvSpPr txBox="1">
              <a:spLocks noChangeArrowheads="1"/>
            </p:cNvSpPr>
            <p:nvPr/>
          </p:nvSpPr>
          <p:spPr bwMode="auto">
            <a:xfrm>
              <a:off x="1105095"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M[2]</a:t>
              </a:r>
            </a:p>
          </p:txBody>
        </p:sp>
        <p:sp>
          <p:nvSpPr>
            <p:cNvPr id="41" name="TextBox 136">
              <a:extLst>
                <a:ext uri="{FF2B5EF4-FFF2-40B4-BE49-F238E27FC236}">
                  <a16:creationId xmlns:a16="http://schemas.microsoft.com/office/drawing/2014/main" id="{126E3B84-74B6-524B-AA05-E626A0E79831}"/>
                </a:ext>
              </a:extLst>
            </p:cNvPr>
            <p:cNvSpPr txBox="1">
              <a:spLocks noChangeArrowheads="1"/>
            </p:cNvSpPr>
            <p:nvPr/>
          </p:nvSpPr>
          <p:spPr bwMode="auto">
            <a:xfrm>
              <a:off x="1714647" y="5380956"/>
              <a:ext cx="4571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100" dirty="0">
                  <a:latin typeface="Arial" panose="020B0604020202020204" pitchFamily="34" charset="0"/>
                  <a:ea typeface="Tahoma" panose="020B0604030504040204" pitchFamily="34" charset="0"/>
                  <a:cs typeface="Arial" panose="020B0604020202020204" pitchFamily="34" charset="0"/>
                </a:rPr>
                <a:t>M[4]</a:t>
              </a:r>
            </a:p>
          </p:txBody>
        </p:sp>
        <p:sp>
          <p:nvSpPr>
            <p:cNvPr id="42" name="TextBox 137">
              <a:extLst>
                <a:ext uri="{FF2B5EF4-FFF2-40B4-BE49-F238E27FC236}">
                  <a16:creationId xmlns:a16="http://schemas.microsoft.com/office/drawing/2014/main" id="{AC8E543B-E2F9-CC43-A38E-D11B48662F57}"/>
                </a:ext>
              </a:extLst>
            </p:cNvPr>
            <p:cNvSpPr txBox="1">
              <a:spLocks noChangeArrowheads="1"/>
            </p:cNvSpPr>
            <p:nvPr/>
          </p:nvSpPr>
          <p:spPr bwMode="auto">
            <a:xfrm>
              <a:off x="160952" y="5235997"/>
              <a:ext cx="397866" cy="400110"/>
            </a:xfrm>
            <a:prstGeom prst="rect">
              <a:avLst/>
            </a:prstGeom>
            <a:noFill/>
            <a:ln>
              <a:noFill/>
            </a:ln>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Arial" panose="020B0604020202020204" pitchFamily="34" charset="0"/>
                  <a:ea typeface="Tahoma" panose="020B0604030504040204" pitchFamily="34" charset="0"/>
                  <a:cs typeface="Arial" panose="020B0604020202020204" pitchFamily="34" charset="0"/>
                </a:rPr>
                <a:t>M</a:t>
              </a:r>
            </a:p>
          </p:txBody>
        </p:sp>
      </p:grpSp>
      <p:sp>
        <p:nvSpPr>
          <p:cNvPr id="44" name="TextBox 137">
            <a:extLst>
              <a:ext uri="{FF2B5EF4-FFF2-40B4-BE49-F238E27FC236}">
                <a16:creationId xmlns:a16="http://schemas.microsoft.com/office/drawing/2014/main" id="{9404C65A-4843-A743-A348-7D44C76A9FEA}"/>
              </a:ext>
            </a:extLst>
          </p:cNvPr>
          <p:cNvSpPr txBox="1">
            <a:spLocks noChangeArrowheads="1"/>
          </p:cNvSpPr>
          <p:nvPr/>
        </p:nvSpPr>
        <p:spPr bwMode="auto">
          <a:xfrm>
            <a:off x="5268167" y="2996952"/>
            <a:ext cx="3529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Arial" panose="020B0604020202020204" pitchFamily="34" charset="0"/>
                <a:ea typeface="Tahoma" panose="020B0604030504040204" pitchFamily="34" charset="0"/>
                <a:cs typeface="Arial" panose="020B0604020202020204" pitchFamily="34" charset="0"/>
              </a:rPr>
              <a:t>P</a:t>
            </a:r>
          </a:p>
        </p:txBody>
      </p:sp>
      <p:sp>
        <p:nvSpPr>
          <p:cNvPr id="45" name="Rectangle 44">
            <a:extLst>
              <a:ext uri="{FF2B5EF4-FFF2-40B4-BE49-F238E27FC236}">
                <a16:creationId xmlns:a16="http://schemas.microsoft.com/office/drawing/2014/main" id="{7AA66339-EAA8-D044-931A-9BE1DE0AA575}"/>
              </a:ext>
            </a:extLst>
          </p:cNvPr>
          <p:cNvSpPr/>
          <p:nvPr/>
        </p:nvSpPr>
        <p:spPr bwMode="auto">
          <a:xfrm>
            <a:off x="5668072" y="340025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46" name="Rectangle 45">
            <a:extLst>
              <a:ext uri="{FF2B5EF4-FFF2-40B4-BE49-F238E27FC236}">
                <a16:creationId xmlns:a16="http://schemas.microsoft.com/office/drawing/2014/main" id="{C1153C1E-8DF4-6D4E-A9D4-54E6FCA044DF}"/>
              </a:ext>
            </a:extLst>
          </p:cNvPr>
          <p:cNvSpPr/>
          <p:nvPr/>
        </p:nvSpPr>
        <p:spPr bwMode="auto">
          <a:xfrm>
            <a:off x="6125272" y="340025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8</a:t>
            </a:r>
          </a:p>
        </p:txBody>
      </p:sp>
      <p:sp>
        <p:nvSpPr>
          <p:cNvPr id="47" name="Rectangle 46">
            <a:extLst>
              <a:ext uri="{FF2B5EF4-FFF2-40B4-BE49-F238E27FC236}">
                <a16:creationId xmlns:a16="http://schemas.microsoft.com/office/drawing/2014/main" id="{18D20419-CD3C-0D43-BBB6-79F01491B7B6}"/>
              </a:ext>
            </a:extLst>
          </p:cNvPr>
          <p:cNvSpPr/>
          <p:nvPr/>
        </p:nvSpPr>
        <p:spPr bwMode="auto">
          <a:xfrm>
            <a:off x="7039672" y="340025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16</a:t>
            </a:r>
          </a:p>
        </p:txBody>
      </p:sp>
      <p:sp>
        <p:nvSpPr>
          <p:cNvPr id="48" name="Rectangle 47">
            <a:extLst>
              <a:ext uri="{FF2B5EF4-FFF2-40B4-BE49-F238E27FC236}">
                <a16:creationId xmlns:a16="http://schemas.microsoft.com/office/drawing/2014/main" id="{F15E6B97-F5FA-B944-997F-DF2012E06FFD}"/>
              </a:ext>
            </a:extLst>
          </p:cNvPr>
          <p:cNvSpPr/>
          <p:nvPr/>
        </p:nvSpPr>
        <p:spPr bwMode="auto">
          <a:xfrm>
            <a:off x="7496872" y="340025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15</a:t>
            </a:r>
          </a:p>
        </p:txBody>
      </p:sp>
      <p:sp>
        <p:nvSpPr>
          <p:cNvPr id="49" name="Rectangle 48">
            <a:extLst>
              <a:ext uri="{FF2B5EF4-FFF2-40B4-BE49-F238E27FC236}">
                <a16:creationId xmlns:a16="http://schemas.microsoft.com/office/drawing/2014/main" id="{0D170F64-BFAB-9A4E-922D-2570EB1B4394}"/>
              </a:ext>
            </a:extLst>
          </p:cNvPr>
          <p:cNvSpPr/>
          <p:nvPr/>
        </p:nvSpPr>
        <p:spPr bwMode="auto">
          <a:xfrm>
            <a:off x="7954072" y="340025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50" name="Rectangle 49">
            <a:extLst>
              <a:ext uri="{FF2B5EF4-FFF2-40B4-BE49-F238E27FC236}">
                <a16:creationId xmlns:a16="http://schemas.microsoft.com/office/drawing/2014/main" id="{2344C5E6-C50C-304C-A4A6-180631432EE2}"/>
              </a:ext>
            </a:extLst>
          </p:cNvPr>
          <p:cNvSpPr/>
          <p:nvPr/>
        </p:nvSpPr>
        <p:spPr bwMode="auto">
          <a:xfrm>
            <a:off x="8411272" y="340025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a:t>
            </a:r>
          </a:p>
        </p:txBody>
      </p:sp>
      <p:sp>
        <p:nvSpPr>
          <p:cNvPr id="51" name="TextBox 136">
            <a:extLst>
              <a:ext uri="{FF2B5EF4-FFF2-40B4-BE49-F238E27FC236}">
                <a16:creationId xmlns:a16="http://schemas.microsoft.com/office/drawing/2014/main" id="{A9B333FE-1B4B-0F4F-AE9E-01DEF85ADC2A}"/>
              </a:ext>
            </a:extLst>
          </p:cNvPr>
          <p:cNvSpPr txBox="1">
            <a:spLocks noChangeArrowheads="1"/>
          </p:cNvSpPr>
          <p:nvPr/>
        </p:nvSpPr>
        <p:spPr bwMode="auto">
          <a:xfrm>
            <a:off x="5652637"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P[0]</a:t>
            </a:r>
          </a:p>
        </p:txBody>
      </p:sp>
      <p:sp>
        <p:nvSpPr>
          <p:cNvPr id="52" name="TextBox 136">
            <a:extLst>
              <a:ext uri="{FF2B5EF4-FFF2-40B4-BE49-F238E27FC236}">
                <a16:creationId xmlns:a16="http://schemas.microsoft.com/office/drawing/2014/main" id="{27A44AA7-001C-784C-BFC5-4C541D32697A}"/>
              </a:ext>
            </a:extLst>
          </p:cNvPr>
          <p:cNvSpPr txBox="1">
            <a:spLocks noChangeArrowheads="1"/>
          </p:cNvSpPr>
          <p:nvPr/>
        </p:nvSpPr>
        <p:spPr bwMode="auto">
          <a:xfrm>
            <a:off x="7012711"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P[3]</a:t>
            </a:r>
          </a:p>
        </p:txBody>
      </p:sp>
      <p:sp>
        <p:nvSpPr>
          <p:cNvPr id="53" name="TextBox 136">
            <a:extLst>
              <a:ext uri="{FF2B5EF4-FFF2-40B4-BE49-F238E27FC236}">
                <a16:creationId xmlns:a16="http://schemas.microsoft.com/office/drawing/2014/main" id="{8A6252EE-82EB-AC42-B006-7F52163BBE85}"/>
              </a:ext>
            </a:extLst>
          </p:cNvPr>
          <p:cNvSpPr txBox="1">
            <a:spLocks noChangeArrowheads="1"/>
          </p:cNvSpPr>
          <p:nvPr/>
        </p:nvSpPr>
        <p:spPr bwMode="auto">
          <a:xfrm>
            <a:off x="6105995"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P[1]</a:t>
            </a:r>
          </a:p>
        </p:txBody>
      </p:sp>
      <p:sp>
        <p:nvSpPr>
          <p:cNvPr id="54" name="TextBox 136">
            <a:extLst>
              <a:ext uri="{FF2B5EF4-FFF2-40B4-BE49-F238E27FC236}">
                <a16:creationId xmlns:a16="http://schemas.microsoft.com/office/drawing/2014/main" id="{8653FCF3-7F1C-CE45-AF0D-4B2B5F8A688F}"/>
              </a:ext>
            </a:extLst>
          </p:cNvPr>
          <p:cNvSpPr txBox="1">
            <a:spLocks noChangeArrowheads="1"/>
          </p:cNvSpPr>
          <p:nvPr/>
        </p:nvSpPr>
        <p:spPr bwMode="auto">
          <a:xfrm>
            <a:off x="6559353"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P[2]</a:t>
            </a:r>
          </a:p>
        </p:txBody>
      </p:sp>
      <p:sp>
        <p:nvSpPr>
          <p:cNvPr id="55" name="TextBox 136">
            <a:extLst>
              <a:ext uri="{FF2B5EF4-FFF2-40B4-BE49-F238E27FC236}">
                <a16:creationId xmlns:a16="http://schemas.microsoft.com/office/drawing/2014/main" id="{B90F34E6-D867-534C-9A47-59E5B0F0F41A}"/>
              </a:ext>
            </a:extLst>
          </p:cNvPr>
          <p:cNvSpPr txBox="1">
            <a:spLocks noChangeArrowheads="1"/>
          </p:cNvSpPr>
          <p:nvPr/>
        </p:nvSpPr>
        <p:spPr bwMode="auto">
          <a:xfrm>
            <a:off x="7919426"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P[5]</a:t>
            </a:r>
          </a:p>
        </p:txBody>
      </p:sp>
      <p:sp>
        <p:nvSpPr>
          <p:cNvPr id="56" name="TextBox 136">
            <a:extLst>
              <a:ext uri="{FF2B5EF4-FFF2-40B4-BE49-F238E27FC236}">
                <a16:creationId xmlns:a16="http://schemas.microsoft.com/office/drawing/2014/main" id="{C04F2C5B-986E-DA44-A4A2-1C1817845882}"/>
              </a:ext>
            </a:extLst>
          </p:cNvPr>
          <p:cNvSpPr txBox="1">
            <a:spLocks noChangeArrowheads="1"/>
          </p:cNvSpPr>
          <p:nvPr/>
        </p:nvSpPr>
        <p:spPr bwMode="auto">
          <a:xfrm>
            <a:off x="7466069"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P[4]</a:t>
            </a:r>
          </a:p>
        </p:txBody>
      </p:sp>
      <p:sp>
        <p:nvSpPr>
          <p:cNvPr id="57" name="TextBox 136">
            <a:extLst>
              <a:ext uri="{FF2B5EF4-FFF2-40B4-BE49-F238E27FC236}">
                <a16:creationId xmlns:a16="http://schemas.microsoft.com/office/drawing/2014/main" id="{2FAC17FF-DDF7-624C-B145-CEDDF48E5E8E}"/>
              </a:ext>
            </a:extLst>
          </p:cNvPr>
          <p:cNvSpPr txBox="1">
            <a:spLocks noChangeArrowheads="1"/>
          </p:cNvSpPr>
          <p:nvPr/>
        </p:nvSpPr>
        <p:spPr bwMode="auto">
          <a:xfrm>
            <a:off x="8372786" y="307273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400" dirty="0">
                <a:latin typeface="Arial" panose="020B0604020202020204" pitchFamily="34" charset="0"/>
                <a:ea typeface="Tahoma" panose="020B0604030504040204" pitchFamily="34" charset="0"/>
                <a:cs typeface="Arial" panose="020B0604020202020204" pitchFamily="34" charset="0"/>
              </a:rPr>
              <a:t>P[6]</a:t>
            </a:r>
          </a:p>
        </p:txBody>
      </p:sp>
      <p:sp>
        <p:nvSpPr>
          <p:cNvPr id="58" name="Rectangle 57">
            <a:extLst>
              <a:ext uri="{FF2B5EF4-FFF2-40B4-BE49-F238E27FC236}">
                <a16:creationId xmlns:a16="http://schemas.microsoft.com/office/drawing/2014/main" id="{1E8EBD1D-633D-AF4E-8E47-737DDFAC8660}"/>
              </a:ext>
            </a:extLst>
          </p:cNvPr>
          <p:cNvSpPr/>
          <p:nvPr/>
        </p:nvSpPr>
        <p:spPr bwMode="auto">
          <a:xfrm>
            <a:off x="6588224" y="340025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panose="020B0604020202020204" pitchFamily="34" charset="0"/>
              <a:ea typeface="Tahoma" panose="020B060403050404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EA527E1A-E960-104A-B40F-1ADCD743DDA5}"/>
              </a:ext>
            </a:extLst>
          </p:cNvPr>
          <p:cNvSpPr txBox="1"/>
          <p:nvPr/>
        </p:nvSpPr>
        <p:spPr>
          <a:xfrm>
            <a:off x="3851920" y="5949280"/>
            <a:ext cx="1413977" cy="307777"/>
          </a:xfrm>
          <a:prstGeom prst="rect">
            <a:avLst/>
          </a:prstGeom>
          <a:noFill/>
        </p:spPr>
        <p:txBody>
          <a:bodyPr wrap="none" rtlCol="0">
            <a:spAutoFit/>
          </a:bodyPr>
          <a:lstStyle/>
          <a:p>
            <a:r>
              <a:rPr lang="en-CH" sz="1400" dirty="0"/>
              <a:t>Partial products</a:t>
            </a:r>
          </a:p>
        </p:txBody>
      </p:sp>
      <p:sp>
        <p:nvSpPr>
          <p:cNvPr id="61" name="TextBox 60">
            <a:extLst>
              <a:ext uri="{FF2B5EF4-FFF2-40B4-BE49-F238E27FC236}">
                <a16:creationId xmlns:a16="http://schemas.microsoft.com/office/drawing/2014/main" id="{F3772ACC-45AD-8041-B740-190947770F00}"/>
              </a:ext>
            </a:extLst>
          </p:cNvPr>
          <p:cNvSpPr txBox="1"/>
          <p:nvPr/>
        </p:nvSpPr>
        <p:spPr>
          <a:xfrm>
            <a:off x="6228184" y="4921423"/>
            <a:ext cx="534121" cy="307777"/>
          </a:xfrm>
          <a:prstGeom prst="rect">
            <a:avLst/>
          </a:prstGeom>
          <a:noFill/>
        </p:spPr>
        <p:txBody>
          <a:bodyPr wrap="none" rtlCol="0">
            <a:spAutoFit/>
          </a:bodyPr>
          <a:lstStyle/>
          <a:p>
            <a:r>
              <a:rPr lang="en-CH" sz="1400" dirty="0"/>
              <a:t>Sum</a:t>
            </a:r>
          </a:p>
        </p:txBody>
      </p:sp>
      <p:sp>
        <p:nvSpPr>
          <p:cNvPr id="62" name="Rectangle 61">
            <a:extLst>
              <a:ext uri="{FF2B5EF4-FFF2-40B4-BE49-F238E27FC236}">
                <a16:creationId xmlns:a16="http://schemas.microsoft.com/office/drawing/2014/main" id="{3D544B2D-82A7-6A4C-B3F8-90BFC8E180C8}"/>
              </a:ext>
            </a:extLst>
          </p:cNvPr>
          <p:cNvSpPr/>
          <p:nvPr/>
        </p:nvSpPr>
        <p:spPr bwMode="auto">
          <a:xfrm>
            <a:off x="6131024" y="3400255"/>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panose="020B0604020202020204" pitchFamily="34" charset="0"/>
                <a:ea typeface="Tahoma" panose="020B0604030504040204" pitchFamily="34" charset="0"/>
                <a:cs typeface="Arial" panose="020B0604020202020204" pitchFamily="34" charset="0"/>
              </a:rPr>
              <a:t>38</a:t>
            </a:r>
          </a:p>
        </p:txBody>
      </p:sp>
      <p:sp>
        <p:nvSpPr>
          <p:cNvPr id="63" name="Rectangle 62">
            <a:extLst>
              <a:ext uri="{FF2B5EF4-FFF2-40B4-BE49-F238E27FC236}">
                <a16:creationId xmlns:a16="http://schemas.microsoft.com/office/drawing/2014/main" id="{68DF0280-B41C-3346-8877-0F7076B92ED5}"/>
              </a:ext>
            </a:extLst>
          </p:cNvPr>
          <p:cNvSpPr/>
          <p:nvPr/>
        </p:nvSpPr>
        <p:spPr bwMode="auto">
          <a:xfrm>
            <a:off x="658416" y="3368005"/>
            <a:ext cx="457200" cy="457200"/>
          </a:xfrm>
          <a:prstGeom prst="rect">
            <a:avLst/>
          </a:prstGeom>
          <a:solidFill>
            <a:srgbClr val="00B0F0">
              <a:alpha val="50196"/>
            </a:srgbClr>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Arial" panose="020B0604020202020204" pitchFamily="34" charset="0"/>
                <a:ea typeface="Tahoma" panose="020B0604030504040204" pitchFamily="34" charset="0"/>
                <a:cs typeface="Arial" panose="020B0604020202020204" pitchFamily="34" charset="0"/>
              </a:rPr>
              <a:t>0</a:t>
            </a:r>
          </a:p>
        </p:txBody>
      </p:sp>
      <p:sp>
        <p:nvSpPr>
          <p:cNvPr id="64" name="CuadroTexto 26">
            <a:extLst>
              <a:ext uri="{FF2B5EF4-FFF2-40B4-BE49-F238E27FC236}">
                <a16:creationId xmlns:a16="http://schemas.microsoft.com/office/drawing/2014/main" id="{4CA16CC4-2757-2A4E-A728-ED85243412D6}"/>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323085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dissolve">
                                      <p:cBhvr>
                                        <p:cTn id="13" dur="10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childTnLst>
                                </p:cTn>
                              </p:par>
                              <p:par>
                                <p:cTn id="34" presetID="1" presetClass="entr" presetSubtype="0" fill="hold" grpId="0" nodeType="withEffect">
                                  <p:stCondLst>
                                    <p:cond delay="500"/>
                                  </p:stCondLst>
                                  <p:childTnLst>
                                    <p:set>
                                      <p:cBhvr>
                                        <p:cTn id="35"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animBg="1"/>
      <p:bldP spid="6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Storing the Mask in Constant Memory</a:t>
            </a:r>
          </a:p>
        </p:txBody>
      </p:sp>
      <p:sp>
        <p:nvSpPr>
          <p:cNvPr id="3" name="Content Placeholder 2"/>
          <p:cNvSpPr>
            <a:spLocks noGrp="1"/>
          </p:cNvSpPr>
          <p:nvPr>
            <p:ph idx="1"/>
          </p:nvPr>
        </p:nvSpPr>
        <p:spPr/>
        <p:txBody>
          <a:bodyPr/>
          <a:lstStyle/>
          <a:p>
            <a:r>
              <a:rPr lang="en-US" dirty="0"/>
              <a:t>We can store the mask in </a:t>
            </a:r>
            <a:r>
              <a:rPr lang="en-US" dirty="0">
                <a:solidFill>
                  <a:srgbClr val="7030A0"/>
                </a:solidFill>
              </a:rPr>
              <a:t>constant memory</a:t>
            </a:r>
          </a:p>
          <a:p>
            <a:pPr lvl="1"/>
            <a:r>
              <a:rPr lang="en-US" dirty="0"/>
              <a:t>The mask is small</a:t>
            </a:r>
          </a:p>
          <a:p>
            <a:pPr lvl="1"/>
            <a:r>
              <a:rPr lang="en-US" dirty="0"/>
              <a:t>It is constant</a:t>
            </a:r>
          </a:p>
          <a:p>
            <a:pPr lvl="1"/>
            <a:r>
              <a:rPr lang="en-US" dirty="0"/>
              <a:t>It is accessed by all threads</a:t>
            </a:r>
          </a:p>
          <a:p>
            <a:r>
              <a:rPr lang="en-US" dirty="0"/>
              <a:t>Constant memory is </a:t>
            </a:r>
            <a:r>
              <a:rPr lang="en-US" dirty="0">
                <a:solidFill>
                  <a:srgbClr val="00B050"/>
                </a:solidFill>
              </a:rPr>
              <a:t>cached inside each GPU core </a:t>
            </a:r>
            <a:r>
              <a:rPr lang="en-US" dirty="0"/>
              <a:t>and it is particularly fast when </a:t>
            </a:r>
            <a:r>
              <a:rPr lang="en-US" dirty="0">
                <a:solidFill>
                  <a:srgbClr val="0070C0"/>
                </a:solidFill>
              </a:rPr>
              <a:t>all threads of a warp access the same value</a:t>
            </a:r>
          </a:p>
          <a:p>
            <a:r>
              <a:rPr lang="en-US" dirty="0"/>
              <a:t>1. Declare the mask as a global variable</a:t>
            </a:r>
          </a:p>
          <a:p>
            <a:pPr marL="0" indent="0">
              <a:buNone/>
            </a:pPr>
            <a:r>
              <a:rPr lang="en-US" sz="2000" dirty="0">
                <a:latin typeface="Courier"/>
                <a:cs typeface="Courier"/>
              </a:rPr>
              <a:t>		#define MASK_WIDTH 5</a:t>
            </a:r>
          </a:p>
          <a:p>
            <a:pPr marL="0" indent="0">
              <a:buNone/>
            </a:pPr>
            <a:r>
              <a:rPr lang="en-US" sz="2000" dirty="0">
                <a:latin typeface="Courier"/>
                <a:cs typeface="Courier"/>
              </a:rPr>
              <a:t>		</a:t>
            </a:r>
            <a:r>
              <a:rPr lang="en-US" sz="2000" dirty="0">
                <a:solidFill>
                  <a:srgbClr val="00B050"/>
                </a:solidFill>
                <a:latin typeface="Courier"/>
                <a:cs typeface="Courier"/>
              </a:rPr>
              <a:t>__constant__ float </a:t>
            </a:r>
            <a:r>
              <a:rPr lang="en-US" sz="2000" dirty="0">
                <a:latin typeface="Courier"/>
                <a:cs typeface="Courier"/>
              </a:rPr>
              <a:t>M[MASK_WIDTH];</a:t>
            </a:r>
            <a:endParaRPr lang="en-US" sz="2000" dirty="0"/>
          </a:p>
          <a:p>
            <a:r>
              <a:rPr lang="en-US" dirty="0"/>
              <a:t>2. Initialize the mask from the host</a:t>
            </a:r>
          </a:p>
          <a:p>
            <a:pPr marL="344487" lvl="1" indent="0">
              <a:buNone/>
            </a:pPr>
            <a:r>
              <a:rPr lang="en-US" sz="2000" dirty="0" err="1">
                <a:latin typeface="Courier"/>
                <a:cs typeface="Courier"/>
              </a:rPr>
              <a:t>cudaMemcpyToSymbol</a:t>
            </a:r>
            <a:r>
              <a:rPr lang="en-US" sz="2000" dirty="0">
                <a:latin typeface="Courier"/>
                <a:cs typeface="Courier"/>
              </a:rPr>
              <a:t>(M, </a:t>
            </a:r>
            <a:r>
              <a:rPr lang="en-US" sz="2000" dirty="0" err="1">
                <a:latin typeface="Courier"/>
                <a:cs typeface="Courier"/>
              </a:rPr>
              <a:t>M_h</a:t>
            </a:r>
            <a:r>
              <a:rPr lang="en-US" sz="2000" dirty="0">
                <a:latin typeface="Courier"/>
                <a:cs typeface="Courier"/>
              </a:rPr>
              <a:t>, </a:t>
            </a:r>
            <a:r>
              <a:rPr lang="en-US" sz="2000" dirty="0" err="1">
                <a:latin typeface="Courier"/>
                <a:cs typeface="Courier"/>
              </a:rPr>
              <a:t>Mask_Width</a:t>
            </a:r>
            <a:r>
              <a:rPr lang="en-US" sz="2000" dirty="0">
                <a:latin typeface="Courier"/>
                <a:cs typeface="Courier"/>
              </a:rPr>
              <a:t>*</a:t>
            </a:r>
            <a:r>
              <a:rPr lang="en-US" sz="2000" dirty="0" err="1">
                <a:solidFill>
                  <a:srgbClr val="CC9900"/>
                </a:solidFill>
                <a:latin typeface="Courier"/>
                <a:cs typeface="Courier"/>
              </a:rPr>
              <a:t>sizeof</a:t>
            </a:r>
            <a:r>
              <a:rPr lang="en-US" sz="2000" dirty="0">
                <a:latin typeface="Courier"/>
                <a:cs typeface="Courier"/>
              </a:rPr>
              <a:t>(</a:t>
            </a:r>
            <a:r>
              <a:rPr lang="en-US" sz="2000" dirty="0">
                <a:solidFill>
                  <a:srgbClr val="00B050"/>
                </a:solidFill>
                <a:latin typeface="Courier"/>
                <a:cs typeface="Courier"/>
              </a:rPr>
              <a:t>float</a:t>
            </a:r>
            <a:r>
              <a:rPr lang="en-US" sz="2000" dirty="0">
                <a:latin typeface="Courier"/>
                <a:cs typeface="Courier"/>
              </a:rPr>
              <a:t>));</a:t>
            </a:r>
          </a:p>
          <a:p>
            <a:pPr marL="0" indent="0">
              <a:buNone/>
            </a:pPr>
            <a:endParaRPr lang="en-US" dirty="0"/>
          </a:p>
        </p:txBody>
      </p:sp>
      <p:sp>
        <p:nvSpPr>
          <p:cNvPr id="5" name="Slide Number Placeholder 4"/>
          <p:cNvSpPr>
            <a:spLocks noGrp="1"/>
          </p:cNvSpPr>
          <p:nvPr>
            <p:ph type="sldNum" sz="quarter" idx="11"/>
          </p:nvPr>
        </p:nvSpPr>
        <p:spPr/>
        <p:txBody>
          <a:bodyPr/>
          <a:lstStyle/>
          <a:p>
            <a:pPr>
              <a:defRPr/>
            </a:pPr>
            <a:fld id="{62A46D82-73E8-4CB3-8B05-AA66F8C47AE4}" type="slidenum">
              <a:rPr lang="en-US" smtClean="0"/>
              <a:pPr>
                <a:defRPr/>
              </a:pPr>
              <a:t>33</a:t>
            </a:fld>
            <a:endParaRPr lang="en-US" dirty="0"/>
          </a:p>
        </p:txBody>
      </p:sp>
      <p:sp>
        <p:nvSpPr>
          <p:cNvPr id="65" name="TextBox 64">
            <a:extLst>
              <a:ext uri="{FF2B5EF4-FFF2-40B4-BE49-F238E27FC236}">
                <a16:creationId xmlns:a16="http://schemas.microsoft.com/office/drawing/2014/main" id="{6C54DB63-9EE6-CD45-81DD-56F0F9AC2E91}"/>
              </a:ext>
            </a:extLst>
          </p:cNvPr>
          <p:cNvSpPr txBox="1"/>
          <p:nvPr/>
        </p:nvSpPr>
        <p:spPr>
          <a:xfrm>
            <a:off x="4283968" y="6021288"/>
            <a:ext cx="1080120" cy="276999"/>
          </a:xfrm>
          <a:prstGeom prst="rect">
            <a:avLst/>
          </a:prstGeom>
          <a:noFill/>
        </p:spPr>
        <p:txBody>
          <a:bodyPr wrap="square" rtlCol="0">
            <a:spAutoFit/>
          </a:bodyPr>
          <a:lstStyle/>
          <a:p>
            <a:r>
              <a:rPr lang="en-CH" sz="1200" dirty="0">
                <a:solidFill>
                  <a:srgbClr val="0070C0"/>
                </a:solidFill>
              </a:rPr>
              <a:t>Source</a:t>
            </a:r>
          </a:p>
        </p:txBody>
      </p:sp>
      <p:sp>
        <p:nvSpPr>
          <p:cNvPr id="66" name="TextBox 65">
            <a:extLst>
              <a:ext uri="{FF2B5EF4-FFF2-40B4-BE49-F238E27FC236}">
                <a16:creationId xmlns:a16="http://schemas.microsoft.com/office/drawing/2014/main" id="{52E926AD-D39A-C347-8BA0-F523FE0D49A1}"/>
              </a:ext>
            </a:extLst>
          </p:cNvPr>
          <p:cNvSpPr txBox="1"/>
          <p:nvPr/>
        </p:nvSpPr>
        <p:spPr>
          <a:xfrm>
            <a:off x="6156176" y="6032321"/>
            <a:ext cx="648072" cy="276999"/>
          </a:xfrm>
          <a:prstGeom prst="rect">
            <a:avLst/>
          </a:prstGeom>
          <a:noFill/>
        </p:spPr>
        <p:txBody>
          <a:bodyPr wrap="square" rtlCol="0">
            <a:spAutoFit/>
          </a:bodyPr>
          <a:lstStyle/>
          <a:p>
            <a:r>
              <a:rPr lang="en-CH" sz="1200" dirty="0">
                <a:solidFill>
                  <a:srgbClr val="0070C0"/>
                </a:solidFill>
              </a:rPr>
              <a:t>Size</a:t>
            </a:r>
          </a:p>
        </p:txBody>
      </p:sp>
      <p:sp>
        <p:nvSpPr>
          <p:cNvPr id="67" name="TextBox 66">
            <a:extLst>
              <a:ext uri="{FF2B5EF4-FFF2-40B4-BE49-F238E27FC236}">
                <a16:creationId xmlns:a16="http://schemas.microsoft.com/office/drawing/2014/main" id="{4E67964D-624C-2A45-B967-CE71E8C72BD8}"/>
              </a:ext>
            </a:extLst>
          </p:cNvPr>
          <p:cNvSpPr txBox="1"/>
          <p:nvPr/>
        </p:nvSpPr>
        <p:spPr>
          <a:xfrm>
            <a:off x="2362075" y="5993012"/>
            <a:ext cx="1080120" cy="276999"/>
          </a:xfrm>
          <a:prstGeom prst="rect">
            <a:avLst/>
          </a:prstGeom>
          <a:noFill/>
        </p:spPr>
        <p:txBody>
          <a:bodyPr wrap="square" rtlCol="0">
            <a:spAutoFit/>
          </a:bodyPr>
          <a:lstStyle/>
          <a:p>
            <a:r>
              <a:rPr lang="en-CH" sz="1200" dirty="0">
                <a:solidFill>
                  <a:srgbClr val="0070C0"/>
                </a:solidFill>
              </a:rPr>
              <a:t>Destination</a:t>
            </a:r>
          </a:p>
        </p:txBody>
      </p:sp>
      <p:cxnSp>
        <p:nvCxnSpPr>
          <p:cNvPr id="68" name="Straight Arrow Connector 67">
            <a:extLst>
              <a:ext uri="{FF2B5EF4-FFF2-40B4-BE49-F238E27FC236}">
                <a16:creationId xmlns:a16="http://schemas.microsoft.com/office/drawing/2014/main" id="{CCFAAAF4-6EBA-824D-B233-E89A73260510}"/>
              </a:ext>
            </a:extLst>
          </p:cNvPr>
          <p:cNvCxnSpPr>
            <a:cxnSpLocks/>
          </p:cNvCxnSpPr>
          <p:nvPr/>
        </p:nvCxnSpPr>
        <p:spPr>
          <a:xfrm flipV="1">
            <a:off x="2987824" y="5650745"/>
            <a:ext cx="654743" cy="36003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9514633-D857-9F49-91A6-378A70EE756D}"/>
              </a:ext>
            </a:extLst>
          </p:cNvPr>
          <p:cNvCxnSpPr>
            <a:cxnSpLocks/>
          </p:cNvCxnSpPr>
          <p:nvPr/>
        </p:nvCxnSpPr>
        <p:spPr>
          <a:xfrm flipV="1">
            <a:off x="6372199" y="5676178"/>
            <a:ext cx="1" cy="35614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6653C58-6639-0449-80E9-26E12D02D15C}"/>
              </a:ext>
            </a:extLst>
          </p:cNvPr>
          <p:cNvCxnSpPr>
            <a:cxnSpLocks/>
          </p:cNvCxnSpPr>
          <p:nvPr/>
        </p:nvCxnSpPr>
        <p:spPr>
          <a:xfrm flipH="1" flipV="1">
            <a:off x="4309795" y="5661248"/>
            <a:ext cx="190197" cy="37107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Recall: Data Reuse: Tiling</a:t>
            </a:r>
          </a:p>
        </p:txBody>
      </p:sp>
      <p:sp>
        <p:nvSpPr>
          <p:cNvPr id="3" name="Marcador de contenido 2"/>
          <p:cNvSpPr>
            <a:spLocks noGrp="1"/>
          </p:cNvSpPr>
          <p:nvPr>
            <p:ph idx="1"/>
          </p:nvPr>
        </p:nvSpPr>
        <p:spPr>
          <a:xfrm>
            <a:off x="251521" y="908720"/>
            <a:ext cx="8640960" cy="5472534"/>
          </a:xfrm>
        </p:spPr>
        <p:txBody>
          <a:bodyPr>
            <a:normAutofit/>
          </a:bodyPr>
          <a:lstStyle/>
          <a:p>
            <a:r>
              <a:rPr lang="en-US" sz="2200" dirty="0"/>
              <a:t>To take advantage of data reuse,</a:t>
            </a:r>
            <a:r>
              <a:rPr lang="en-US" sz="2200" dirty="0">
                <a:solidFill>
                  <a:srgbClr val="0000FF"/>
                </a:solidFill>
              </a:rPr>
              <a:t> </a:t>
            </a:r>
            <a:r>
              <a:rPr lang="en-US" sz="2200" dirty="0"/>
              <a:t>we divide the input into </a:t>
            </a:r>
            <a:r>
              <a:rPr lang="en-US" sz="2200" dirty="0">
                <a:solidFill>
                  <a:srgbClr val="0000FF"/>
                </a:solidFill>
              </a:rPr>
              <a:t>tiles </a:t>
            </a:r>
            <a:r>
              <a:rPr lang="en-US" sz="2200" dirty="0"/>
              <a:t>that can be loaded into </a:t>
            </a:r>
            <a:r>
              <a:rPr lang="en-US" sz="2200" dirty="0">
                <a:solidFill>
                  <a:srgbClr val="00B050"/>
                </a:solidFill>
              </a:rPr>
              <a:t>shared memory</a:t>
            </a:r>
          </a:p>
        </p:txBody>
      </p:sp>
      <p:pic>
        <p:nvPicPr>
          <p:cNvPr id="9" name="Imagen 8"/>
          <p:cNvPicPr>
            <a:picLocks/>
          </p:cNvPicPr>
          <p:nvPr/>
        </p:nvPicPr>
        <p:blipFill>
          <a:blip r:embed="rId3"/>
          <a:stretch>
            <a:fillRect/>
          </a:stretch>
        </p:blipFill>
        <p:spPr>
          <a:xfrm>
            <a:off x="3492000" y="1701096"/>
            <a:ext cx="2592000" cy="2592000"/>
          </a:xfrm>
          <a:prstGeom prst="rect">
            <a:avLst/>
          </a:prstGeom>
        </p:spPr>
      </p:pic>
      <p:sp>
        <p:nvSpPr>
          <p:cNvPr id="10" name="CuadroTexto 9"/>
          <p:cNvSpPr txBox="1"/>
          <p:nvPr/>
        </p:nvSpPr>
        <p:spPr>
          <a:xfrm>
            <a:off x="251521" y="4293096"/>
            <a:ext cx="8568952" cy="2031325"/>
          </a:xfrm>
          <a:prstGeom prst="rect">
            <a:avLst/>
          </a:prstGeom>
          <a:solidFill>
            <a:schemeClr val="bg1">
              <a:lumMod val="95000"/>
            </a:schemeClr>
          </a:solidFill>
        </p:spPr>
        <p:txBody>
          <a:bodyPr wrap="square" rtlCol="0">
            <a:spAutoFit/>
          </a:bodyPr>
          <a:lstStyle/>
          <a:p>
            <a:r>
              <a:rPr lang="en-US" sz="1400" b="1" dirty="0">
                <a:solidFill>
                  <a:srgbClr val="0000FF"/>
                </a:solidFill>
                <a:latin typeface="Courier"/>
                <a:cs typeface="Courier"/>
              </a:rPr>
              <a:t>__shared__ </a:t>
            </a:r>
            <a:r>
              <a:rPr lang="en-US" sz="1400" b="1" dirty="0" err="1">
                <a:solidFill>
                  <a:srgbClr val="0000FF"/>
                </a:solidFill>
                <a:latin typeface="Courier"/>
                <a:cs typeface="Courier"/>
              </a:rPr>
              <a:t>int</a:t>
            </a:r>
            <a:r>
              <a:rPr lang="en-US" sz="1400" b="1" dirty="0">
                <a:solidFill>
                  <a:srgbClr val="0000FF"/>
                </a:solidFill>
                <a:latin typeface="Courier"/>
                <a:cs typeface="Courier"/>
              </a:rPr>
              <a:t> </a:t>
            </a:r>
            <a:r>
              <a:rPr lang="en-US" sz="1400" b="1" dirty="0" err="1">
                <a:solidFill>
                  <a:srgbClr val="0000FF"/>
                </a:solidFill>
                <a:latin typeface="Courier"/>
                <a:cs typeface="Courier"/>
              </a:rPr>
              <a:t>l_data</a:t>
            </a:r>
            <a:r>
              <a:rPr lang="en-US" sz="1400" b="1" dirty="0">
                <a:solidFill>
                  <a:srgbClr val="0000FF"/>
                </a:solidFill>
                <a:latin typeface="Courier"/>
                <a:cs typeface="Courier"/>
              </a:rPr>
              <a:t>[(L_SIZE+2)*(L_SIZE+2)];</a:t>
            </a:r>
          </a:p>
          <a:p>
            <a:r>
              <a:rPr lang="is-IS" sz="1400" dirty="0">
                <a:latin typeface="Courier"/>
                <a:cs typeface="Courier"/>
              </a:rPr>
              <a:t>…</a:t>
            </a:r>
            <a:endParaRPr lang="en-US" sz="1400" dirty="0">
              <a:latin typeface="Courier"/>
              <a:cs typeface="Courier"/>
            </a:endParaRPr>
          </a:p>
          <a:p>
            <a:r>
              <a:rPr lang="en-US" sz="1400" i="1" dirty="0">
                <a:latin typeface="Courier"/>
                <a:cs typeface="Courier"/>
              </a:rPr>
              <a:t>Load tile into shared memory</a:t>
            </a:r>
            <a:endParaRPr lang="en-US" sz="1400" dirty="0">
              <a:latin typeface="Courier"/>
              <a:cs typeface="Courier"/>
            </a:endParaRPr>
          </a:p>
          <a:p>
            <a:r>
              <a:rPr lang="en-US" sz="1400" b="1" dirty="0">
                <a:solidFill>
                  <a:srgbClr val="00B050"/>
                </a:solidFill>
                <a:latin typeface="Courier"/>
                <a:cs typeface="Courier"/>
              </a:rPr>
              <a:t>__</a:t>
            </a:r>
            <a:r>
              <a:rPr lang="en-US" sz="1400" b="1" dirty="0" err="1">
                <a:solidFill>
                  <a:srgbClr val="00B050"/>
                </a:solidFill>
                <a:latin typeface="Courier"/>
                <a:cs typeface="Courier"/>
              </a:rPr>
              <a:t>syncthreads</a:t>
            </a:r>
            <a:r>
              <a:rPr lang="en-US" sz="1400" b="1" dirty="0">
                <a:solidFill>
                  <a:srgbClr val="00B050"/>
                </a:solidFill>
                <a:latin typeface="Courier"/>
                <a:cs typeface="Courier"/>
              </a:rPr>
              <a:t>();</a:t>
            </a:r>
          </a:p>
          <a:p>
            <a:r>
              <a:rPr lang="en-US" sz="1400" dirty="0">
                <a:latin typeface="Courier"/>
                <a:cs typeface="Courier"/>
              </a:rPr>
              <a:t>for (</a:t>
            </a:r>
            <a:r>
              <a:rPr lang="en-US" sz="1400" dirty="0" err="1">
                <a:latin typeface="Courier"/>
                <a:cs typeface="Courier"/>
              </a:rPr>
              <a:t>int</a:t>
            </a:r>
            <a:r>
              <a:rPr lang="en-US" sz="1400" dirty="0">
                <a:latin typeface="Courier"/>
                <a:cs typeface="Courier"/>
              </a:rPr>
              <a:t> </a:t>
            </a:r>
            <a:r>
              <a:rPr lang="en-US" sz="1400" dirty="0" err="1">
                <a:latin typeface="Courier"/>
                <a:cs typeface="Courier"/>
              </a:rPr>
              <a:t>i</a:t>
            </a:r>
            <a:r>
              <a:rPr lang="en-US" sz="1400" dirty="0">
                <a:latin typeface="Courier"/>
                <a:cs typeface="Courier"/>
              </a:rPr>
              <a:t> = 0; </a:t>
            </a:r>
            <a:r>
              <a:rPr lang="en-US" sz="1400" dirty="0" err="1">
                <a:latin typeface="Courier"/>
                <a:cs typeface="Courier"/>
              </a:rPr>
              <a:t>i</a:t>
            </a:r>
            <a:r>
              <a:rPr lang="en-US" sz="1400" dirty="0">
                <a:latin typeface="Courier"/>
                <a:cs typeface="Courier"/>
              </a:rPr>
              <a:t> &lt; 3; </a:t>
            </a:r>
            <a:r>
              <a:rPr lang="en-US" sz="1400" dirty="0" err="1">
                <a:latin typeface="Courier"/>
                <a:cs typeface="Courier"/>
              </a:rPr>
              <a:t>i</a:t>
            </a:r>
            <a:r>
              <a:rPr lang="en-US" sz="1400" dirty="0">
                <a:latin typeface="Courier"/>
                <a:cs typeface="Courier"/>
              </a:rPr>
              <a:t>++){</a:t>
            </a:r>
          </a:p>
          <a:p>
            <a:r>
              <a:rPr lang="en-US" sz="1400" dirty="0">
                <a:latin typeface="Courier"/>
                <a:cs typeface="Courier"/>
              </a:rPr>
              <a:t>  for (</a:t>
            </a:r>
            <a:r>
              <a:rPr lang="en-US" sz="1400" dirty="0" err="1">
                <a:latin typeface="Courier"/>
                <a:cs typeface="Courier"/>
              </a:rPr>
              <a:t>int</a:t>
            </a:r>
            <a:r>
              <a:rPr lang="en-US" sz="1400" dirty="0">
                <a:latin typeface="Courier"/>
                <a:cs typeface="Courier"/>
              </a:rPr>
              <a:t> j = 0; j &lt; 3; j++){</a:t>
            </a:r>
          </a:p>
          <a:p>
            <a:r>
              <a:rPr lang="en-US" sz="1400" dirty="0">
                <a:latin typeface="Courier"/>
                <a:cs typeface="Courier"/>
              </a:rPr>
              <a:t>    sum += gauss[</a:t>
            </a:r>
            <a:r>
              <a:rPr lang="en-US" sz="1400" dirty="0" err="1">
                <a:latin typeface="Courier"/>
                <a:cs typeface="Courier"/>
              </a:rPr>
              <a:t>i</a:t>
            </a:r>
            <a:r>
              <a:rPr lang="en-US" sz="1400" dirty="0">
                <a:latin typeface="Courier"/>
                <a:cs typeface="Courier"/>
              </a:rPr>
              <a:t>][j] * </a:t>
            </a:r>
            <a:r>
              <a:rPr lang="en-US" sz="1400" dirty="0" err="1">
                <a:latin typeface="Courier"/>
                <a:cs typeface="Courier"/>
              </a:rPr>
              <a:t>l_data</a:t>
            </a:r>
            <a:r>
              <a:rPr lang="en-US" sz="1400" dirty="0">
                <a:latin typeface="Courier"/>
                <a:cs typeface="Courier"/>
              </a:rPr>
              <a:t>[(i+l_row-1)*(L_SIZE+2)+j+l_col-1];</a:t>
            </a:r>
          </a:p>
          <a:p>
            <a:r>
              <a:rPr lang="en-US" sz="1400" dirty="0">
                <a:latin typeface="Courier"/>
                <a:cs typeface="Courier"/>
              </a:rPr>
              <a:t>  }</a:t>
            </a:r>
          </a:p>
          <a:p>
            <a:r>
              <a:rPr lang="en-US" sz="1400" dirty="0">
                <a:latin typeface="Courier"/>
                <a:cs typeface="Courier"/>
              </a:rPr>
              <a:t>}</a:t>
            </a:r>
          </a:p>
        </p:txBody>
      </p:sp>
      <p:sp>
        <p:nvSpPr>
          <p:cNvPr id="4" name="Marcador de número de diapositiva 3"/>
          <p:cNvSpPr>
            <a:spLocks noGrp="1"/>
          </p:cNvSpPr>
          <p:nvPr>
            <p:ph type="sldNum" sz="quarter" idx="11"/>
          </p:nvPr>
        </p:nvSpPr>
        <p:spPr/>
        <p:txBody>
          <a:bodyPr/>
          <a:lstStyle/>
          <a:p>
            <a:fld id="{323594FA-E141-4234-AE05-360401972BE7}" type="slidenum">
              <a:rPr lang="en-US" altLang="en-US" smtClean="0"/>
              <a:pPr/>
              <a:t>34</a:t>
            </a:fld>
            <a:endParaRPr lang="en-US" altLang="en-US"/>
          </a:p>
        </p:txBody>
      </p:sp>
    </p:spTree>
    <p:extLst>
      <p:ext uri="{BB962C8B-B14F-4D97-AF65-F5344CB8AC3E}">
        <p14:creationId xmlns:p14="http://schemas.microsoft.com/office/powerpoint/2010/main" val="1880438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Box 136"/>
          <p:cNvSpPr txBox="1">
            <a:spLocks noChangeArrowheads="1"/>
          </p:cNvSpPr>
          <p:nvPr/>
        </p:nvSpPr>
        <p:spPr bwMode="auto">
          <a:xfrm>
            <a:off x="539552" y="2236802"/>
            <a:ext cx="38183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2000" b="1" dirty="0">
                <a:latin typeface="Tahoma" panose="020B0604030504040204" pitchFamily="34" charset="0"/>
                <a:ea typeface="Tahoma" panose="020B0604030504040204" pitchFamily="34" charset="0"/>
                <a:cs typeface="Tahoma" panose="020B0604030504040204" pitchFamily="34" charset="0"/>
              </a:rPr>
              <a:t>N</a:t>
            </a:r>
          </a:p>
        </p:txBody>
      </p:sp>
      <p:sp>
        <p:nvSpPr>
          <p:cNvPr id="5" name="Rectangle 4"/>
          <p:cNvSpPr/>
          <p:nvPr/>
        </p:nvSpPr>
        <p:spPr bwMode="auto">
          <a:xfrm>
            <a:off x="1390015"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6" name="Rectangle 5"/>
          <p:cNvSpPr/>
          <p:nvPr/>
        </p:nvSpPr>
        <p:spPr bwMode="auto">
          <a:xfrm>
            <a:off x="1851342"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7" name="Rectangle 6"/>
          <p:cNvSpPr/>
          <p:nvPr/>
        </p:nvSpPr>
        <p:spPr bwMode="auto">
          <a:xfrm>
            <a:off x="2312669"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8" name="Rectangle 7"/>
          <p:cNvSpPr/>
          <p:nvPr/>
        </p:nvSpPr>
        <p:spPr bwMode="auto">
          <a:xfrm>
            <a:off x="2773996"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9" name="Rectangle 8"/>
          <p:cNvSpPr/>
          <p:nvPr/>
        </p:nvSpPr>
        <p:spPr bwMode="auto">
          <a:xfrm>
            <a:off x="3235323"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5</a:t>
            </a:r>
          </a:p>
        </p:txBody>
      </p:sp>
      <p:sp>
        <p:nvSpPr>
          <p:cNvPr id="10" name="Rectangle 9"/>
          <p:cNvSpPr/>
          <p:nvPr/>
        </p:nvSpPr>
        <p:spPr bwMode="auto">
          <a:xfrm>
            <a:off x="3696650"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1" name="Rectangle 10"/>
          <p:cNvSpPr/>
          <p:nvPr/>
        </p:nvSpPr>
        <p:spPr bwMode="auto">
          <a:xfrm>
            <a:off x="4157977" y="254635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7</a:t>
            </a:r>
          </a:p>
        </p:txBody>
      </p:sp>
      <p:sp>
        <p:nvSpPr>
          <p:cNvPr id="12" name="Rectangle 11"/>
          <p:cNvSpPr/>
          <p:nvPr/>
        </p:nvSpPr>
        <p:spPr bwMode="auto">
          <a:xfrm>
            <a:off x="4619304"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8</a:t>
            </a:r>
          </a:p>
        </p:txBody>
      </p:sp>
      <p:sp>
        <p:nvSpPr>
          <p:cNvPr id="13" name="Rectangle 12"/>
          <p:cNvSpPr/>
          <p:nvPr/>
        </p:nvSpPr>
        <p:spPr bwMode="auto">
          <a:xfrm>
            <a:off x="5080631"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9</a:t>
            </a:r>
          </a:p>
        </p:txBody>
      </p:sp>
      <p:sp>
        <p:nvSpPr>
          <p:cNvPr id="14" name="Rectangle 13"/>
          <p:cNvSpPr/>
          <p:nvPr/>
        </p:nvSpPr>
        <p:spPr bwMode="auto">
          <a:xfrm>
            <a:off x="5541958"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15" name="Rectangle 14"/>
          <p:cNvSpPr/>
          <p:nvPr/>
        </p:nvSpPr>
        <p:spPr bwMode="auto">
          <a:xfrm>
            <a:off x="6003285"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11</a:t>
            </a:r>
          </a:p>
        </p:txBody>
      </p:sp>
      <p:sp>
        <p:nvSpPr>
          <p:cNvPr id="16" name="Rectangle 15"/>
          <p:cNvSpPr/>
          <p:nvPr/>
        </p:nvSpPr>
        <p:spPr bwMode="auto">
          <a:xfrm>
            <a:off x="6464612"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12</a:t>
            </a:r>
          </a:p>
        </p:txBody>
      </p:sp>
      <p:sp>
        <p:nvSpPr>
          <p:cNvPr id="17" name="Rectangle 16"/>
          <p:cNvSpPr/>
          <p:nvPr/>
        </p:nvSpPr>
        <p:spPr bwMode="auto">
          <a:xfrm>
            <a:off x="6925939"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13</a:t>
            </a:r>
          </a:p>
        </p:txBody>
      </p:sp>
      <p:sp>
        <p:nvSpPr>
          <p:cNvPr id="18" name="Rectangle 17"/>
          <p:cNvSpPr/>
          <p:nvPr/>
        </p:nvSpPr>
        <p:spPr bwMode="auto">
          <a:xfrm>
            <a:off x="7387266" y="254635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19" name="Rectangle 18"/>
          <p:cNvSpPr/>
          <p:nvPr/>
        </p:nvSpPr>
        <p:spPr bwMode="auto">
          <a:xfrm>
            <a:off x="928688"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20" name="Rectangle 19"/>
          <p:cNvSpPr/>
          <p:nvPr/>
        </p:nvSpPr>
        <p:spPr bwMode="auto">
          <a:xfrm>
            <a:off x="7848600" y="25463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15</a:t>
            </a:r>
          </a:p>
        </p:txBody>
      </p:sp>
      <p:sp>
        <p:nvSpPr>
          <p:cNvPr id="21" name="Rectangle 20"/>
          <p:cNvSpPr/>
          <p:nvPr/>
        </p:nvSpPr>
        <p:spPr bwMode="auto">
          <a:xfrm>
            <a:off x="3448050" y="3563938"/>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22" name="Rectangle 21"/>
          <p:cNvSpPr/>
          <p:nvPr/>
        </p:nvSpPr>
        <p:spPr bwMode="auto">
          <a:xfrm>
            <a:off x="3905250" y="3563938"/>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23" name="Rectangle 22"/>
          <p:cNvSpPr/>
          <p:nvPr/>
        </p:nvSpPr>
        <p:spPr bwMode="auto">
          <a:xfrm>
            <a:off x="4352925" y="3563938"/>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24" name="Rectangle 23"/>
          <p:cNvSpPr/>
          <p:nvPr/>
        </p:nvSpPr>
        <p:spPr bwMode="auto">
          <a:xfrm>
            <a:off x="4819650" y="3563938"/>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4</a:t>
            </a:r>
          </a:p>
        </p:txBody>
      </p:sp>
      <p:sp>
        <p:nvSpPr>
          <p:cNvPr id="25" name="Rectangle 24"/>
          <p:cNvSpPr/>
          <p:nvPr/>
        </p:nvSpPr>
        <p:spPr bwMode="auto">
          <a:xfrm>
            <a:off x="5276850" y="3563938"/>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5</a:t>
            </a:r>
          </a:p>
        </p:txBody>
      </p:sp>
      <p:sp>
        <p:nvSpPr>
          <p:cNvPr id="28" name="Rectangle 27"/>
          <p:cNvSpPr/>
          <p:nvPr/>
        </p:nvSpPr>
        <p:spPr bwMode="auto">
          <a:xfrm>
            <a:off x="2990850" y="49085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8</a:t>
            </a:r>
          </a:p>
        </p:txBody>
      </p:sp>
      <p:sp>
        <p:nvSpPr>
          <p:cNvPr id="29" name="Rectangle 28"/>
          <p:cNvSpPr/>
          <p:nvPr/>
        </p:nvSpPr>
        <p:spPr bwMode="auto">
          <a:xfrm>
            <a:off x="3448050" y="49085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9</a:t>
            </a:r>
          </a:p>
        </p:txBody>
      </p:sp>
      <p:sp>
        <p:nvSpPr>
          <p:cNvPr id="30" name="Rectangle 29"/>
          <p:cNvSpPr/>
          <p:nvPr/>
        </p:nvSpPr>
        <p:spPr bwMode="auto">
          <a:xfrm>
            <a:off x="3895725" y="49085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31" name="Rectangle 30"/>
          <p:cNvSpPr/>
          <p:nvPr/>
        </p:nvSpPr>
        <p:spPr bwMode="auto">
          <a:xfrm>
            <a:off x="4362450" y="490855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11</a:t>
            </a:r>
          </a:p>
        </p:txBody>
      </p:sp>
      <p:sp>
        <p:nvSpPr>
          <p:cNvPr id="32" name="Rectangle 31"/>
          <p:cNvSpPr/>
          <p:nvPr/>
        </p:nvSpPr>
        <p:spPr bwMode="auto">
          <a:xfrm>
            <a:off x="4819650" y="4908550"/>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12</a:t>
            </a:r>
          </a:p>
        </p:txBody>
      </p:sp>
      <p:sp>
        <p:nvSpPr>
          <p:cNvPr id="33" name="Rectangle 32"/>
          <p:cNvSpPr/>
          <p:nvPr/>
        </p:nvSpPr>
        <p:spPr bwMode="auto">
          <a:xfrm>
            <a:off x="5286375" y="4908550"/>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13</a:t>
            </a:r>
          </a:p>
        </p:txBody>
      </p:sp>
      <p:sp>
        <p:nvSpPr>
          <p:cNvPr id="35" name="Rectangle 34"/>
          <p:cNvSpPr/>
          <p:nvPr/>
        </p:nvSpPr>
        <p:spPr bwMode="auto">
          <a:xfrm>
            <a:off x="2990850" y="3563938"/>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54" name="Rectangle 53"/>
          <p:cNvSpPr/>
          <p:nvPr/>
        </p:nvSpPr>
        <p:spPr bwMode="auto">
          <a:xfrm>
            <a:off x="2533650" y="4908550"/>
            <a:ext cx="457200" cy="45720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7</a:t>
            </a:r>
          </a:p>
        </p:txBody>
      </p:sp>
      <p:sp>
        <p:nvSpPr>
          <p:cNvPr id="55" name="Rectangle 54"/>
          <p:cNvSpPr/>
          <p:nvPr/>
        </p:nvSpPr>
        <p:spPr bwMode="auto">
          <a:xfrm>
            <a:off x="2076450" y="4908550"/>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6</a:t>
            </a:r>
          </a:p>
        </p:txBody>
      </p:sp>
      <p:sp>
        <p:nvSpPr>
          <p:cNvPr id="57" name="Rectangle 56"/>
          <p:cNvSpPr/>
          <p:nvPr/>
        </p:nvSpPr>
        <p:spPr bwMode="auto">
          <a:xfrm>
            <a:off x="2535238" y="3563938"/>
            <a:ext cx="457200" cy="45720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5637" name="TextBox 60"/>
          <p:cNvSpPr txBox="1">
            <a:spLocks noChangeArrowheads="1"/>
          </p:cNvSpPr>
          <p:nvPr/>
        </p:nvSpPr>
        <p:spPr bwMode="auto">
          <a:xfrm>
            <a:off x="815975" y="3622675"/>
            <a:ext cx="681790"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dirty="0">
                <a:latin typeface="Tahoma" panose="020B0604030504040204" pitchFamily="34" charset="0"/>
                <a:ea typeface="Tahoma" panose="020B0604030504040204" pitchFamily="34" charset="0"/>
                <a:cs typeface="Tahoma" panose="020B0604030504040204" pitchFamily="34" charset="0"/>
              </a:rPr>
              <a:t>Tile 0</a:t>
            </a:r>
          </a:p>
        </p:txBody>
      </p:sp>
      <p:sp>
        <p:nvSpPr>
          <p:cNvPr id="25638" name="TextBox 61"/>
          <p:cNvSpPr txBox="1">
            <a:spLocks noChangeArrowheads="1"/>
          </p:cNvSpPr>
          <p:nvPr/>
        </p:nvSpPr>
        <p:spPr bwMode="auto">
          <a:xfrm>
            <a:off x="790575" y="4908550"/>
            <a:ext cx="681790"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a:latin typeface="Tahoma" panose="020B0604030504040204" pitchFamily="34" charset="0"/>
                <a:ea typeface="Tahoma" panose="020B0604030504040204" pitchFamily="34" charset="0"/>
                <a:cs typeface="Tahoma" panose="020B0604030504040204" pitchFamily="34" charset="0"/>
              </a:rPr>
              <a:t>Tile 2</a:t>
            </a:r>
          </a:p>
        </p:txBody>
      </p:sp>
      <p:sp>
        <p:nvSpPr>
          <p:cNvPr id="65" name="Rectangle 64"/>
          <p:cNvSpPr/>
          <p:nvPr/>
        </p:nvSpPr>
        <p:spPr bwMode="auto">
          <a:xfrm>
            <a:off x="2095500" y="4206875"/>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2</a:t>
            </a:r>
          </a:p>
        </p:txBody>
      </p:sp>
      <p:sp>
        <p:nvSpPr>
          <p:cNvPr id="66" name="Rectangle 65"/>
          <p:cNvSpPr/>
          <p:nvPr/>
        </p:nvSpPr>
        <p:spPr bwMode="auto">
          <a:xfrm>
            <a:off x="2543175" y="4206875"/>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3</a:t>
            </a:r>
          </a:p>
        </p:txBody>
      </p:sp>
      <p:sp>
        <p:nvSpPr>
          <p:cNvPr id="67" name="Rectangle 66"/>
          <p:cNvSpPr/>
          <p:nvPr/>
        </p:nvSpPr>
        <p:spPr bwMode="auto">
          <a:xfrm>
            <a:off x="3000375" y="4219575"/>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68" name="Rectangle 67"/>
          <p:cNvSpPr/>
          <p:nvPr/>
        </p:nvSpPr>
        <p:spPr bwMode="auto">
          <a:xfrm>
            <a:off x="3457575" y="4219575"/>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5</a:t>
            </a:r>
          </a:p>
        </p:txBody>
      </p:sp>
      <p:sp>
        <p:nvSpPr>
          <p:cNvPr id="69" name="Rectangle 68"/>
          <p:cNvSpPr/>
          <p:nvPr/>
        </p:nvSpPr>
        <p:spPr bwMode="auto">
          <a:xfrm>
            <a:off x="3924300" y="4219575"/>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70" name="Rectangle 69"/>
          <p:cNvSpPr/>
          <p:nvPr/>
        </p:nvSpPr>
        <p:spPr bwMode="auto">
          <a:xfrm>
            <a:off x="4378325" y="421957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7</a:t>
            </a:r>
          </a:p>
        </p:txBody>
      </p:sp>
      <p:sp>
        <p:nvSpPr>
          <p:cNvPr id="72" name="Rectangle 71"/>
          <p:cNvSpPr/>
          <p:nvPr/>
        </p:nvSpPr>
        <p:spPr bwMode="auto">
          <a:xfrm>
            <a:off x="4835525" y="4219575"/>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8</a:t>
            </a:r>
          </a:p>
        </p:txBody>
      </p:sp>
      <p:sp>
        <p:nvSpPr>
          <p:cNvPr id="73" name="Rectangle 72"/>
          <p:cNvSpPr/>
          <p:nvPr/>
        </p:nvSpPr>
        <p:spPr bwMode="auto">
          <a:xfrm>
            <a:off x="5283200" y="4219575"/>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9</a:t>
            </a:r>
          </a:p>
        </p:txBody>
      </p:sp>
      <p:sp>
        <p:nvSpPr>
          <p:cNvPr id="25647" name="TextBox 75"/>
          <p:cNvSpPr txBox="1">
            <a:spLocks noChangeArrowheads="1"/>
          </p:cNvSpPr>
          <p:nvPr/>
        </p:nvSpPr>
        <p:spPr bwMode="auto">
          <a:xfrm>
            <a:off x="815975" y="4267200"/>
            <a:ext cx="681790"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dirty="0">
                <a:latin typeface="Tahoma" panose="020B0604030504040204" pitchFamily="34" charset="0"/>
                <a:ea typeface="Tahoma" panose="020B0604030504040204" pitchFamily="34" charset="0"/>
                <a:cs typeface="Tahoma" panose="020B0604030504040204" pitchFamily="34" charset="0"/>
              </a:rPr>
              <a:t>Tile 1</a:t>
            </a:r>
          </a:p>
        </p:txBody>
      </p:sp>
      <p:sp>
        <p:nvSpPr>
          <p:cNvPr id="79" name="Rectangle 78"/>
          <p:cNvSpPr/>
          <p:nvPr/>
        </p:nvSpPr>
        <p:spPr bwMode="auto">
          <a:xfrm>
            <a:off x="2060575" y="5664200"/>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10</a:t>
            </a:r>
          </a:p>
        </p:txBody>
      </p:sp>
      <p:sp>
        <p:nvSpPr>
          <p:cNvPr id="80" name="Rectangle 79"/>
          <p:cNvSpPr/>
          <p:nvPr/>
        </p:nvSpPr>
        <p:spPr bwMode="auto">
          <a:xfrm>
            <a:off x="2527300" y="5664200"/>
            <a:ext cx="457200" cy="457200"/>
          </a:xfrm>
          <a:prstGeom prst="rect">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2"/>
                </a:solidFill>
                <a:latin typeface="Tahoma" panose="020B0604030504040204" pitchFamily="34" charset="0"/>
                <a:ea typeface="Tahoma" panose="020B0604030504040204" pitchFamily="34" charset="0"/>
                <a:cs typeface="Tahoma" panose="020B0604030504040204" pitchFamily="34" charset="0"/>
              </a:rPr>
              <a:t>11</a:t>
            </a:r>
          </a:p>
        </p:txBody>
      </p:sp>
      <p:sp>
        <p:nvSpPr>
          <p:cNvPr id="81" name="Rectangle 80"/>
          <p:cNvSpPr/>
          <p:nvPr/>
        </p:nvSpPr>
        <p:spPr bwMode="auto">
          <a:xfrm>
            <a:off x="2984500" y="56642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12</a:t>
            </a:r>
          </a:p>
        </p:txBody>
      </p:sp>
      <p:sp>
        <p:nvSpPr>
          <p:cNvPr id="82" name="Rectangle 81"/>
          <p:cNvSpPr/>
          <p:nvPr/>
        </p:nvSpPr>
        <p:spPr bwMode="auto">
          <a:xfrm>
            <a:off x="3451225" y="56642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13</a:t>
            </a:r>
          </a:p>
        </p:txBody>
      </p:sp>
      <p:sp>
        <p:nvSpPr>
          <p:cNvPr id="83" name="Rectangle 82"/>
          <p:cNvSpPr/>
          <p:nvPr/>
        </p:nvSpPr>
        <p:spPr bwMode="auto">
          <a:xfrm>
            <a:off x="3908425" y="566420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84" name="Rectangle 83"/>
          <p:cNvSpPr/>
          <p:nvPr/>
        </p:nvSpPr>
        <p:spPr bwMode="auto">
          <a:xfrm>
            <a:off x="4365625" y="56642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15</a:t>
            </a:r>
          </a:p>
        </p:txBody>
      </p:sp>
      <p:sp>
        <p:nvSpPr>
          <p:cNvPr id="87" name="Rectangle 86"/>
          <p:cNvSpPr/>
          <p:nvPr/>
        </p:nvSpPr>
        <p:spPr bwMode="auto">
          <a:xfrm>
            <a:off x="5292080" y="5664200"/>
            <a:ext cx="457200" cy="45720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8" name="Rectangle 87"/>
          <p:cNvSpPr/>
          <p:nvPr/>
        </p:nvSpPr>
        <p:spPr bwMode="auto">
          <a:xfrm>
            <a:off x="4819650" y="5664200"/>
            <a:ext cx="457200" cy="45720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5656" name="TextBox 88"/>
          <p:cNvSpPr txBox="1">
            <a:spLocks noChangeArrowheads="1"/>
          </p:cNvSpPr>
          <p:nvPr/>
        </p:nvSpPr>
        <p:spPr bwMode="auto">
          <a:xfrm>
            <a:off x="815975" y="5664200"/>
            <a:ext cx="681790"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a:latin typeface="Tahoma" panose="020B0604030504040204" pitchFamily="34" charset="0"/>
                <a:ea typeface="Tahoma" panose="020B0604030504040204" pitchFamily="34" charset="0"/>
                <a:cs typeface="Tahoma" panose="020B0604030504040204" pitchFamily="34" charset="0"/>
              </a:rPr>
              <a:t>Tile 3</a:t>
            </a:r>
          </a:p>
        </p:txBody>
      </p:sp>
      <p:sp>
        <p:nvSpPr>
          <p:cNvPr id="2" name="Title 1"/>
          <p:cNvSpPr>
            <a:spLocks noGrp="1"/>
          </p:cNvSpPr>
          <p:nvPr>
            <p:ph type="title"/>
          </p:nvPr>
        </p:nvSpPr>
        <p:spPr/>
        <p:txBody>
          <a:bodyPr/>
          <a:lstStyle/>
          <a:p>
            <a:r>
              <a:rPr lang="en-US" dirty="0">
                <a:solidFill>
                  <a:srgbClr val="0070C0"/>
                </a:solidFill>
              </a:rPr>
              <a:t>Tiled 1D Convolution Basic Idea</a:t>
            </a:r>
          </a:p>
        </p:txBody>
      </p:sp>
      <p:sp>
        <p:nvSpPr>
          <p:cNvPr id="4" name="Slide Number Placeholder 3"/>
          <p:cNvSpPr>
            <a:spLocks noGrp="1"/>
          </p:cNvSpPr>
          <p:nvPr>
            <p:ph type="sldNum" sz="quarter" idx="11"/>
          </p:nvPr>
        </p:nvSpPr>
        <p:spPr/>
        <p:txBody>
          <a:bodyPr/>
          <a:lstStyle/>
          <a:p>
            <a:pPr>
              <a:defRPr/>
            </a:pPr>
            <a:fld id="{F5BFC335-8AC9-4C4F-8F08-44EA6E182DD0}" type="slidenum">
              <a:rPr lang="en-US" smtClean="0"/>
              <a:pPr>
                <a:defRPr/>
              </a:pPr>
              <a:t>35</a:t>
            </a:fld>
            <a:endParaRPr lang="en-US"/>
          </a:p>
        </p:txBody>
      </p:sp>
      <p:sp>
        <p:nvSpPr>
          <p:cNvPr id="60" name="Rectangle 59"/>
          <p:cNvSpPr/>
          <p:nvPr/>
        </p:nvSpPr>
        <p:spPr bwMode="auto">
          <a:xfrm>
            <a:off x="1390015"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61" name="Rectangle 60"/>
          <p:cNvSpPr/>
          <p:nvPr/>
        </p:nvSpPr>
        <p:spPr bwMode="auto">
          <a:xfrm>
            <a:off x="1851342"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62" name="Rectangle 61"/>
          <p:cNvSpPr/>
          <p:nvPr/>
        </p:nvSpPr>
        <p:spPr bwMode="auto">
          <a:xfrm>
            <a:off x="2312669"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63" name="Rectangle 62"/>
          <p:cNvSpPr/>
          <p:nvPr/>
        </p:nvSpPr>
        <p:spPr bwMode="auto">
          <a:xfrm>
            <a:off x="2773996"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64" name="Rectangle 63"/>
          <p:cNvSpPr/>
          <p:nvPr/>
        </p:nvSpPr>
        <p:spPr bwMode="auto">
          <a:xfrm>
            <a:off x="3235323"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5</a:t>
            </a:r>
          </a:p>
        </p:txBody>
      </p:sp>
      <p:sp>
        <p:nvSpPr>
          <p:cNvPr id="71" name="Rectangle 70"/>
          <p:cNvSpPr/>
          <p:nvPr/>
        </p:nvSpPr>
        <p:spPr bwMode="auto">
          <a:xfrm>
            <a:off x="3696650"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74" name="Rectangle 73"/>
          <p:cNvSpPr/>
          <p:nvPr/>
        </p:nvSpPr>
        <p:spPr bwMode="auto">
          <a:xfrm>
            <a:off x="4157977" y="152400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7</a:t>
            </a:r>
          </a:p>
        </p:txBody>
      </p:sp>
      <p:sp>
        <p:nvSpPr>
          <p:cNvPr id="75" name="Rectangle 74"/>
          <p:cNvSpPr/>
          <p:nvPr/>
        </p:nvSpPr>
        <p:spPr bwMode="auto">
          <a:xfrm>
            <a:off x="4619304"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8</a:t>
            </a:r>
          </a:p>
        </p:txBody>
      </p:sp>
      <p:sp>
        <p:nvSpPr>
          <p:cNvPr id="76" name="Rectangle 75"/>
          <p:cNvSpPr/>
          <p:nvPr/>
        </p:nvSpPr>
        <p:spPr bwMode="auto">
          <a:xfrm>
            <a:off x="5080631"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9</a:t>
            </a:r>
          </a:p>
        </p:txBody>
      </p:sp>
      <p:sp>
        <p:nvSpPr>
          <p:cNvPr id="77" name="Rectangle 76"/>
          <p:cNvSpPr/>
          <p:nvPr/>
        </p:nvSpPr>
        <p:spPr bwMode="auto">
          <a:xfrm>
            <a:off x="5541958"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78" name="Rectangle 77"/>
          <p:cNvSpPr/>
          <p:nvPr/>
        </p:nvSpPr>
        <p:spPr bwMode="auto">
          <a:xfrm>
            <a:off x="6003285"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11</a:t>
            </a:r>
          </a:p>
        </p:txBody>
      </p:sp>
      <p:sp>
        <p:nvSpPr>
          <p:cNvPr id="85" name="Rectangle 84"/>
          <p:cNvSpPr/>
          <p:nvPr/>
        </p:nvSpPr>
        <p:spPr bwMode="auto">
          <a:xfrm>
            <a:off x="6464612"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12</a:t>
            </a:r>
          </a:p>
        </p:txBody>
      </p:sp>
      <p:sp>
        <p:nvSpPr>
          <p:cNvPr id="86" name="Rectangle 85"/>
          <p:cNvSpPr/>
          <p:nvPr/>
        </p:nvSpPr>
        <p:spPr bwMode="auto">
          <a:xfrm>
            <a:off x="6925939"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13</a:t>
            </a:r>
          </a:p>
        </p:txBody>
      </p:sp>
      <p:sp>
        <p:nvSpPr>
          <p:cNvPr id="89" name="Rectangle 88"/>
          <p:cNvSpPr/>
          <p:nvPr/>
        </p:nvSpPr>
        <p:spPr bwMode="auto">
          <a:xfrm>
            <a:off x="7387266" y="152400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90" name="Rectangle 89"/>
          <p:cNvSpPr/>
          <p:nvPr/>
        </p:nvSpPr>
        <p:spPr bwMode="auto">
          <a:xfrm>
            <a:off x="928688"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91" name="Rectangle 90"/>
          <p:cNvSpPr/>
          <p:nvPr/>
        </p:nvSpPr>
        <p:spPr bwMode="auto">
          <a:xfrm>
            <a:off x="7848600" y="152400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15</a:t>
            </a:r>
          </a:p>
        </p:txBody>
      </p:sp>
      <p:sp>
        <p:nvSpPr>
          <p:cNvPr id="26" name="TextBox 25"/>
          <p:cNvSpPr txBox="1"/>
          <p:nvPr/>
        </p:nvSpPr>
        <p:spPr>
          <a:xfrm>
            <a:off x="539552" y="1123890"/>
            <a:ext cx="352982" cy="400110"/>
          </a:xfrm>
          <a:prstGeom prst="rect">
            <a:avLst/>
          </a:prstGeom>
          <a:noFill/>
        </p:spPr>
        <p:txBody>
          <a:bodyPr wrap="non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P</a:t>
            </a:r>
          </a:p>
        </p:txBody>
      </p:sp>
      <p:sp>
        <p:nvSpPr>
          <p:cNvPr id="34" name="TextBox 33"/>
          <p:cNvSpPr txBox="1"/>
          <p:nvPr/>
        </p:nvSpPr>
        <p:spPr>
          <a:xfrm>
            <a:off x="6904038" y="4206875"/>
            <a:ext cx="612668" cy="369332"/>
          </a:xfrm>
          <a:prstGeom prst="rect">
            <a:avLst/>
          </a:prstGeom>
          <a:noFill/>
          <a:ln>
            <a:noFill/>
          </a:ln>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halo</a:t>
            </a:r>
          </a:p>
        </p:txBody>
      </p:sp>
      <p:cxnSp>
        <p:nvCxnSpPr>
          <p:cNvPr id="37" name="Straight Arrow Connector 36"/>
          <p:cNvCxnSpPr>
            <a:stCxn id="34" idx="1"/>
          </p:cNvCxnSpPr>
          <p:nvPr/>
        </p:nvCxnSpPr>
        <p:spPr>
          <a:xfrm flipH="1" flipV="1">
            <a:off x="5751514" y="3792538"/>
            <a:ext cx="1152524" cy="599003"/>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4" idx="1"/>
            <a:endCxn id="73" idx="3"/>
          </p:cNvCxnSpPr>
          <p:nvPr/>
        </p:nvCxnSpPr>
        <p:spPr>
          <a:xfrm flipH="1">
            <a:off x="5740400" y="4391541"/>
            <a:ext cx="1163638" cy="56634"/>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4" idx="1"/>
            <a:endCxn id="33" idx="3"/>
          </p:cNvCxnSpPr>
          <p:nvPr/>
        </p:nvCxnSpPr>
        <p:spPr>
          <a:xfrm flipH="1">
            <a:off x="5743575" y="4391541"/>
            <a:ext cx="1160463" cy="745609"/>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1"/>
          </p:cNvCxnSpPr>
          <p:nvPr/>
        </p:nvCxnSpPr>
        <p:spPr>
          <a:xfrm flipH="1">
            <a:off x="2747964" y="4391541"/>
            <a:ext cx="4156074" cy="56634"/>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2747963" y="4376152"/>
            <a:ext cx="4156075" cy="760998"/>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4" idx="1"/>
          </p:cNvCxnSpPr>
          <p:nvPr/>
        </p:nvCxnSpPr>
        <p:spPr>
          <a:xfrm flipH="1">
            <a:off x="2771776" y="4391541"/>
            <a:ext cx="4132262" cy="1441728"/>
          </a:xfrm>
          <a:prstGeom prst="straightConnector1">
            <a:avLst/>
          </a:prstGeom>
          <a:ln w="127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2098576" y="3563144"/>
            <a:ext cx="457200" cy="457200"/>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7" name="Rectangle 96">
            <a:extLst>
              <a:ext uri="{FF2B5EF4-FFF2-40B4-BE49-F238E27FC236}">
                <a16:creationId xmlns:a16="http://schemas.microsoft.com/office/drawing/2014/main" id="{D6DCA76C-EBE3-5D42-9461-AC0AA4CBA08C}"/>
              </a:ext>
            </a:extLst>
          </p:cNvPr>
          <p:cNvSpPr/>
          <p:nvPr/>
        </p:nvSpPr>
        <p:spPr>
          <a:xfrm>
            <a:off x="928688" y="1329199"/>
            <a:ext cx="1819275" cy="803497"/>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98" name="Rectangle 97">
            <a:extLst>
              <a:ext uri="{FF2B5EF4-FFF2-40B4-BE49-F238E27FC236}">
                <a16:creationId xmlns:a16="http://schemas.microsoft.com/office/drawing/2014/main" id="{AEDA74A7-C8FF-5F4E-9682-E12E40BEA28E}"/>
              </a:ext>
            </a:extLst>
          </p:cNvPr>
          <p:cNvSpPr/>
          <p:nvPr/>
        </p:nvSpPr>
        <p:spPr>
          <a:xfrm>
            <a:off x="2755900" y="1329199"/>
            <a:ext cx="1819275" cy="803497"/>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99" name="Rectangle 98">
            <a:extLst>
              <a:ext uri="{FF2B5EF4-FFF2-40B4-BE49-F238E27FC236}">
                <a16:creationId xmlns:a16="http://schemas.microsoft.com/office/drawing/2014/main" id="{7FBD1F47-5D90-424B-9B41-043729B1C68C}"/>
              </a:ext>
            </a:extLst>
          </p:cNvPr>
          <p:cNvSpPr/>
          <p:nvPr/>
        </p:nvSpPr>
        <p:spPr>
          <a:xfrm>
            <a:off x="4606925" y="1329199"/>
            <a:ext cx="1819275" cy="803497"/>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00" name="Rectangle 99">
            <a:extLst>
              <a:ext uri="{FF2B5EF4-FFF2-40B4-BE49-F238E27FC236}">
                <a16:creationId xmlns:a16="http://schemas.microsoft.com/office/drawing/2014/main" id="{9DB58126-7F64-3C46-AC3E-0C1C3D15D2BB}"/>
              </a:ext>
            </a:extLst>
          </p:cNvPr>
          <p:cNvSpPr/>
          <p:nvPr/>
        </p:nvSpPr>
        <p:spPr>
          <a:xfrm>
            <a:off x="6444208" y="1329199"/>
            <a:ext cx="1861592" cy="803497"/>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8381266B-503E-C548-8C81-97DAEA741B4F}"/>
              </a:ext>
            </a:extLst>
          </p:cNvPr>
          <p:cNvSpPr txBox="1"/>
          <p:nvPr/>
        </p:nvSpPr>
        <p:spPr>
          <a:xfrm>
            <a:off x="1331640" y="980728"/>
            <a:ext cx="1031051" cy="369332"/>
          </a:xfrm>
          <a:prstGeom prst="rect">
            <a:avLst/>
          </a:prstGeom>
          <a:noFill/>
        </p:spPr>
        <p:txBody>
          <a:bodyPr wrap="none" rtlCol="0">
            <a:spAutoFit/>
          </a:bodyPr>
          <a:lstStyle/>
          <a:p>
            <a:r>
              <a:rPr lang="en-CH" b="1" i="1" dirty="0"/>
              <a:t>Block 0</a:t>
            </a:r>
          </a:p>
        </p:txBody>
      </p:sp>
      <p:sp>
        <p:nvSpPr>
          <p:cNvPr id="101" name="TextBox 100">
            <a:extLst>
              <a:ext uri="{FF2B5EF4-FFF2-40B4-BE49-F238E27FC236}">
                <a16:creationId xmlns:a16="http://schemas.microsoft.com/office/drawing/2014/main" id="{0CC046B3-F6BE-F748-8AF3-1E46E9B0AA08}"/>
              </a:ext>
            </a:extLst>
          </p:cNvPr>
          <p:cNvSpPr txBox="1"/>
          <p:nvPr/>
        </p:nvSpPr>
        <p:spPr>
          <a:xfrm>
            <a:off x="3180909" y="971436"/>
            <a:ext cx="1031051" cy="369332"/>
          </a:xfrm>
          <a:prstGeom prst="rect">
            <a:avLst/>
          </a:prstGeom>
          <a:noFill/>
        </p:spPr>
        <p:txBody>
          <a:bodyPr wrap="none" rtlCol="0">
            <a:spAutoFit/>
          </a:bodyPr>
          <a:lstStyle/>
          <a:p>
            <a:r>
              <a:rPr lang="en-CH" b="1" i="1" dirty="0"/>
              <a:t>Block 1</a:t>
            </a:r>
          </a:p>
        </p:txBody>
      </p:sp>
      <p:sp>
        <p:nvSpPr>
          <p:cNvPr id="102" name="TextBox 101">
            <a:extLst>
              <a:ext uri="{FF2B5EF4-FFF2-40B4-BE49-F238E27FC236}">
                <a16:creationId xmlns:a16="http://schemas.microsoft.com/office/drawing/2014/main" id="{048867ED-0399-3743-AF31-50417D0BDFDD}"/>
              </a:ext>
            </a:extLst>
          </p:cNvPr>
          <p:cNvSpPr txBox="1"/>
          <p:nvPr/>
        </p:nvSpPr>
        <p:spPr>
          <a:xfrm>
            <a:off x="5004048" y="971436"/>
            <a:ext cx="1031051" cy="369332"/>
          </a:xfrm>
          <a:prstGeom prst="rect">
            <a:avLst/>
          </a:prstGeom>
          <a:noFill/>
        </p:spPr>
        <p:txBody>
          <a:bodyPr wrap="none" rtlCol="0">
            <a:spAutoFit/>
          </a:bodyPr>
          <a:lstStyle/>
          <a:p>
            <a:r>
              <a:rPr lang="en-CH" b="1" i="1" dirty="0"/>
              <a:t>Block 2</a:t>
            </a:r>
          </a:p>
        </p:txBody>
      </p:sp>
      <p:sp>
        <p:nvSpPr>
          <p:cNvPr id="103" name="TextBox 102">
            <a:extLst>
              <a:ext uri="{FF2B5EF4-FFF2-40B4-BE49-F238E27FC236}">
                <a16:creationId xmlns:a16="http://schemas.microsoft.com/office/drawing/2014/main" id="{EF100502-8A57-AC4A-90B6-2D838C01E63D}"/>
              </a:ext>
            </a:extLst>
          </p:cNvPr>
          <p:cNvSpPr txBox="1"/>
          <p:nvPr/>
        </p:nvSpPr>
        <p:spPr>
          <a:xfrm>
            <a:off x="6876256" y="971436"/>
            <a:ext cx="1031051" cy="369332"/>
          </a:xfrm>
          <a:prstGeom prst="rect">
            <a:avLst/>
          </a:prstGeom>
          <a:noFill/>
        </p:spPr>
        <p:txBody>
          <a:bodyPr wrap="none" rtlCol="0">
            <a:spAutoFit/>
          </a:bodyPr>
          <a:lstStyle/>
          <a:p>
            <a:r>
              <a:rPr lang="en-CH" b="1" i="1" dirty="0"/>
              <a:t>Block 3</a:t>
            </a:r>
          </a:p>
        </p:txBody>
      </p:sp>
      <p:sp>
        <p:nvSpPr>
          <p:cNvPr id="104" name="CuadroTexto 26">
            <a:extLst>
              <a:ext uri="{FF2B5EF4-FFF2-40B4-BE49-F238E27FC236}">
                <a16:creationId xmlns:a16="http://schemas.microsoft.com/office/drawing/2014/main" id="{D5731F22-725E-7649-BBFA-009C6C7A2888}"/>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95" name="Rectangle 94"/>
          <p:cNvSpPr/>
          <p:nvPr/>
        </p:nvSpPr>
        <p:spPr bwMode="auto">
          <a:xfrm>
            <a:off x="4929981" y="5664200"/>
            <a:ext cx="693737" cy="457200"/>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ghost</a:t>
            </a:r>
          </a:p>
        </p:txBody>
      </p:sp>
      <p:sp>
        <p:nvSpPr>
          <p:cNvPr id="58" name="Rectangle 57"/>
          <p:cNvSpPr/>
          <p:nvPr/>
        </p:nvSpPr>
        <p:spPr bwMode="auto">
          <a:xfrm>
            <a:off x="2180431" y="3587723"/>
            <a:ext cx="693737" cy="457200"/>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ghost</a:t>
            </a:r>
          </a:p>
        </p:txBody>
      </p:sp>
    </p:spTree>
    <p:extLst>
      <p:ext uri="{BB962C8B-B14F-4D97-AF65-F5344CB8AC3E}">
        <p14:creationId xmlns:p14="http://schemas.microsoft.com/office/powerpoint/2010/main" val="248576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5637"/>
                                        </p:tgtEl>
                                        <p:attrNameLst>
                                          <p:attrName>style.visibility</p:attrName>
                                        </p:attrNameLst>
                                      </p:cBhvr>
                                      <p:to>
                                        <p:strVal val="visible"/>
                                      </p:to>
                                    </p:set>
                                    <p:animEffect transition="in" filter="wipe(up)">
                                      <p:cBhvr>
                                        <p:cTn id="27" dur="500"/>
                                        <p:tgtEl>
                                          <p:spTgt spid="2563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5638"/>
                                        </p:tgtEl>
                                        <p:attrNameLst>
                                          <p:attrName>style.visibility</p:attrName>
                                        </p:attrNameLst>
                                      </p:cBhvr>
                                      <p:to>
                                        <p:strVal val="visible"/>
                                      </p:to>
                                    </p:set>
                                    <p:animEffect transition="in" filter="wipe(up)">
                                      <p:cBhvr>
                                        <p:cTn id="30" dur="500"/>
                                        <p:tgtEl>
                                          <p:spTgt spid="2563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5647"/>
                                        </p:tgtEl>
                                        <p:attrNameLst>
                                          <p:attrName>style.visibility</p:attrName>
                                        </p:attrNameLst>
                                      </p:cBhvr>
                                      <p:to>
                                        <p:strVal val="visible"/>
                                      </p:to>
                                    </p:set>
                                    <p:animEffect transition="in" filter="wipe(up)">
                                      <p:cBhvr>
                                        <p:cTn id="33" dur="500"/>
                                        <p:tgtEl>
                                          <p:spTgt spid="25647"/>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5656"/>
                                        </p:tgtEl>
                                        <p:attrNameLst>
                                          <p:attrName>style.visibility</p:attrName>
                                        </p:attrNameLst>
                                      </p:cBhvr>
                                      <p:to>
                                        <p:strVal val="visible"/>
                                      </p:to>
                                    </p:set>
                                    <p:animEffect transition="in" filter="wipe(up)">
                                      <p:cBhvr>
                                        <p:cTn id="36" dur="500"/>
                                        <p:tgtEl>
                                          <p:spTgt spid="25656"/>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50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500"/>
                                        <p:tgtEl>
                                          <p:spTgt spid="2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up)">
                                      <p:cBhvr>
                                        <p:cTn id="48" dur="500"/>
                                        <p:tgtEl>
                                          <p:spTgt spid="28"/>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up)">
                                      <p:cBhvr>
                                        <p:cTn id="54" dur="500"/>
                                        <p:tgtEl>
                                          <p:spTgt spid="30"/>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up)">
                                      <p:cBhvr>
                                        <p:cTn id="57" dur="500"/>
                                        <p:tgtEl>
                                          <p:spTgt spid="3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up)">
                                      <p:cBhvr>
                                        <p:cTn id="60" dur="500"/>
                                        <p:tgtEl>
                                          <p:spTgt spid="35"/>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up)">
                                      <p:cBhvr>
                                        <p:cTn id="63" dur="500"/>
                                        <p:tgtEl>
                                          <p:spTgt spid="67"/>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up)">
                                      <p:cBhvr>
                                        <p:cTn id="66" dur="500"/>
                                        <p:tgtEl>
                                          <p:spTgt spid="68"/>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wipe(up)">
                                      <p:cBhvr>
                                        <p:cTn id="69" dur="500"/>
                                        <p:tgtEl>
                                          <p:spTgt spid="69"/>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up)">
                                      <p:cBhvr>
                                        <p:cTn id="72" dur="500"/>
                                        <p:tgtEl>
                                          <p:spTgt spid="70"/>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up)">
                                      <p:cBhvr>
                                        <p:cTn id="75" dur="500"/>
                                        <p:tgtEl>
                                          <p:spTgt spid="81"/>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wipe(up)">
                                      <p:cBhvr>
                                        <p:cTn id="78" dur="500"/>
                                        <p:tgtEl>
                                          <p:spTgt spid="82"/>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wipe(up)">
                                      <p:cBhvr>
                                        <p:cTn id="81" dur="500"/>
                                        <p:tgtEl>
                                          <p:spTgt spid="83"/>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wipe(up)">
                                      <p:cBhvr>
                                        <p:cTn id="84" dur="500"/>
                                        <p:tgtEl>
                                          <p:spTgt spid="8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wipe(right)">
                                      <p:cBhvr>
                                        <p:cTn id="89" dur="500"/>
                                        <p:tgtEl>
                                          <p:spTgt spid="58"/>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right)">
                                      <p:cBhvr>
                                        <p:cTn id="92" dur="500"/>
                                        <p:tgtEl>
                                          <p:spTgt spid="54"/>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wipe(right)">
                                      <p:cBhvr>
                                        <p:cTn id="95" dur="500"/>
                                        <p:tgtEl>
                                          <p:spTgt spid="55"/>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wipe(right)">
                                      <p:cBhvr>
                                        <p:cTn id="98" dur="500"/>
                                        <p:tgtEl>
                                          <p:spTgt spid="57"/>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right)">
                                      <p:cBhvr>
                                        <p:cTn id="101" dur="500"/>
                                        <p:tgtEl>
                                          <p:spTgt spid="65"/>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wipe(right)">
                                      <p:cBhvr>
                                        <p:cTn id="104" dur="500"/>
                                        <p:tgtEl>
                                          <p:spTgt spid="66"/>
                                        </p:tgtEl>
                                      </p:cBhvr>
                                    </p:animEffect>
                                  </p:childTnLst>
                                </p:cTn>
                              </p:par>
                              <p:par>
                                <p:cTn id="105" presetID="22" presetClass="entr" presetSubtype="2" fill="hold" grpId="0" nodeType="with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wipe(right)">
                                      <p:cBhvr>
                                        <p:cTn id="107" dur="500"/>
                                        <p:tgtEl>
                                          <p:spTgt spid="79"/>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80"/>
                                        </p:tgtEl>
                                        <p:attrNameLst>
                                          <p:attrName>style.visibility</p:attrName>
                                        </p:attrNameLst>
                                      </p:cBhvr>
                                      <p:to>
                                        <p:strVal val="visible"/>
                                      </p:to>
                                    </p:set>
                                    <p:animEffect transition="in" filter="wipe(right)">
                                      <p:cBhvr>
                                        <p:cTn id="110" dur="500"/>
                                        <p:tgtEl>
                                          <p:spTgt spid="80"/>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96"/>
                                        </p:tgtEl>
                                        <p:attrNameLst>
                                          <p:attrName>style.visibility</p:attrName>
                                        </p:attrNameLst>
                                      </p:cBhvr>
                                      <p:to>
                                        <p:strVal val="visible"/>
                                      </p:to>
                                    </p:set>
                                    <p:animEffect transition="in" filter="wipe(right)">
                                      <p:cBhvr>
                                        <p:cTn id="113" dur="500"/>
                                        <p:tgtEl>
                                          <p:spTgt spid="96"/>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wipe(left)">
                                      <p:cBhvr>
                                        <p:cTn id="119" dur="500"/>
                                        <p:tgtEl>
                                          <p:spTgt spid="24"/>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wipe(left)">
                                      <p:cBhvr>
                                        <p:cTn id="122" dur="500"/>
                                        <p:tgtEl>
                                          <p:spTgt spid="25"/>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wipe(left)">
                                      <p:cBhvr>
                                        <p:cTn id="125" dur="500"/>
                                        <p:tgtEl>
                                          <p:spTgt spid="32"/>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wipe(left)">
                                      <p:cBhvr>
                                        <p:cTn id="128" dur="500"/>
                                        <p:tgtEl>
                                          <p:spTgt spid="33"/>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left)">
                                      <p:cBhvr>
                                        <p:cTn id="131" dur="500"/>
                                        <p:tgtEl>
                                          <p:spTgt spid="72"/>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73"/>
                                        </p:tgtEl>
                                        <p:attrNameLst>
                                          <p:attrName>style.visibility</p:attrName>
                                        </p:attrNameLst>
                                      </p:cBhvr>
                                      <p:to>
                                        <p:strVal val="visible"/>
                                      </p:to>
                                    </p:set>
                                    <p:animEffect transition="in" filter="wipe(left)">
                                      <p:cBhvr>
                                        <p:cTn id="134" dur="500"/>
                                        <p:tgtEl>
                                          <p:spTgt spid="73"/>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87"/>
                                        </p:tgtEl>
                                        <p:attrNameLst>
                                          <p:attrName>style.visibility</p:attrName>
                                        </p:attrNameLst>
                                      </p:cBhvr>
                                      <p:to>
                                        <p:strVal val="visible"/>
                                      </p:to>
                                    </p:set>
                                    <p:animEffect transition="in" filter="wipe(left)">
                                      <p:cBhvr>
                                        <p:cTn id="137" dur="500"/>
                                        <p:tgtEl>
                                          <p:spTgt spid="8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8"/>
                                        </p:tgtEl>
                                        <p:attrNameLst>
                                          <p:attrName>style.visibility</p:attrName>
                                        </p:attrNameLst>
                                      </p:cBhvr>
                                      <p:to>
                                        <p:strVal val="visible"/>
                                      </p:to>
                                    </p:set>
                                    <p:animEffect transition="in" filter="wipe(left)">
                                      <p:cBhvr>
                                        <p:cTn id="140" dur="500"/>
                                        <p:tgtEl>
                                          <p:spTgt spid="88"/>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3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4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3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4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4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animBg="1"/>
      <p:bldP spid="29" grpId="0" animBg="1"/>
      <p:bldP spid="30" grpId="0" animBg="1"/>
      <p:bldP spid="31" grpId="0" animBg="1"/>
      <p:bldP spid="32" grpId="0" animBg="1"/>
      <p:bldP spid="33" grpId="0" animBg="1"/>
      <p:bldP spid="35" grpId="0" animBg="1"/>
      <p:bldP spid="54" grpId="0" animBg="1"/>
      <p:bldP spid="55" grpId="0" animBg="1"/>
      <p:bldP spid="57" grpId="0" animBg="1"/>
      <p:bldP spid="25637" grpId="0"/>
      <p:bldP spid="25638" grpId="0"/>
      <p:bldP spid="65" grpId="0" animBg="1"/>
      <p:bldP spid="66" grpId="0" animBg="1"/>
      <p:bldP spid="67" grpId="0" animBg="1"/>
      <p:bldP spid="68" grpId="0" animBg="1"/>
      <p:bldP spid="69" grpId="0" animBg="1"/>
      <p:bldP spid="70" grpId="0" animBg="1"/>
      <p:bldP spid="72" grpId="0" animBg="1"/>
      <p:bldP spid="73" grpId="0" animBg="1"/>
      <p:bldP spid="25647" grpId="0"/>
      <p:bldP spid="79" grpId="0" animBg="1"/>
      <p:bldP spid="80" grpId="0" animBg="1"/>
      <p:bldP spid="81" grpId="0" animBg="1"/>
      <p:bldP spid="82" grpId="0" animBg="1"/>
      <p:bldP spid="83" grpId="0" animBg="1"/>
      <p:bldP spid="84" grpId="0" animBg="1"/>
      <p:bldP spid="87" grpId="0" animBg="1"/>
      <p:bldP spid="88" grpId="0" animBg="1"/>
      <p:bldP spid="25656" grpId="0"/>
      <p:bldP spid="34" grpId="0"/>
      <p:bldP spid="96" grpId="0" animBg="1"/>
      <p:bldP spid="97" grpId="0" animBg="1"/>
      <p:bldP spid="98" grpId="0" animBg="1"/>
      <p:bldP spid="99" grpId="0" animBg="1"/>
      <p:bldP spid="100" grpId="0" animBg="1"/>
      <p:bldP spid="36" grpId="0"/>
      <p:bldP spid="101" grpId="0"/>
      <p:bldP spid="102" grpId="0"/>
      <p:bldP spid="103" grpId="0"/>
      <p:bldP spid="95" grpId="0" animBg="1"/>
      <p:bldP spid="5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2D Convolution (I)</a:t>
            </a:r>
          </a:p>
        </p:txBody>
      </p:sp>
      <p:sp>
        <p:nvSpPr>
          <p:cNvPr id="3" name="Marcador de contenido 2"/>
          <p:cNvSpPr>
            <a:spLocks noGrp="1"/>
          </p:cNvSpPr>
          <p:nvPr>
            <p:ph idx="1"/>
          </p:nvPr>
        </p:nvSpPr>
        <p:spPr/>
        <p:txBody>
          <a:bodyPr>
            <a:normAutofit/>
          </a:bodyPr>
          <a:lstStyle/>
          <a:p>
            <a:r>
              <a:rPr lang="en-US" dirty="0">
                <a:ea typeface="ヒラギノ角ゴ Pro W3" pitchFamily="-108" charset="-128"/>
                <a:cs typeface="ヒラギノ角ゴ Pro W3" pitchFamily="-108" charset="-128"/>
              </a:rPr>
              <a:t>The mask is 2D</a:t>
            </a:r>
          </a:p>
          <a:p>
            <a:pPr lvl="1"/>
            <a:r>
              <a:rPr lang="en-US" dirty="0">
                <a:ea typeface="ヒラギノ角ゴ Pro W3" pitchFamily="-108" charset="-128"/>
                <a:cs typeface="ヒラギノ角ゴ Pro W3" pitchFamily="-108" charset="-128"/>
              </a:rPr>
              <a:t>For example, a Gaussian filter</a:t>
            </a:r>
          </a:p>
        </p:txBody>
      </p:sp>
      <p:pic>
        <p:nvPicPr>
          <p:cNvPr id="6" name="Imagen 5"/>
          <p:cNvPicPr>
            <a:picLocks noChangeAspect="1"/>
          </p:cNvPicPr>
          <p:nvPr/>
        </p:nvPicPr>
        <p:blipFill>
          <a:blip r:embed="rId3"/>
          <a:stretch>
            <a:fillRect/>
          </a:stretch>
        </p:blipFill>
        <p:spPr>
          <a:xfrm>
            <a:off x="3098800" y="2542946"/>
            <a:ext cx="2933700" cy="2933700"/>
          </a:xfrm>
          <a:prstGeom prst="rect">
            <a:avLst/>
          </a:prstGeom>
        </p:spPr>
      </p:pic>
      <p:pic>
        <p:nvPicPr>
          <p:cNvPr id="7" name="Imagen 6"/>
          <p:cNvPicPr>
            <a:picLocks noChangeAspect="1"/>
          </p:cNvPicPr>
          <p:nvPr/>
        </p:nvPicPr>
        <p:blipFill>
          <a:blip r:embed="rId4"/>
          <a:stretch>
            <a:fillRect/>
          </a:stretch>
        </p:blipFill>
        <p:spPr>
          <a:xfrm>
            <a:off x="6567716" y="2542946"/>
            <a:ext cx="1130300" cy="1130300"/>
          </a:xfrm>
          <a:prstGeom prst="rect">
            <a:avLst/>
          </a:prstGeom>
        </p:spPr>
      </p:pic>
      <p:sp>
        <p:nvSpPr>
          <p:cNvPr id="12" name="CuadroTexto 11"/>
          <p:cNvSpPr txBox="1"/>
          <p:nvPr/>
        </p:nvSpPr>
        <p:spPr>
          <a:xfrm>
            <a:off x="6259915" y="2173614"/>
            <a:ext cx="1840477" cy="369332"/>
          </a:xfrm>
          <a:prstGeom prst="rect">
            <a:avLst/>
          </a:prstGeom>
          <a:noFill/>
        </p:spPr>
        <p:txBody>
          <a:bodyPr wrap="square" rtlCol="0">
            <a:spAutoFit/>
          </a:bodyPr>
          <a:lstStyle/>
          <a:p>
            <a:r>
              <a:rPr lang="en-US" dirty="0"/>
              <a:t>Gaussian mask</a:t>
            </a:r>
          </a:p>
        </p:txBody>
      </p:sp>
      <p:sp>
        <p:nvSpPr>
          <p:cNvPr id="9" name="Marcador de número de diapositiva 3">
            <a:extLst>
              <a:ext uri="{FF2B5EF4-FFF2-40B4-BE49-F238E27FC236}">
                <a16:creationId xmlns:a16="http://schemas.microsoft.com/office/drawing/2014/main" id="{534426AA-E56C-F64D-A674-8A14D9C43DC1}"/>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36</a:t>
            </a:fld>
            <a:endParaRPr lang="en-US" altLang="en-US"/>
          </a:p>
        </p:txBody>
      </p:sp>
    </p:spTree>
    <p:extLst>
      <p:ext uri="{BB962C8B-B14F-4D97-AF65-F5344CB8AC3E}">
        <p14:creationId xmlns:p14="http://schemas.microsoft.com/office/powerpoint/2010/main" val="843342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2D Convolution (II)</a:t>
            </a:r>
          </a:p>
        </p:txBody>
      </p:sp>
      <p:sp>
        <p:nvSpPr>
          <p:cNvPr id="3" name="Marcador de contenido 2"/>
          <p:cNvSpPr>
            <a:spLocks noGrp="1"/>
          </p:cNvSpPr>
          <p:nvPr>
            <p:ph idx="1"/>
          </p:nvPr>
        </p:nvSpPr>
        <p:spPr>
          <a:xfrm>
            <a:off x="251521" y="908720"/>
            <a:ext cx="8568952" cy="5472534"/>
          </a:xfrm>
        </p:spPr>
        <p:txBody>
          <a:bodyPr>
            <a:normAutofit/>
          </a:bodyPr>
          <a:lstStyle/>
          <a:p>
            <a:r>
              <a:rPr lang="en-US" dirty="0"/>
              <a:t>Same memory locations accessed by neighboring threads</a:t>
            </a:r>
          </a:p>
        </p:txBody>
      </p:sp>
      <p:sp>
        <p:nvSpPr>
          <p:cNvPr id="7" name="CuadroTexto 6"/>
          <p:cNvSpPr txBox="1"/>
          <p:nvPr/>
        </p:nvSpPr>
        <p:spPr>
          <a:xfrm>
            <a:off x="299926" y="4861609"/>
            <a:ext cx="8520546" cy="1323439"/>
          </a:xfrm>
          <a:prstGeom prst="rect">
            <a:avLst/>
          </a:prstGeom>
          <a:solidFill>
            <a:schemeClr val="bg1">
              <a:lumMod val="95000"/>
            </a:schemeClr>
          </a:solidFill>
        </p:spPr>
        <p:txBody>
          <a:bodyPr wrap="square" rtlCol="0">
            <a:spAutoFit/>
          </a:bodyPr>
          <a:lstStyle/>
          <a:p>
            <a:r>
              <a:rPr lang="en-US" sz="1600" dirty="0">
                <a:latin typeface="Courier"/>
                <a:cs typeface="Courier"/>
              </a:rPr>
              <a:t>for (</a:t>
            </a:r>
            <a:r>
              <a:rPr lang="en-US" sz="1600" dirty="0" err="1">
                <a:latin typeface="Courier"/>
                <a:cs typeface="Courier"/>
              </a:rPr>
              <a:t>int</a:t>
            </a:r>
            <a:r>
              <a:rPr lang="en-US" sz="1600" dirty="0">
                <a:latin typeface="Courier"/>
                <a:cs typeface="Courier"/>
              </a:rPr>
              <a:t> </a:t>
            </a:r>
            <a:r>
              <a:rPr lang="en-US" sz="1600" dirty="0" err="1">
                <a:latin typeface="Courier"/>
                <a:cs typeface="Courier"/>
              </a:rPr>
              <a:t>i</a:t>
            </a:r>
            <a:r>
              <a:rPr lang="en-US" sz="1600" dirty="0">
                <a:latin typeface="Courier"/>
                <a:cs typeface="Courier"/>
              </a:rPr>
              <a:t> = 0; </a:t>
            </a:r>
            <a:r>
              <a:rPr lang="en-US" sz="1600" dirty="0" err="1">
                <a:latin typeface="Courier"/>
                <a:cs typeface="Courier"/>
              </a:rPr>
              <a:t>i</a:t>
            </a:r>
            <a:r>
              <a:rPr lang="en-US" sz="1600" dirty="0">
                <a:latin typeface="Courier"/>
                <a:cs typeface="Courier"/>
              </a:rPr>
              <a:t> &lt; 3; </a:t>
            </a:r>
            <a:r>
              <a:rPr lang="en-US" sz="1600" dirty="0" err="1">
                <a:latin typeface="Courier"/>
                <a:cs typeface="Courier"/>
              </a:rPr>
              <a:t>i</a:t>
            </a:r>
            <a:r>
              <a:rPr lang="en-US" sz="1600" dirty="0">
                <a:latin typeface="Courier"/>
                <a:cs typeface="Courier"/>
              </a:rPr>
              <a:t>++){</a:t>
            </a:r>
          </a:p>
          <a:p>
            <a:r>
              <a:rPr lang="en-US" sz="1600" dirty="0">
                <a:latin typeface="Courier"/>
                <a:cs typeface="Courier"/>
              </a:rPr>
              <a:t>    for (</a:t>
            </a:r>
            <a:r>
              <a:rPr lang="en-US" sz="1600" dirty="0" err="1">
                <a:latin typeface="Courier"/>
                <a:cs typeface="Courier"/>
              </a:rPr>
              <a:t>int</a:t>
            </a:r>
            <a:r>
              <a:rPr lang="en-US" sz="1600" dirty="0">
                <a:latin typeface="Courier"/>
                <a:cs typeface="Courier"/>
              </a:rPr>
              <a:t> j = 0; j &lt; 3; j++){</a:t>
            </a:r>
          </a:p>
          <a:p>
            <a:r>
              <a:rPr lang="en-US" sz="1600" dirty="0">
                <a:latin typeface="Courier"/>
                <a:cs typeface="Courier"/>
              </a:rPr>
              <a:t>        sum += gauss[</a:t>
            </a:r>
            <a:r>
              <a:rPr lang="en-US" sz="1600" dirty="0" err="1">
                <a:latin typeface="Courier"/>
                <a:cs typeface="Courier"/>
              </a:rPr>
              <a:t>i</a:t>
            </a:r>
            <a:r>
              <a:rPr lang="en-US" sz="1600" dirty="0">
                <a:latin typeface="Courier"/>
                <a:cs typeface="Courier"/>
              </a:rPr>
              <a:t>][j] * Image[(i+row-1)*width + (j+col-1)];</a:t>
            </a:r>
          </a:p>
          <a:p>
            <a:r>
              <a:rPr lang="en-US" sz="1600" dirty="0">
                <a:latin typeface="Courier"/>
                <a:cs typeface="Courier"/>
              </a:rPr>
              <a:t>    }</a:t>
            </a:r>
          </a:p>
          <a:p>
            <a:r>
              <a:rPr lang="en-US" sz="1600" dirty="0">
                <a:latin typeface="Courier"/>
                <a:cs typeface="Courier"/>
              </a:rPr>
              <a:t>}</a:t>
            </a:r>
          </a:p>
        </p:txBody>
      </p:sp>
      <p:pic>
        <p:nvPicPr>
          <p:cNvPr id="8" name="Imagen 7"/>
          <p:cNvPicPr>
            <a:picLocks/>
          </p:cNvPicPr>
          <p:nvPr/>
        </p:nvPicPr>
        <p:blipFill>
          <a:blip r:embed="rId3"/>
          <a:stretch>
            <a:fillRect/>
          </a:stretch>
        </p:blipFill>
        <p:spPr>
          <a:xfrm>
            <a:off x="3492000" y="1845112"/>
            <a:ext cx="2592000" cy="2592000"/>
          </a:xfrm>
          <a:prstGeom prst="rect">
            <a:avLst/>
          </a:prstGeom>
        </p:spPr>
      </p:pic>
      <p:sp>
        <p:nvSpPr>
          <p:cNvPr id="4" name="Marcador de número de diapositiva 3"/>
          <p:cNvSpPr>
            <a:spLocks noGrp="1"/>
          </p:cNvSpPr>
          <p:nvPr>
            <p:ph type="sldNum" sz="quarter" idx="11"/>
          </p:nvPr>
        </p:nvSpPr>
        <p:spPr/>
        <p:txBody>
          <a:bodyPr/>
          <a:lstStyle/>
          <a:p>
            <a:fld id="{323594FA-E141-4234-AE05-360401972BE7}" type="slidenum">
              <a:rPr lang="en-US" altLang="en-US" smtClean="0"/>
              <a:pPr/>
              <a:t>37</a:t>
            </a:fld>
            <a:endParaRPr lang="en-US" altLang="en-US"/>
          </a:p>
        </p:txBody>
      </p:sp>
    </p:spTree>
    <p:extLst>
      <p:ext uri="{BB962C8B-B14F-4D97-AF65-F5344CB8AC3E}">
        <p14:creationId xmlns:p14="http://schemas.microsoft.com/office/powerpoint/2010/main" val="211287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Tiling in 2D Convolution</a:t>
            </a:r>
          </a:p>
        </p:txBody>
      </p:sp>
      <p:sp>
        <p:nvSpPr>
          <p:cNvPr id="3" name="Marcador de contenido 2"/>
          <p:cNvSpPr>
            <a:spLocks noGrp="1"/>
          </p:cNvSpPr>
          <p:nvPr>
            <p:ph idx="1"/>
          </p:nvPr>
        </p:nvSpPr>
        <p:spPr>
          <a:xfrm>
            <a:off x="251521" y="908720"/>
            <a:ext cx="8640960" cy="5472534"/>
          </a:xfrm>
        </p:spPr>
        <p:txBody>
          <a:bodyPr>
            <a:normAutofit/>
          </a:bodyPr>
          <a:lstStyle/>
          <a:p>
            <a:r>
              <a:rPr lang="en-US" sz="2200" dirty="0"/>
              <a:t>To take advantage of data reuse,</a:t>
            </a:r>
            <a:r>
              <a:rPr lang="en-US" sz="2200" dirty="0">
                <a:solidFill>
                  <a:srgbClr val="0000FF"/>
                </a:solidFill>
              </a:rPr>
              <a:t> </a:t>
            </a:r>
            <a:r>
              <a:rPr lang="en-US" sz="2200" dirty="0"/>
              <a:t>we divide the input into </a:t>
            </a:r>
            <a:r>
              <a:rPr lang="en-US" sz="2200" dirty="0">
                <a:solidFill>
                  <a:srgbClr val="0000FF"/>
                </a:solidFill>
              </a:rPr>
              <a:t>tiles </a:t>
            </a:r>
            <a:r>
              <a:rPr lang="en-US" sz="2200" dirty="0"/>
              <a:t>that can be loaded into </a:t>
            </a:r>
            <a:r>
              <a:rPr lang="en-US" sz="2200" dirty="0">
                <a:solidFill>
                  <a:srgbClr val="00B050"/>
                </a:solidFill>
              </a:rPr>
              <a:t>shared memory</a:t>
            </a:r>
          </a:p>
        </p:txBody>
      </p:sp>
      <p:pic>
        <p:nvPicPr>
          <p:cNvPr id="9" name="Imagen 8"/>
          <p:cNvPicPr>
            <a:picLocks/>
          </p:cNvPicPr>
          <p:nvPr/>
        </p:nvPicPr>
        <p:blipFill>
          <a:blip r:embed="rId3"/>
          <a:stretch>
            <a:fillRect/>
          </a:stretch>
        </p:blipFill>
        <p:spPr>
          <a:xfrm>
            <a:off x="3492000" y="1701096"/>
            <a:ext cx="2592000" cy="2592000"/>
          </a:xfrm>
          <a:prstGeom prst="rect">
            <a:avLst/>
          </a:prstGeom>
        </p:spPr>
      </p:pic>
      <p:sp>
        <p:nvSpPr>
          <p:cNvPr id="10" name="CuadroTexto 9"/>
          <p:cNvSpPr txBox="1"/>
          <p:nvPr/>
        </p:nvSpPr>
        <p:spPr>
          <a:xfrm>
            <a:off x="251521" y="4293096"/>
            <a:ext cx="8568952" cy="2031325"/>
          </a:xfrm>
          <a:prstGeom prst="rect">
            <a:avLst/>
          </a:prstGeom>
          <a:solidFill>
            <a:schemeClr val="bg1">
              <a:lumMod val="95000"/>
            </a:schemeClr>
          </a:solidFill>
        </p:spPr>
        <p:txBody>
          <a:bodyPr wrap="square" rtlCol="0">
            <a:spAutoFit/>
          </a:bodyPr>
          <a:lstStyle/>
          <a:p>
            <a:r>
              <a:rPr lang="en-US" sz="1400" b="1" dirty="0">
                <a:solidFill>
                  <a:srgbClr val="0000FF"/>
                </a:solidFill>
                <a:latin typeface="Courier"/>
                <a:cs typeface="Courier"/>
              </a:rPr>
              <a:t>__shared__ </a:t>
            </a:r>
            <a:r>
              <a:rPr lang="en-US" sz="1400" b="1" dirty="0" err="1">
                <a:solidFill>
                  <a:srgbClr val="0000FF"/>
                </a:solidFill>
                <a:latin typeface="Courier"/>
                <a:cs typeface="Courier"/>
              </a:rPr>
              <a:t>int</a:t>
            </a:r>
            <a:r>
              <a:rPr lang="en-US" sz="1400" b="1" dirty="0">
                <a:solidFill>
                  <a:srgbClr val="0000FF"/>
                </a:solidFill>
                <a:latin typeface="Courier"/>
                <a:cs typeface="Courier"/>
              </a:rPr>
              <a:t> </a:t>
            </a:r>
            <a:r>
              <a:rPr lang="en-US" sz="1400" b="1" dirty="0" err="1">
                <a:solidFill>
                  <a:srgbClr val="0000FF"/>
                </a:solidFill>
                <a:latin typeface="Courier"/>
                <a:cs typeface="Courier"/>
              </a:rPr>
              <a:t>l_data</a:t>
            </a:r>
            <a:r>
              <a:rPr lang="en-US" sz="1400" b="1" dirty="0">
                <a:solidFill>
                  <a:srgbClr val="0000FF"/>
                </a:solidFill>
                <a:latin typeface="Courier"/>
                <a:cs typeface="Courier"/>
              </a:rPr>
              <a:t>[(L_SIZE+2)*(L_SIZE+2)];</a:t>
            </a:r>
          </a:p>
          <a:p>
            <a:r>
              <a:rPr lang="is-IS" sz="1400" dirty="0">
                <a:latin typeface="Courier"/>
                <a:cs typeface="Courier"/>
              </a:rPr>
              <a:t>…</a:t>
            </a:r>
            <a:endParaRPr lang="en-US" sz="1400" dirty="0">
              <a:latin typeface="Courier"/>
              <a:cs typeface="Courier"/>
            </a:endParaRPr>
          </a:p>
          <a:p>
            <a:r>
              <a:rPr lang="en-US" sz="1400" i="1" dirty="0">
                <a:latin typeface="Courier"/>
                <a:cs typeface="Courier"/>
              </a:rPr>
              <a:t>Load tile into shared memory</a:t>
            </a:r>
            <a:endParaRPr lang="en-US" sz="1400" dirty="0">
              <a:latin typeface="Courier"/>
              <a:cs typeface="Courier"/>
            </a:endParaRPr>
          </a:p>
          <a:p>
            <a:r>
              <a:rPr lang="en-US" sz="1400" b="1" dirty="0">
                <a:solidFill>
                  <a:srgbClr val="00B050"/>
                </a:solidFill>
                <a:latin typeface="Courier"/>
                <a:cs typeface="Courier"/>
              </a:rPr>
              <a:t>__</a:t>
            </a:r>
            <a:r>
              <a:rPr lang="en-US" sz="1400" b="1" dirty="0" err="1">
                <a:solidFill>
                  <a:srgbClr val="00B050"/>
                </a:solidFill>
                <a:latin typeface="Courier"/>
                <a:cs typeface="Courier"/>
              </a:rPr>
              <a:t>syncthreads</a:t>
            </a:r>
            <a:r>
              <a:rPr lang="en-US" sz="1400" b="1" dirty="0">
                <a:solidFill>
                  <a:srgbClr val="00B050"/>
                </a:solidFill>
                <a:latin typeface="Courier"/>
                <a:cs typeface="Courier"/>
              </a:rPr>
              <a:t>();</a:t>
            </a:r>
          </a:p>
          <a:p>
            <a:r>
              <a:rPr lang="en-US" sz="1400" dirty="0">
                <a:latin typeface="Courier"/>
                <a:cs typeface="Courier"/>
              </a:rPr>
              <a:t>for (</a:t>
            </a:r>
            <a:r>
              <a:rPr lang="en-US" sz="1400" dirty="0" err="1">
                <a:latin typeface="Courier"/>
                <a:cs typeface="Courier"/>
              </a:rPr>
              <a:t>int</a:t>
            </a:r>
            <a:r>
              <a:rPr lang="en-US" sz="1400" dirty="0">
                <a:latin typeface="Courier"/>
                <a:cs typeface="Courier"/>
              </a:rPr>
              <a:t> </a:t>
            </a:r>
            <a:r>
              <a:rPr lang="en-US" sz="1400" dirty="0" err="1">
                <a:latin typeface="Courier"/>
                <a:cs typeface="Courier"/>
              </a:rPr>
              <a:t>i</a:t>
            </a:r>
            <a:r>
              <a:rPr lang="en-US" sz="1400" dirty="0">
                <a:latin typeface="Courier"/>
                <a:cs typeface="Courier"/>
              </a:rPr>
              <a:t> = 0; </a:t>
            </a:r>
            <a:r>
              <a:rPr lang="en-US" sz="1400" dirty="0" err="1">
                <a:latin typeface="Courier"/>
                <a:cs typeface="Courier"/>
              </a:rPr>
              <a:t>i</a:t>
            </a:r>
            <a:r>
              <a:rPr lang="en-US" sz="1400" dirty="0">
                <a:latin typeface="Courier"/>
                <a:cs typeface="Courier"/>
              </a:rPr>
              <a:t> &lt; 3; </a:t>
            </a:r>
            <a:r>
              <a:rPr lang="en-US" sz="1400" dirty="0" err="1">
                <a:latin typeface="Courier"/>
                <a:cs typeface="Courier"/>
              </a:rPr>
              <a:t>i</a:t>
            </a:r>
            <a:r>
              <a:rPr lang="en-US" sz="1400" dirty="0">
                <a:latin typeface="Courier"/>
                <a:cs typeface="Courier"/>
              </a:rPr>
              <a:t>++){</a:t>
            </a:r>
          </a:p>
          <a:p>
            <a:r>
              <a:rPr lang="en-US" sz="1400" dirty="0">
                <a:latin typeface="Courier"/>
                <a:cs typeface="Courier"/>
              </a:rPr>
              <a:t>  for (</a:t>
            </a:r>
            <a:r>
              <a:rPr lang="en-US" sz="1400" dirty="0" err="1">
                <a:latin typeface="Courier"/>
                <a:cs typeface="Courier"/>
              </a:rPr>
              <a:t>int</a:t>
            </a:r>
            <a:r>
              <a:rPr lang="en-US" sz="1400" dirty="0">
                <a:latin typeface="Courier"/>
                <a:cs typeface="Courier"/>
              </a:rPr>
              <a:t> j = 0; j &lt; 3; j++){</a:t>
            </a:r>
          </a:p>
          <a:p>
            <a:r>
              <a:rPr lang="en-US" sz="1400" dirty="0">
                <a:latin typeface="Courier"/>
                <a:cs typeface="Courier"/>
              </a:rPr>
              <a:t>    sum += gauss[</a:t>
            </a:r>
            <a:r>
              <a:rPr lang="en-US" sz="1400" dirty="0" err="1">
                <a:latin typeface="Courier"/>
                <a:cs typeface="Courier"/>
              </a:rPr>
              <a:t>i</a:t>
            </a:r>
            <a:r>
              <a:rPr lang="en-US" sz="1400" dirty="0">
                <a:latin typeface="Courier"/>
                <a:cs typeface="Courier"/>
              </a:rPr>
              <a:t>][j] * </a:t>
            </a:r>
            <a:r>
              <a:rPr lang="en-US" sz="1400" dirty="0" err="1">
                <a:latin typeface="Courier"/>
                <a:cs typeface="Courier"/>
              </a:rPr>
              <a:t>l_data</a:t>
            </a:r>
            <a:r>
              <a:rPr lang="en-US" sz="1400" dirty="0">
                <a:latin typeface="Courier"/>
                <a:cs typeface="Courier"/>
              </a:rPr>
              <a:t>[(i+l_row-1)*(L_SIZE+2)+j+l_col-1];</a:t>
            </a:r>
          </a:p>
          <a:p>
            <a:r>
              <a:rPr lang="en-US" sz="1400" dirty="0">
                <a:latin typeface="Courier"/>
                <a:cs typeface="Courier"/>
              </a:rPr>
              <a:t>  }</a:t>
            </a:r>
          </a:p>
          <a:p>
            <a:r>
              <a:rPr lang="en-US" sz="1400" dirty="0">
                <a:latin typeface="Courier"/>
                <a:cs typeface="Courier"/>
              </a:rPr>
              <a:t>}</a:t>
            </a:r>
          </a:p>
        </p:txBody>
      </p:sp>
      <p:sp>
        <p:nvSpPr>
          <p:cNvPr id="4" name="Marcador de número de diapositiva 3"/>
          <p:cNvSpPr>
            <a:spLocks noGrp="1"/>
          </p:cNvSpPr>
          <p:nvPr>
            <p:ph type="sldNum" sz="quarter" idx="11"/>
          </p:nvPr>
        </p:nvSpPr>
        <p:spPr/>
        <p:txBody>
          <a:bodyPr/>
          <a:lstStyle/>
          <a:p>
            <a:fld id="{323594FA-E141-4234-AE05-360401972BE7}" type="slidenum">
              <a:rPr lang="en-US" altLang="en-US" smtClean="0"/>
              <a:pPr/>
              <a:t>38</a:t>
            </a:fld>
            <a:endParaRPr lang="en-US" altLang="en-US"/>
          </a:p>
        </p:txBody>
      </p:sp>
    </p:spTree>
    <p:extLst>
      <p:ext uri="{BB962C8B-B14F-4D97-AF65-F5344CB8AC3E}">
        <p14:creationId xmlns:p14="http://schemas.microsoft.com/office/powerpoint/2010/main" val="160466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Loading Tiles into Shared Memory</a:t>
            </a:r>
          </a:p>
        </p:txBody>
      </p:sp>
      <p:graphicFrame>
        <p:nvGraphicFramePr>
          <p:cNvPr id="3" name="Table 2"/>
          <p:cNvGraphicFramePr>
            <a:graphicFrameLocks noGrp="1"/>
          </p:cNvGraphicFramePr>
          <p:nvPr/>
        </p:nvGraphicFramePr>
        <p:xfrm>
          <a:off x="5430945" y="1276727"/>
          <a:ext cx="2926080" cy="292608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gridCol w="182880">
                  <a:extLst>
                    <a:ext uri="{9D8B030D-6E8A-4147-A177-3AD203B41FA5}">
                      <a16:colId xmlns:a16="http://schemas.microsoft.com/office/drawing/2014/main" val="20008"/>
                    </a:ext>
                  </a:extLst>
                </a:gridCol>
                <a:gridCol w="182880">
                  <a:extLst>
                    <a:ext uri="{9D8B030D-6E8A-4147-A177-3AD203B41FA5}">
                      <a16:colId xmlns:a16="http://schemas.microsoft.com/office/drawing/2014/main" val="20009"/>
                    </a:ext>
                  </a:extLst>
                </a:gridCol>
                <a:gridCol w="182880">
                  <a:extLst>
                    <a:ext uri="{9D8B030D-6E8A-4147-A177-3AD203B41FA5}">
                      <a16:colId xmlns:a16="http://schemas.microsoft.com/office/drawing/2014/main" val="20010"/>
                    </a:ext>
                  </a:extLst>
                </a:gridCol>
                <a:gridCol w="182880">
                  <a:extLst>
                    <a:ext uri="{9D8B030D-6E8A-4147-A177-3AD203B41FA5}">
                      <a16:colId xmlns:a16="http://schemas.microsoft.com/office/drawing/2014/main" val="20011"/>
                    </a:ext>
                  </a:extLst>
                </a:gridCol>
                <a:gridCol w="182880">
                  <a:extLst>
                    <a:ext uri="{9D8B030D-6E8A-4147-A177-3AD203B41FA5}">
                      <a16:colId xmlns:a16="http://schemas.microsoft.com/office/drawing/2014/main" val="20012"/>
                    </a:ext>
                  </a:extLst>
                </a:gridCol>
                <a:gridCol w="182880">
                  <a:extLst>
                    <a:ext uri="{9D8B030D-6E8A-4147-A177-3AD203B41FA5}">
                      <a16:colId xmlns:a16="http://schemas.microsoft.com/office/drawing/2014/main" val="20013"/>
                    </a:ext>
                  </a:extLst>
                </a:gridCol>
                <a:gridCol w="182880">
                  <a:extLst>
                    <a:ext uri="{9D8B030D-6E8A-4147-A177-3AD203B41FA5}">
                      <a16:colId xmlns:a16="http://schemas.microsoft.com/office/drawing/2014/main" val="20014"/>
                    </a:ext>
                  </a:extLst>
                </a:gridCol>
                <a:gridCol w="182880">
                  <a:extLst>
                    <a:ext uri="{9D8B030D-6E8A-4147-A177-3AD203B41FA5}">
                      <a16:colId xmlns:a16="http://schemas.microsoft.com/office/drawing/2014/main" val="20015"/>
                    </a:ext>
                  </a:extLst>
                </a:gridCol>
              </a:tblGrid>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solidFill>
                      <a:schemeClr val="accent6"/>
                    </a:solidFill>
                  </a:tcPr>
                </a:tc>
                <a:tc>
                  <a:txBody>
                    <a:bodyPr/>
                    <a:lstStyle/>
                    <a:p>
                      <a:endParaRPr lang="en-US" sz="100"/>
                    </a:p>
                  </a:txBody>
                  <a:tcPr marL="43307" marR="43307" marT="21654" marB="21654">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2"/>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4" name="Table 3"/>
          <p:cNvGraphicFramePr>
            <a:graphicFrameLocks noGrp="1"/>
          </p:cNvGraphicFramePr>
          <p:nvPr/>
        </p:nvGraphicFramePr>
        <p:xfrm>
          <a:off x="4113870" y="2552055"/>
          <a:ext cx="914400" cy="91440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tblGrid>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6360585" y="4211796"/>
            <a:ext cx="1066800" cy="369332"/>
          </a:xfrm>
          <a:prstGeom prst="rect">
            <a:avLst/>
          </a:prstGeom>
          <a:noFill/>
        </p:spPr>
        <p:txBody>
          <a:bodyPr wrap="square" rtlCol="0">
            <a:spAutoFit/>
          </a:bodyPr>
          <a:lstStyle/>
          <a:p>
            <a:pPr algn="ctr"/>
            <a:r>
              <a:rPr lang="en-US" dirty="0"/>
              <a:t>output</a:t>
            </a:r>
          </a:p>
        </p:txBody>
      </p:sp>
      <p:sp>
        <p:nvSpPr>
          <p:cNvPr id="9" name="TextBox 8"/>
          <p:cNvSpPr txBox="1"/>
          <p:nvPr/>
        </p:nvSpPr>
        <p:spPr>
          <a:xfrm>
            <a:off x="228600" y="4536975"/>
            <a:ext cx="8610600" cy="1908215"/>
          </a:xfrm>
          <a:prstGeom prst="rect">
            <a:avLst/>
          </a:prstGeom>
          <a:noFill/>
        </p:spPr>
        <p:txBody>
          <a:bodyPr wrap="square" rtlCol="0">
            <a:spAutoFit/>
          </a:bodyPr>
          <a:lstStyle/>
          <a:p>
            <a:pPr algn="ctr"/>
            <a:r>
              <a:rPr lang="en-US" sz="2000" b="1" u="sng" dirty="0"/>
              <a:t>Challenge:</a:t>
            </a:r>
            <a:r>
              <a:rPr lang="en-US" sz="2000" dirty="0"/>
              <a:t> Input and output tiles have different dimensions</a:t>
            </a:r>
          </a:p>
          <a:p>
            <a:pPr algn="ctr"/>
            <a:r>
              <a:rPr lang="en-US" dirty="0">
                <a:solidFill>
                  <a:schemeClr val="bg1">
                    <a:lumMod val="50000"/>
                  </a:schemeClr>
                </a:solidFill>
              </a:rPr>
              <a:t>( input tile dimension = output tile dimension + 2 × mask radius )</a:t>
            </a:r>
          </a:p>
          <a:p>
            <a:pPr algn="ctr"/>
            <a:endParaRPr lang="en-US" sz="2000" dirty="0"/>
          </a:p>
          <a:p>
            <a:pPr algn="ctr"/>
            <a:r>
              <a:rPr lang="en-US" sz="2000" b="1" u="sng" dirty="0"/>
              <a:t>Solution:</a:t>
            </a:r>
            <a:r>
              <a:rPr lang="en-US" sz="2000" dirty="0"/>
              <a:t> Launch enough threads per block to load the input tile to shared memory, then use a subset of them to compute and store the output tile</a:t>
            </a:r>
            <a:endParaRPr lang="en-US" sz="2000" dirty="0">
              <a:solidFill>
                <a:schemeClr val="bg1">
                  <a:lumMod val="50000"/>
                </a:schemeClr>
              </a:solidFill>
            </a:endParaRPr>
          </a:p>
        </p:txBody>
      </p:sp>
      <p:sp>
        <p:nvSpPr>
          <p:cNvPr id="10" name="TextBox 9"/>
          <p:cNvSpPr txBox="1"/>
          <p:nvPr/>
        </p:nvSpPr>
        <p:spPr>
          <a:xfrm>
            <a:off x="3976325" y="3466455"/>
            <a:ext cx="1189490" cy="800219"/>
          </a:xfrm>
          <a:prstGeom prst="rect">
            <a:avLst/>
          </a:prstGeom>
          <a:noFill/>
        </p:spPr>
        <p:txBody>
          <a:bodyPr wrap="square" rtlCol="0">
            <a:spAutoFit/>
          </a:bodyPr>
          <a:lstStyle/>
          <a:p>
            <a:pPr algn="ctr"/>
            <a:r>
              <a:rPr lang="en-US" dirty="0"/>
              <a:t>mask</a:t>
            </a:r>
          </a:p>
          <a:p>
            <a:pPr algn="ctr"/>
            <a:r>
              <a:rPr lang="en-US" sz="1400" dirty="0">
                <a:solidFill>
                  <a:schemeClr val="bg1">
                    <a:lumMod val="50000"/>
                  </a:schemeClr>
                </a:solidFill>
              </a:rPr>
              <a:t>(in constant memory)</a:t>
            </a:r>
          </a:p>
        </p:txBody>
      </p:sp>
      <p:cxnSp>
        <p:nvCxnSpPr>
          <p:cNvPr id="11" name="Straight Arrow Connector 10"/>
          <p:cNvCxnSpPr/>
          <p:nvPr/>
        </p:nvCxnSpPr>
        <p:spPr>
          <a:xfrm>
            <a:off x="6164628" y="1205035"/>
            <a:ext cx="73766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5643327" y="899157"/>
            <a:ext cx="1763624" cy="307777"/>
          </a:xfrm>
          <a:prstGeom prst="rect">
            <a:avLst/>
          </a:prstGeom>
          <a:noFill/>
        </p:spPr>
        <p:txBody>
          <a:bodyPr wrap="none" rtlCol="0">
            <a:spAutoFit/>
          </a:bodyPr>
          <a:lstStyle/>
          <a:p>
            <a:pPr algn="ctr"/>
            <a:r>
              <a:rPr lang="en-US" sz="1400" dirty="0"/>
              <a:t>output tile dimension</a:t>
            </a:r>
          </a:p>
        </p:txBody>
      </p:sp>
      <p:cxnSp>
        <p:nvCxnSpPr>
          <p:cNvPr id="20" name="Straight Arrow Connector 19"/>
          <p:cNvCxnSpPr/>
          <p:nvPr/>
        </p:nvCxnSpPr>
        <p:spPr>
          <a:xfrm>
            <a:off x="4113870" y="2489383"/>
            <a:ext cx="9144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3885332" y="2183505"/>
            <a:ext cx="1370888" cy="307777"/>
          </a:xfrm>
          <a:prstGeom prst="rect">
            <a:avLst/>
          </a:prstGeom>
          <a:noFill/>
        </p:spPr>
        <p:txBody>
          <a:bodyPr wrap="none" rtlCol="0">
            <a:spAutoFit/>
          </a:bodyPr>
          <a:lstStyle/>
          <a:p>
            <a:pPr algn="ctr"/>
            <a:r>
              <a:rPr lang="en-US" sz="1400" dirty="0"/>
              <a:t>mask dimension</a:t>
            </a:r>
          </a:p>
        </p:txBody>
      </p:sp>
      <p:cxnSp>
        <p:nvCxnSpPr>
          <p:cNvPr id="24" name="Straight Arrow Connector 23"/>
          <p:cNvCxnSpPr/>
          <p:nvPr/>
        </p:nvCxnSpPr>
        <p:spPr>
          <a:xfrm>
            <a:off x="4113870" y="3013140"/>
            <a:ext cx="365760" cy="189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3078075" y="2848923"/>
            <a:ext cx="1053045" cy="307777"/>
          </a:xfrm>
          <a:prstGeom prst="rect">
            <a:avLst/>
          </a:prstGeom>
          <a:noFill/>
        </p:spPr>
        <p:txBody>
          <a:bodyPr wrap="none" rtlCol="0">
            <a:spAutoFit/>
          </a:bodyPr>
          <a:lstStyle/>
          <a:p>
            <a:pPr algn="ctr"/>
            <a:r>
              <a:rPr lang="en-US" sz="1400" dirty="0"/>
              <a:t>mask radius</a:t>
            </a:r>
          </a:p>
        </p:txBody>
      </p:sp>
      <p:graphicFrame>
        <p:nvGraphicFramePr>
          <p:cNvPr id="28" name="Table 27"/>
          <p:cNvGraphicFramePr>
            <a:graphicFrameLocks noGrp="1"/>
          </p:cNvGraphicFramePr>
          <p:nvPr/>
        </p:nvGraphicFramePr>
        <p:xfrm>
          <a:off x="831220" y="1276727"/>
          <a:ext cx="2926080" cy="292608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gridCol w="182880">
                  <a:extLst>
                    <a:ext uri="{9D8B030D-6E8A-4147-A177-3AD203B41FA5}">
                      <a16:colId xmlns:a16="http://schemas.microsoft.com/office/drawing/2014/main" val="20008"/>
                    </a:ext>
                  </a:extLst>
                </a:gridCol>
                <a:gridCol w="182880">
                  <a:extLst>
                    <a:ext uri="{9D8B030D-6E8A-4147-A177-3AD203B41FA5}">
                      <a16:colId xmlns:a16="http://schemas.microsoft.com/office/drawing/2014/main" val="20009"/>
                    </a:ext>
                  </a:extLst>
                </a:gridCol>
                <a:gridCol w="182880">
                  <a:extLst>
                    <a:ext uri="{9D8B030D-6E8A-4147-A177-3AD203B41FA5}">
                      <a16:colId xmlns:a16="http://schemas.microsoft.com/office/drawing/2014/main" val="20010"/>
                    </a:ext>
                  </a:extLst>
                </a:gridCol>
                <a:gridCol w="182880">
                  <a:extLst>
                    <a:ext uri="{9D8B030D-6E8A-4147-A177-3AD203B41FA5}">
                      <a16:colId xmlns:a16="http://schemas.microsoft.com/office/drawing/2014/main" val="20011"/>
                    </a:ext>
                  </a:extLst>
                </a:gridCol>
                <a:gridCol w="182880">
                  <a:extLst>
                    <a:ext uri="{9D8B030D-6E8A-4147-A177-3AD203B41FA5}">
                      <a16:colId xmlns:a16="http://schemas.microsoft.com/office/drawing/2014/main" val="20012"/>
                    </a:ext>
                  </a:extLst>
                </a:gridCol>
                <a:gridCol w="182880">
                  <a:extLst>
                    <a:ext uri="{9D8B030D-6E8A-4147-A177-3AD203B41FA5}">
                      <a16:colId xmlns:a16="http://schemas.microsoft.com/office/drawing/2014/main" val="20013"/>
                    </a:ext>
                  </a:extLst>
                </a:gridCol>
                <a:gridCol w="182880">
                  <a:extLst>
                    <a:ext uri="{9D8B030D-6E8A-4147-A177-3AD203B41FA5}">
                      <a16:colId xmlns:a16="http://schemas.microsoft.com/office/drawing/2014/main" val="20014"/>
                    </a:ext>
                  </a:extLst>
                </a:gridCol>
                <a:gridCol w="182880">
                  <a:extLst>
                    <a:ext uri="{9D8B030D-6E8A-4147-A177-3AD203B41FA5}">
                      <a16:colId xmlns:a16="http://schemas.microsoft.com/office/drawing/2014/main" val="20015"/>
                    </a:ext>
                  </a:extLst>
                </a:gridCol>
              </a:tblGrid>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bl>
          </a:graphicData>
        </a:graphic>
      </p:graphicFrame>
      <p:sp>
        <p:nvSpPr>
          <p:cNvPr id="29" name="TextBox 28"/>
          <p:cNvSpPr txBox="1"/>
          <p:nvPr/>
        </p:nvSpPr>
        <p:spPr>
          <a:xfrm>
            <a:off x="1197804" y="3074613"/>
            <a:ext cx="1466496" cy="800219"/>
          </a:xfrm>
          <a:prstGeom prst="rect">
            <a:avLst/>
          </a:prstGeom>
          <a:noFill/>
        </p:spPr>
        <p:txBody>
          <a:bodyPr wrap="square" rtlCol="0">
            <a:spAutoFit/>
          </a:bodyPr>
          <a:lstStyle/>
          <a:p>
            <a:pPr algn="ctr"/>
            <a:r>
              <a:rPr lang="en-US" dirty="0" err="1"/>
              <a:t>input</a:t>
            </a:r>
            <a:r>
              <a:rPr lang="en-US" baseline="-25000" dirty="0" err="1"/>
              <a:t>tile</a:t>
            </a:r>
            <a:endParaRPr lang="en-US" baseline="-25000" dirty="0"/>
          </a:p>
          <a:p>
            <a:pPr algn="ctr"/>
            <a:r>
              <a:rPr lang="en-US" sz="1400" dirty="0">
                <a:solidFill>
                  <a:schemeClr val="bg1">
                    <a:lumMod val="50000"/>
                  </a:schemeClr>
                </a:solidFill>
              </a:rPr>
              <a:t>(in shared memory)</a:t>
            </a:r>
          </a:p>
        </p:txBody>
      </p:sp>
      <p:cxnSp>
        <p:nvCxnSpPr>
          <p:cNvPr id="30" name="Straight Arrow Connector 29"/>
          <p:cNvCxnSpPr/>
          <p:nvPr/>
        </p:nvCxnSpPr>
        <p:spPr>
          <a:xfrm>
            <a:off x="1197804" y="1567682"/>
            <a:ext cx="146649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1099619" y="1261804"/>
            <a:ext cx="1649812" cy="307777"/>
          </a:xfrm>
          <a:prstGeom prst="rect">
            <a:avLst/>
          </a:prstGeom>
          <a:noFill/>
        </p:spPr>
        <p:txBody>
          <a:bodyPr wrap="none" rtlCol="0">
            <a:spAutoFit/>
          </a:bodyPr>
          <a:lstStyle/>
          <a:p>
            <a:pPr algn="ctr"/>
            <a:r>
              <a:rPr lang="en-US" sz="1400" dirty="0"/>
              <a:t>input tile dimension</a:t>
            </a:r>
          </a:p>
        </p:txBody>
      </p:sp>
      <p:sp>
        <p:nvSpPr>
          <p:cNvPr id="18" name="TextBox 610">
            <a:extLst>
              <a:ext uri="{FF2B5EF4-FFF2-40B4-BE49-F238E27FC236}">
                <a16:creationId xmlns:a16="http://schemas.microsoft.com/office/drawing/2014/main" id="{24ECE39F-480F-1A4A-8E95-F8BEA1284728}"/>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19" name="Marcador de número de diapositiva 3">
            <a:extLst>
              <a:ext uri="{FF2B5EF4-FFF2-40B4-BE49-F238E27FC236}">
                <a16:creationId xmlns:a16="http://schemas.microsoft.com/office/drawing/2014/main" id="{79E41712-E934-BA46-84E1-FD341DF2EF61}"/>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39</a:t>
            </a:fld>
            <a:endParaRPr lang="en-US" altLang="en-US"/>
          </a:p>
        </p:txBody>
      </p:sp>
    </p:spTree>
    <p:extLst>
      <p:ext uri="{BB962C8B-B14F-4D97-AF65-F5344CB8AC3E}">
        <p14:creationId xmlns:p14="http://schemas.microsoft.com/office/powerpoint/2010/main" val="55280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Sequential Reduction</a:t>
            </a:r>
          </a:p>
        </p:txBody>
      </p:sp>
      <p:sp>
        <p:nvSpPr>
          <p:cNvPr id="3" name="Content Placeholder 2"/>
          <p:cNvSpPr>
            <a:spLocks noGrp="1"/>
          </p:cNvSpPr>
          <p:nvPr>
            <p:ph idx="1"/>
          </p:nvPr>
        </p:nvSpPr>
        <p:spPr>
          <a:xfrm>
            <a:off x="228600" y="908720"/>
            <a:ext cx="8610600" cy="5472608"/>
          </a:xfrm>
        </p:spPr>
        <p:txBody>
          <a:bodyPr>
            <a:noAutofit/>
          </a:bodyPr>
          <a:lstStyle/>
          <a:p>
            <a:r>
              <a:rPr lang="en-US" dirty="0"/>
              <a:t>A sequential implementation of reduction only needs a </a:t>
            </a:r>
            <a:r>
              <a:rPr lang="en-US" dirty="0">
                <a:latin typeface="Courier" pitchFamily="2" charset="0"/>
              </a:rPr>
              <a:t>for</a:t>
            </a:r>
            <a:r>
              <a:rPr lang="en-US" dirty="0"/>
              <a:t> loop to go through the whole input array</a:t>
            </a:r>
          </a:p>
          <a:p>
            <a:pPr lvl="1"/>
            <a:r>
              <a:rPr lang="en-US" dirty="0"/>
              <a:t>N elements → N iterations</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Many independent operations</a:t>
            </a:r>
          </a:p>
          <a:p>
            <a:pPr lvl="1"/>
            <a:r>
              <a:rPr lang="en-US" dirty="0"/>
              <a:t>A parallel implementation can calculate multiple partial sums, and then reduce them</a:t>
            </a:r>
          </a:p>
        </p:txBody>
      </p:sp>
      <p:pic>
        <p:nvPicPr>
          <p:cNvPr id="5" name="Picture 4">
            <a:extLst>
              <a:ext uri="{FF2B5EF4-FFF2-40B4-BE49-F238E27FC236}">
                <a16:creationId xmlns:a16="http://schemas.microsoft.com/office/drawing/2014/main" id="{4E9B7271-C1D8-1844-84C5-9A98B03F9AEA}"/>
              </a:ext>
            </a:extLst>
          </p:cNvPr>
          <p:cNvPicPr>
            <a:picLocks noChangeAspect="1"/>
          </p:cNvPicPr>
          <p:nvPr/>
        </p:nvPicPr>
        <p:blipFill>
          <a:blip r:embed="rId3"/>
          <a:stretch>
            <a:fillRect/>
          </a:stretch>
        </p:blipFill>
        <p:spPr>
          <a:xfrm>
            <a:off x="1023764" y="2348880"/>
            <a:ext cx="7020272" cy="437870"/>
          </a:xfrm>
          <a:prstGeom prst="rect">
            <a:avLst/>
          </a:prstGeom>
        </p:spPr>
      </p:pic>
      <p:sp>
        <p:nvSpPr>
          <p:cNvPr id="6" name="Rectangle 5">
            <a:extLst>
              <a:ext uri="{FF2B5EF4-FFF2-40B4-BE49-F238E27FC236}">
                <a16:creationId xmlns:a16="http://schemas.microsoft.com/office/drawing/2014/main" id="{232310EB-2227-C24A-AA6E-CC7DC4FE8023}"/>
              </a:ext>
            </a:extLst>
          </p:cNvPr>
          <p:cNvSpPr/>
          <p:nvPr/>
        </p:nvSpPr>
        <p:spPr>
          <a:xfrm>
            <a:off x="747750" y="3068960"/>
            <a:ext cx="7648500" cy="1815882"/>
          </a:xfrm>
          <a:prstGeom prst="rect">
            <a:avLst/>
          </a:prstGeom>
        </p:spPr>
        <p:txBody>
          <a:bodyPr wrap="square">
            <a:spAutoFit/>
          </a:bodyPr>
          <a:lstStyle/>
          <a:p>
            <a:r>
              <a:rPr lang="en-US" sz="1600" dirty="0">
                <a:solidFill>
                  <a:prstClr val="black"/>
                </a:solidFill>
                <a:latin typeface="Lucida Console" panose="020B0609040504020204" pitchFamily="49" charset="0"/>
              </a:rPr>
              <a:t>sum = </a:t>
            </a:r>
            <a:r>
              <a:rPr lang="en-US" sz="1600" dirty="0">
                <a:solidFill>
                  <a:srgbClr val="BFBF00"/>
                </a:solidFill>
                <a:latin typeface="Lucida Console" panose="020B0609040504020204" pitchFamily="49" charset="0"/>
              </a:rPr>
              <a:t>0</a:t>
            </a:r>
            <a:r>
              <a:rPr lang="en-US" sz="1600" dirty="0">
                <a:solidFill>
                  <a:prstClr val="black"/>
                </a:solidFill>
                <a:latin typeface="Lucida Console" panose="020B0609040504020204" pitchFamily="49" charset="0"/>
              </a:rPr>
              <a:t>; </a:t>
            </a:r>
            <a:r>
              <a:rPr lang="en-US" sz="1600" dirty="0">
                <a:solidFill>
                  <a:schemeClr val="bg1">
                    <a:lumMod val="65000"/>
                  </a:schemeClr>
                </a:solidFill>
                <a:latin typeface="Lucida Console" panose="020B0609040504020204" pitchFamily="49" charset="0"/>
              </a:rPr>
              <a:t>// Initialize with identity value</a:t>
            </a:r>
          </a:p>
          <a:p>
            <a:endParaRPr lang="en-US" sz="1600" dirty="0">
              <a:solidFill>
                <a:srgbClr val="BFBF00"/>
              </a:solidFill>
              <a:latin typeface="Lucida Console" panose="020B0609040504020204" pitchFamily="49" charset="0"/>
            </a:endParaRPr>
          </a:p>
          <a:p>
            <a:r>
              <a:rPr lang="en-US" sz="1600" dirty="0">
                <a:solidFill>
                  <a:srgbClr val="BFBF00"/>
                </a:solidFill>
                <a:latin typeface="Lucida Console" panose="020B0609040504020204" pitchFamily="49" charset="0"/>
              </a:rPr>
              <a:t>for</a:t>
            </a:r>
            <a:r>
              <a:rPr lang="en-US" sz="1600" dirty="0">
                <a:solidFill>
                  <a:prstClr val="black"/>
                </a:solidFill>
                <a:latin typeface="Lucida Console" panose="020B0609040504020204" pitchFamily="49" charset="0"/>
              </a:rPr>
              <a:t>(</a:t>
            </a:r>
            <a:r>
              <a:rPr lang="en-US" sz="1600" dirty="0" err="1">
                <a:solidFill>
                  <a:prstClr val="black"/>
                </a:solidFill>
                <a:latin typeface="Lucida Console" panose="020B0609040504020204" pitchFamily="49" charset="0"/>
              </a:rPr>
              <a:t>i</a:t>
            </a:r>
            <a:r>
              <a:rPr lang="en-US" sz="1600" dirty="0">
                <a:solidFill>
                  <a:prstClr val="black"/>
                </a:solidFill>
                <a:latin typeface="Lucida Console" panose="020B0609040504020204" pitchFamily="49" charset="0"/>
              </a:rPr>
              <a:t> = </a:t>
            </a:r>
            <a:r>
              <a:rPr lang="en-US" sz="1600" dirty="0">
                <a:solidFill>
                  <a:srgbClr val="BFBF00"/>
                </a:solidFill>
                <a:latin typeface="Lucida Console" panose="020B0609040504020204" pitchFamily="49" charset="0"/>
              </a:rPr>
              <a:t>0</a:t>
            </a:r>
            <a:r>
              <a:rPr lang="en-US" sz="1600" dirty="0">
                <a:solidFill>
                  <a:prstClr val="black"/>
                </a:solidFill>
                <a:latin typeface="Lucida Console" panose="020B0609040504020204" pitchFamily="49" charset="0"/>
              </a:rPr>
              <a:t>; </a:t>
            </a:r>
            <a:r>
              <a:rPr lang="en-US" sz="1600" dirty="0" err="1">
                <a:solidFill>
                  <a:prstClr val="black"/>
                </a:solidFill>
                <a:latin typeface="Lucida Console" panose="020B0609040504020204" pitchFamily="49" charset="0"/>
              </a:rPr>
              <a:t>i</a:t>
            </a:r>
            <a:r>
              <a:rPr lang="en-US" sz="1600" dirty="0">
                <a:solidFill>
                  <a:prstClr val="black"/>
                </a:solidFill>
                <a:latin typeface="Lucida Console" panose="020B0609040504020204" pitchFamily="49" charset="0"/>
              </a:rPr>
              <a:t> &lt; N; ++</a:t>
            </a:r>
            <a:r>
              <a:rPr lang="en-US" sz="1600" dirty="0" err="1">
                <a:solidFill>
                  <a:prstClr val="black"/>
                </a:solidFill>
                <a:latin typeface="Lucida Console" panose="020B0609040504020204" pitchFamily="49" charset="0"/>
              </a:rPr>
              <a:t>i</a:t>
            </a:r>
            <a:r>
              <a:rPr lang="en-US" sz="1600" dirty="0">
                <a:solidFill>
                  <a:prstClr val="black"/>
                </a:solidFill>
                <a:latin typeface="Lucida Console" panose="020B0609040504020204" pitchFamily="49" charset="0"/>
              </a:rPr>
              <a:t>) {</a:t>
            </a:r>
          </a:p>
          <a:p>
            <a:endParaRPr lang="en-US" sz="1600" dirty="0">
              <a:solidFill>
                <a:prstClr val="black"/>
              </a:solidFill>
              <a:latin typeface="Lucida Console" panose="020B0609040504020204" pitchFamily="49" charset="0"/>
            </a:endParaRPr>
          </a:p>
          <a:p>
            <a:r>
              <a:rPr lang="en-US" sz="1600" dirty="0">
                <a:solidFill>
                  <a:prstClr val="black"/>
                </a:solidFill>
                <a:latin typeface="Lucida Console" panose="020B0609040504020204" pitchFamily="49" charset="0"/>
              </a:rPr>
              <a:t>    sum += A[</a:t>
            </a:r>
            <a:r>
              <a:rPr lang="en-US" sz="1600" dirty="0" err="1">
                <a:solidFill>
                  <a:prstClr val="black"/>
                </a:solidFill>
                <a:latin typeface="Lucida Console" panose="020B0609040504020204" pitchFamily="49" charset="0"/>
              </a:rPr>
              <a:t>i</a:t>
            </a:r>
            <a:r>
              <a:rPr lang="en-US" sz="1600" dirty="0">
                <a:solidFill>
                  <a:prstClr val="black"/>
                </a:solidFill>
                <a:latin typeface="Lucida Console" panose="020B0609040504020204" pitchFamily="49" charset="0"/>
              </a:rPr>
              <a:t>]; </a:t>
            </a:r>
            <a:r>
              <a:rPr lang="en-US" sz="1600" dirty="0">
                <a:solidFill>
                  <a:schemeClr val="bg1">
                    <a:lumMod val="65000"/>
                  </a:schemeClr>
                </a:solidFill>
                <a:latin typeface="Lucida Console" panose="020B0609040504020204" pitchFamily="49" charset="0"/>
              </a:rPr>
              <a:t>// Accumulate elements of input array A[]</a:t>
            </a:r>
          </a:p>
          <a:p>
            <a:endParaRPr lang="en-US" sz="1600" dirty="0">
              <a:solidFill>
                <a:prstClr val="black"/>
              </a:solidFill>
              <a:latin typeface="Lucida Console" panose="020B0609040504020204" pitchFamily="49" charset="0"/>
            </a:endParaRPr>
          </a:p>
          <a:p>
            <a:r>
              <a:rPr lang="en-US" sz="1600" dirty="0">
                <a:solidFill>
                  <a:prstClr val="black"/>
                </a:solidFill>
                <a:latin typeface="Lucida Console" panose="020B0609040504020204" pitchFamily="49" charset="0"/>
              </a:rPr>
              <a:t>}</a:t>
            </a:r>
          </a:p>
        </p:txBody>
      </p:sp>
      <p:sp>
        <p:nvSpPr>
          <p:cNvPr id="7" name="Slide Number Placeholder 3">
            <a:extLst>
              <a:ext uri="{FF2B5EF4-FFF2-40B4-BE49-F238E27FC236}">
                <a16:creationId xmlns:a16="http://schemas.microsoft.com/office/drawing/2014/main" id="{77C31633-C7CC-3B4F-9985-1EC51080AE6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198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p:cNvGraphicFramePr>
            <a:graphicFrameLocks noGrp="1"/>
          </p:cNvGraphicFramePr>
          <p:nvPr/>
        </p:nvGraphicFramePr>
        <p:xfrm>
          <a:off x="831220" y="1276727"/>
          <a:ext cx="2926080" cy="292608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gridCol w="182880">
                  <a:extLst>
                    <a:ext uri="{9D8B030D-6E8A-4147-A177-3AD203B41FA5}">
                      <a16:colId xmlns:a16="http://schemas.microsoft.com/office/drawing/2014/main" val="20008"/>
                    </a:ext>
                  </a:extLst>
                </a:gridCol>
                <a:gridCol w="182880">
                  <a:extLst>
                    <a:ext uri="{9D8B030D-6E8A-4147-A177-3AD203B41FA5}">
                      <a16:colId xmlns:a16="http://schemas.microsoft.com/office/drawing/2014/main" val="20009"/>
                    </a:ext>
                  </a:extLst>
                </a:gridCol>
                <a:gridCol w="182880">
                  <a:extLst>
                    <a:ext uri="{9D8B030D-6E8A-4147-A177-3AD203B41FA5}">
                      <a16:colId xmlns:a16="http://schemas.microsoft.com/office/drawing/2014/main" val="20010"/>
                    </a:ext>
                  </a:extLst>
                </a:gridCol>
                <a:gridCol w="182880">
                  <a:extLst>
                    <a:ext uri="{9D8B030D-6E8A-4147-A177-3AD203B41FA5}">
                      <a16:colId xmlns:a16="http://schemas.microsoft.com/office/drawing/2014/main" val="20011"/>
                    </a:ext>
                  </a:extLst>
                </a:gridCol>
                <a:gridCol w="182880">
                  <a:extLst>
                    <a:ext uri="{9D8B030D-6E8A-4147-A177-3AD203B41FA5}">
                      <a16:colId xmlns:a16="http://schemas.microsoft.com/office/drawing/2014/main" val="20012"/>
                    </a:ext>
                  </a:extLst>
                </a:gridCol>
                <a:gridCol w="182880">
                  <a:extLst>
                    <a:ext uri="{9D8B030D-6E8A-4147-A177-3AD203B41FA5}">
                      <a16:colId xmlns:a16="http://schemas.microsoft.com/office/drawing/2014/main" val="20013"/>
                    </a:ext>
                  </a:extLst>
                </a:gridCol>
                <a:gridCol w="182880">
                  <a:extLst>
                    <a:ext uri="{9D8B030D-6E8A-4147-A177-3AD203B41FA5}">
                      <a16:colId xmlns:a16="http://schemas.microsoft.com/office/drawing/2014/main" val="20014"/>
                    </a:ext>
                  </a:extLst>
                </a:gridCol>
                <a:gridCol w="182880">
                  <a:extLst>
                    <a:ext uri="{9D8B030D-6E8A-4147-A177-3AD203B41FA5}">
                      <a16:colId xmlns:a16="http://schemas.microsoft.com/office/drawing/2014/main" val="20015"/>
                    </a:ext>
                  </a:extLst>
                </a:gridCol>
              </a:tblGrid>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bl>
          </a:graphicData>
        </a:graphic>
      </p:graphicFrame>
      <p:sp>
        <p:nvSpPr>
          <p:cNvPr id="29" name="TextBox 28"/>
          <p:cNvSpPr txBox="1"/>
          <p:nvPr/>
        </p:nvSpPr>
        <p:spPr>
          <a:xfrm>
            <a:off x="1197804" y="3074613"/>
            <a:ext cx="1466496" cy="800219"/>
          </a:xfrm>
          <a:prstGeom prst="rect">
            <a:avLst/>
          </a:prstGeom>
          <a:noFill/>
        </p:spPr>
        <p:txBody>
          <a:bodyPr wrap="square" rtlCol="0">
            <a:spAutoFit/>
          </a:bodyPr>
          <a:lstStyle/>
          <a:p>
            <a:pPr algn="ctr"/>
            <a:r>
              <a:rPr lang="en-US" dirty="0" err="1"/>
              <a:t>input</a:t>
            </a:r>
            <a:r>
              <a:rPr lang="en-US" baseline="-25000" dirty="0" err="1"/>
              <a:t>tile</a:t>
            </a:r>
            <a:endParaRPr lang="en-US" baseline="-25000" dirty="0"/>
          </a:p>
          <a:p>
            <a:pPr algn="ctr"/>
            <a:r>
              <a:rPr lang="en-US" sz="1400" dirty="0">
                <a:solidFill>
                  <a:schemeClr val="bg1">
                    <a:lumMod val="50000"/>
                  </a:schemeClr>
                </a:solidFill>
              </a:rPr>
              <a:t>(in shared memory)</a:t>
            </a:r>
          </a:p>
        </p:txBody>
      </p:sp>
      <p:cxnSp>
        <p:nvCxnSpPr>
          <p:cNvPr id="30" name="Straight Arrow Connector 29"/>
          <p:cNvCxnSpPr/>
          <p:nvPr/>
        </p:nvCxnSpPr>
        <p:spPr>
          <a:xfrm>
            <a:off x="1197804" y="1567682"/>
            <a:ext cx="146649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1099619" y="1261804"/>
            <a:ext cx="1649812" cy="307777"/>
          </a:xfrm>
          <a:prstGeom prst="rect">
            <a:avLst/>
          </a:prstGeom>
          <a:noFill/>
        </p:spPr>
        <p:txBody>
          <a:bodyPr wrap="none" rtlCol="0">
            <a:spAutoFit/>
          </a:bodyPr>
          <a:lstStyle/>
          <a:p>
            <a:pPr algn="ctr"/>
            <a:r>
              <a:rPr lang="en-US" sz="1400" dirty="0"/>
              <a:t>input tile dimension</a:t>
            </a:r>
          </a:p>
        </p:txBody>
      </p:sp>
      <p:sp>
        <p:nvSpPr>
          <p:cNvPr id="2" name="Title 1"/>
          <p:cNvSpPr>
            <a:spLocks noGrp="1"/>
          </p:cNvSpPr>
          <p:nvPr>
            <p:ph type="title"/>
          </p:nvPr>
        </p:nvSpPr>
        <p:spPr/>
        <p:txBody>
          <a:bodyPr/>
          <a:lstStyle/>
          <a:p>
            <a:r>
              <a:rPr lang="en-US" dirty="0">
                <a:solidFill>
                  <a:srgbClr val="0070C0"/>
                </a:solidFill>
              </a:rPr>
              <a:t>Difference in Tile Sizes (I)</a:t>
            </a:r>
          </a:p>
        </p:txBody>
      </p:sp>
      <p:graphicFrame>
        <p:nvGraphicFramePr>
          <p:cNvPr id="3" name="Table 2"/>
          <p:cNvGraphicFramePr>
            <a:graphicFrameLocks noGrp="1"/>
          </p:cNvGraphicFramePr>
          <p:nvPr/>
        </p:nvGraphicFramePr>
        <p:xfrm>
          <a:off x="5430945" y="1276727"/>
          <a:ext cx="2926080" cy="292608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gridCol w="182880">
                  <a:extLst>
                    <a:ext uri="{9D8B030D-6E8A-4147-A177-3AD203B41FA5}">
                      <a16:colId xmlns:a16="http://schemas.microsoft.com/office/drawing/2014/main" val="20008"/>
                    </a:ext>
                  </a:extLst>
                </a:gridCol>
                <a:gridCol w="182880">
                  <a:extLst>
                    <a:ext uri="{9D8B030D-6E8A-4147-A177-3AD203B41FA5}">
                      <a16:colId xmlns:a16="http://schemas.microsoft.com/office/drawing/2014/main" val="20009"/>
                    </a:ext>
                  </a:extLst>
                </a:gridCol>
                <a:gridCol w="182880">
                  <a:extLst>
                    <a:ext uri="{9D8B030D-6E8A-4147-A177-3AD203B41FA5}">
                      <a16:colId xmlns:a16="http://schemas.microsoft.com/office/drawing/2014/main" val="20010"/>
                    </a:ext>
                  </a:extLst>
                </a:gridCol>
                <a:gridCol w="182880">
                  <a:extLst>
                    <a:ext uri="{9D8B030D-6E8A-4147-A177-3AD203B41FA5}">
                      <a16:colId xmlns:a16="http://schemas.microsoft.com/office/drawing/2014/main" val="20011"/>
                    </a:ext>
                  </a:extLst>
                </a:gridCol>
                <a:gridCol w="182880">
                  <a:extLst>
                    <a:ext uri="{9D8B030D-6E8A-4147-A177-3AD203B41FA5}">
                      <a16:colId xmlns:a16="http://schemas.microsoft.com/office/drawing/2014/main" val="20012"/>
                    </a:ext>
                  </a:extLst>
                </a:gridCol>
                <a:gridCol w="182880">
                  <a:extLst>
                    <a:ext uri="{9D8B030D-6E8A-4147-A177-3AD203B41FA5}">
                      <a16:colId xmlns:a16="http://schemas.microsoft.com/office/drawing/2014/main" val="20013"/>
                    </a:ext>
                  </a:extLst>
                </a:gridCol>
                <a:gridCol w="182880">
                  <a:extLst>
                    <a:ext uri="{9D8B030D-6E8A-4147-A177-3AD203B41FA5}">
                      <a16:colId xmlns:a16="http://schemas.microsoft.com/office/drawing/2014/main" val="20014"/>
                    </a:ext>
                  </a:extLst>
                </a:gridCol>
                <a:gridCol w="182880">
                  <a:extLst>
                    <a:ext uri="{9D8B030D-6E8A-4147-A177-3AD203B41FA5}">
                      <a16:colId xmlns:a16="http://schemas.microsoft.com/office/drawing/2014/main" val="20015"/>
                    </a:ext>
                  </a:extLst>
                </a:gridCol>
              </a:tblGrid>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solidFill>
                      <a:schemeClr val="accent6"/>
                    </a:solidFill>
                  </a:tcPr>
                </a:tc>
                <a:tc>
                  <a:txBody>
                    <a:bodyPr/>
                    <a:lstStyle/>
                    <a:p>
                      <a:endParaRPr lang="en-US" sz="100"/>
                    </a:p>
                  </a:txBody>
                  <a:tcPr marL="43307" marR="43307" marT="21654" marB="21654">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2"/>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4" name="Table 3"/>
          <p:cNvGraphicFramePr>
            <a:graphicFrameLocks noGrp="1"/>
          </p:cNvGraphicFramePr>
          <p:nvPr/>
        </p:nvGraphicFramePr>
        <p:xfrm>
          <a:off x="4113870" y="2552055"/>
          <a:ext cx="914400" cy="91440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tblGrid>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6360585" y="4211796"/>
            <a:ext cx="1066800" cy="369332"/>
          </a:xfrm>
          <a:prstGeom prst="rect">
            <a:avLst/>
          </a:prstGeom>
          <a:noFill/>
        </p:spPr>
        <p:txBody>
          <a:bodyPr wrap="square" rtlCol="0">
            <a:spAutoFit/>
          </a:bodyPr>
          <a:lstStyle/>
          <a:p>
            <a:pPr algn="ctr"/>
            <a:r>
              <a:rPr lang="en-US" dirty="0"/>
              <a:t>output</a:t>
            </a:r>
          </a:p>
        </p:txBody>
      </p:sp>
      <p:sp>
        <p:nvSpPr>
          <p:cNvPr id="10" name="TextBox 9"/>
          <p:cNvSpPr txBox="1"/>
          <p:nvPr/>
        </p:nvSpPr>
        <p:spPr>
          <a:xfrm>
            <a:off x="3976325" y="3466455"/>
            <a:ext cx="1189490" cy="800219"/>
          </a:xfrm>
          <a:prstGeom prst="rect">
            <a:avLst/>
          </a:prstGeom>
          <a:noFill/>
        </p:spPr>
        <p:txBody>
          <a:bodyPr wrap="square" rtlCol="0">
            <a:spAutoFit/>
          </a:bodyPr>
          <a:lstStyle/>
          <a:p>
            <a:pPr algn="ctr"/>
            <a:r>
              <a:rPr lang="en-US" dirty="0"/>
              <a:t>mask</a:t>
            </a:r>
          </a:p>
          <a:p>
            <a:pPr algn="ctr"/>
            <a:r>
              <a:rPr lang="en-US" sz="1400" dirty="0">
                <a:solidFill>
                  <a:schemeClr val="bg1">
                    <a:lumMod val="50000"/>
                  </a:schemeClr>
                </a:solidFill>
              </a:rPr>
              <a:t>(in constant memory)</a:t>
            </a:r>
          </a:p>
        </p:txBody>
      </p:sp>
      <p:cxnSp>
        <p:nvCxnSpPr>
          <p:cNvPr id="11" name="Straight Arrow Connector 10"/>
          <p:cNvCxnSpPr/>
          <p:nvPr/>
        </p:nvCxnSpPr>
        <p:spPr>
          <a:xfrm>
            <a:off x="6164628" y="1205035"/>
            <a:ext cx="73766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5643327" y="899157"/>
            <a:ext cx="1763624" cy="307777"/>
          </a:xfrm>
          <a:prstGeom prst="rect">
            <a:avLst/>
          </a:prstGeom>
          <a:noFill/>
        </p:spPr>
        <p:txBody>
          <a:bodyPr wrap="none" rtlCol="0">
            <a:spAutoFit/>
          </a:bodyPr>
          <a:lstStyle/>
          <a:p>
            <a:pPr algn="ctr"/>
            <a:r>
              <a:rPr lang="en-US" sz="1400" dirty="0"/>
              <a:t>output tile dimension</a:t>
            </a:r>
          </a:p>
        </p:txBody>
      </p:sp>
      <p:cxnSp>
        <p:nvCxnSpPr>
          <p:cNvPr id="20" name="Straight Arrow Connector 19"/>
          <p:cNvCxnSpPr/>
          <p:nvPr/>
        </p:nvCxnSpPr>
        <p:spPr>
          <a:xfrm>
            <a:off x="4113870" y="2489383"/>
            <a:ext cx="9144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3885332" y="2183505"/>
            <a:ext cx="1370888" cy="307777"/>
          </a:xfrm>
          <a:prstGeom prst="rect">
            <a:avLst/>
          </a:prstGeom>
          <a:noFill/>
        </p:spPr>
        <p:txBody>
          <a:bodyPr wrap="none" rtlCol="0">
            <a:spAutoFit/>
          </a:bodyPr>
          <a:lstStyle/>
          <a:p>
            <a:pPr algn="ctr"/>
            <a:r>
              <a:rPr lang="en-US" sz="1400" dirty="0"/>
              <a:t>mask dimension</a:t>
            </a:r>
          </a:p>
        </p:txBody>
      </p:sp>
      <p:cxnSp>
        <p:nvCxnSpPr>
          <p:cNvPr id="24" name="Straight Arrow Connector 23"/>
          <p:cNvCxnSpPr/>
          <p:nvPr/>
        </p:nvCxnSpPr>
        <p:spPr>
          <a:xfrm>
            <a:off x="4113870" y="3013140"/>
            <a:ext cx="365760" cy="189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3078075" y="2848923"/>
            <a:ext cx="1053045" cy="307777"/>
          </a:xfrm>
          <a:prstGeom prst="rect">
            <a:avLst/>
          </a:prstGeom>
          <a:noFill/>
        </p:spPr>
        <p:txBody>
          <a:bodyPr wrap="none" rtlCol="0">
            <a:spAutoFit/>
          </a:bodyPr>
          <a:lstStyle/>
          <a:p>
            <a:pPr algn="ctr"/>
            <a:r>
              <a:rPr lang="en-US" sz="1400" dirty="0"/>
              <a:t>mask radius</a:t>
            </a:r>
          </a:p>
        </p:txBody>
      </p:sp>
      <p:sp>
        <p:nvSpPr>
          <p:cNvPr id="18" name="TextBox 17"/>
          <p:cNvSpPr txBox="1"/>
          <p:nvPr/>
        </p:nvSpPr>
        <p:spPr>
          <a:xfrm>
            <a:off x="2521512" y="5865541"/>
            <a:ext cx="1524000" cy="369332"/>
          </a:xfrm>
          <a:prstGeom prst="rect">
            <a:avLst/>
          </a:prstGeom>
          <a:noFill/>
        </p:spPr>
        <p:txBody>
          <a:bodyPr wrap="square" rtlCol="0">
            <a:spAutoFit/>
          </a:bodyPr>
          <a:lstStyle/>
          <a:p>
            <a:pPr algn="ctr"/>
            <a:r>
              <a:rPr lang="en-US" dirty="0"/>
              <a:t>thread block</a:t>
            </a:r>
          </a:p>
        </p:txBody>
      </p:sp>
      <p:graphicFrame>
        <p:nvGraphicFramePr>
          <p:cNvPr id="19" name="Table 18"/>
          <p:cNvGraphicFramePr>
            <a:graphicFrameLocks noGrp="1"/>
          </p:cNvGraphicFramePr>
          <p:nvPr/>
        </p:nvGraphicFramePr>
        <p:xfrm>
          <a:off x="2552248" y="4446091"/>
          <a:ext cx="1463040" cy="146304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tblGrid>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cxnSp>
        <p:nvCxnSpPr>
          <p:cNvPr id="22" name="Straight Arrow Connector 21"/>
          <p:cNvCxnSpPr/>
          <p:nvPr/>
        </p:nvCxnSpPr>
        <p:spPr>
          <a:xfrm>
            <a:off x="2552248" y="4251311"/>
            <a:ext cx="146649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454063" y="3945433"/>
            <a:ext cx="1649812" cy="307777"/>
          </a:xfrm>
          <a:prstGeom prst="rect">
            <a:avLst/>
          </a:prstGeom>
          <a:noFill/>
        </p:spPr>
        <p:txBody>
          <a:bodyPr wrap="none" rtlCol="0">
            <a:spAutoFit/>
          </a:bodyPr>
          <a:lstStyle/>
          <a:p>
            <a:pPr algn="ctr"/>
            <a:r>
              <a:rPr lang="en-US" sz="1400" dirty="0"/>
              <a:t>input tile dimension</a:t>
            </a:r>
          </a:p>
        </p:txBody>
      </p:sp>
      <p:sp>
        <p:nvSpPr>
          <p:cNvPr id="26" name="TextBox 610">
            <a:extLst>
              <a:ext uri="{FF2B5EF4-FFF2-40B4-BE49-F238E27FC236}">
                <a16:creationId xmlns:a16="http://schemas.microsoft.com/office/drawing/2014/main" id="{0FA8256A-1863-2E44-80F1-D9B658A88414}"/>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27" name="Marcador de número de diapositiva 3">
            <a:extLst>
              <a:ext uri="{FF2B5EF4-FFF2-40B4-BE49-F238E27FC236}">
                <a16:creationId xmlns:a16="http://schemas.microsoft.com/office/drawing/2014/main" id="{119947A9-5DC5-F94B-92F9-33E0AB9CEB13}"/>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40</a:t>
            </a:fld>
            <a:endParaRPr lang="en-US" altLang="en-US"/>
          </a:p>
        </p:txBody>
      </p:sp>
    </p:spTree>
    <p:extLst>
      <p:ext uri="{BB962C8B-B14F-4D97-AF65-F5344CB8AC3E}">
        <p14:creationId xmlns:p14="http://schemas.microsoft.com/office/powerpoint/2010/main" val="179955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p:cNvGraphicFramePr>
            <a:graphicFrameLocks noGrp="1"/>
          </p:cNvGraphicFramePr>
          <p:nvPr/>
        </p:nvGraphicFramePr>
        <p:xfrm>
          <a:off x="831220" y="1276727"/>
          <a:ext cx="2926080" cy="292608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gridCol w="182880">
                  <a:extLst>
                    <a:ext uri="{9D8B030D-6E8A-4147-A177-3AD203B41FA5}">
                      <a16:colId xmlns:a16="http://schemas.microsoft.com/office/drawing/2014/main" val="20008"/>
                    </a:ext>
                  </a:extLst>
                </a:gridCol>
                <a:gridCol w="182880">
                  <a:extLst>
                    <a:ext uri="{9D8B030D-6E8A-4147-A177-3AD203B41FA5}">
                      <a16:colId xmlns:a16="http://schemas.microsoft.com/office/drawing/2014/main" val="20009"/>
                    </a:ext>
                  </a:extLst>
                </a:gridCol>
                <a:gridCol w="182880">
                  <a:extLst>
                    <a:ext uri="{9D8B030D-6E8A-4147-A177-3AD203B41FA5}">
                      <a16:colId xmlns:a16="http://schemas.microsoft.com/office/drawing/2014/main" val="20010"/>
                    </a:ext>
                  </a:extLst>
                </a:gridCol>
                <a:gridCol w="182880">
                  <a:extLst>
                    <a:ext uri="{9D8B030D-6E8A-4147-A177-3AD203B41FA5}">
                      <a16:colId xmlns:a16="http://schemas.microsoft.com/office/drawing/2014/main" val="20011"/>
                    </a:ext>
                  </a:extLst>
                </a:gridCol>
                <a:gridCol w="182880">
                  <a:extLst>
                    <a:ext uri="{9D8B030D-6E8A-4147-A177-3AD203B41FA5}">
                      <a16:colId xmlns:a16="http://schemas.microsoft.com/office/drawing/2014/main" val="20012"/>
                    </a:ext>
                  </a:extLst>
                </a:gridCol>
                <a:gridCol w="182880">
                  <a:extLst>
                    <a:ext uri="{9D8B030D-6E8A-4147-A177-3AD203B41FA5}">
                      <a16:colId xmlns:a16="http://schemas.microsoft.com/office/drawing/2014/main" val="20013"/>
                    </a:ext>
                  </a:extLst>
                </a:gridCol>
                <a:gridCol w="182880">
                  <a:extLst>
                    <a:ext uri="{9D8B030D-6E8A-4147-A177-3AD203B41FA5}">
                      <a16:colId xmlns:a16="http://schemas.microsoft.com/office/drawing/2014/main" val="20014"/>
                    </a:ext>
                  </a:extLst>
                </a:gridCol>
                <a:gridCol w="182880">
                  <a:extLst>
                    <a:ext uri="{9D8B030D-6E8A-4147-A177-3AD203B41FA5}">
                      <a16:colId xmlns:a16="http://schemas.microsoft.com/office/drawing/2014/main" val="20015"/>
                    </a:ext>
                  </a:extLst>
                </a:gridCol>
              </a:tblGrid>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bl>
          </a:graphicData>
        </a:graphic>
      </p:graphicFrame>
      <p:sp>
        <p:nvSpPr>
          <p:cNvPr id="30" name="TextBox 29"/>
          <p:cNvSpPr txBox="1"/>
          <p:nvPr/>
        </p:nvSpPr>
        <p:spPr>
          <a:xfrm>
            <a:off x="1197804" y="3074613"/>
            <a:ext cx="1466496" cy="800219"/>
          </a:xfrm>
          <a:prstGeom prst="rect">
            <a:avLst/>
          </a:prstGeom>
          <a:noFill/>
        </p:spPr>
        <p:txBody>
          <a:bodyPr wrap="square" rtlCol="0">
            <a:spAutoFit/>
          </a:bodyPr>
          <a:lstStyle/>
          <a:p>
            <a:pPr algn="ctr"/>
            <a:r>
              <a:rPr lang="en-US" dirty="0" err="1"/>
              <a:t>input</a:t>
            </a:r>
            <a:r>
              <a:rPr lang="en-US" baseline="-25000" dirty="0" err="1"/>
              <a:t>tile</a:t>
            </a:r>
            <a:endParaRPr lang="en-US" baseline="-25000" dirty="0"/>
          </a:p>
          <a:p>
            <a:pPr algn="ctr"/>
            <a:r>
              <a:rPr lang="en-US" sz="1400" dirty="0">
                <a:solidFill>
                  <a:schemeClr val="bg1">
                    <a:lumMod val="50000"/>
                  </a:schemeClr>
                </a:solidFill>
              </a:rPr>
              <a:t>(in shared memory)</a:t>
            </a:r>
          </a:p>
        </p:txBody>
      </p:sp>
      <p:cxnSp>
        <p:nvCxnSpPr>
          <p:cNvPr id="31" name="Straight Arrow Connector 30"/>
          <p:cNvCxnSpPr/>
          <p:nvPr/>
        </p:nvCxnSpPr>
        <p:spPr>
          <a:xfrm>
            <a:off x="1197804" y="1567682"/>
            <a:ext cx="146649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1099619" y="1261804"/>
            <a:ext cx="1649812" cy="307777"/>
          </a:xfrm>
          <a:prstGeom prst="rect">
            <a:avLst/>
          </a:prstGeom>
          <a:noFill/>
        </p:spPr>
        <p:txBody>
          <a:bodyPr wrap="none" rtlCol="0">
            <a:spAutoFit/>
          </a:bodyPr>
          <a:lstStyle/>
          <a:p>
            <a:pPr algn="ctr"/>
            <a:r>
              <a:rPr lang="en-US" sz="1400" dirty="0"/>
              <a:t>input tile dimension</a:t>
            </a:r>
          </a:p>
        </p:txBody>
      </p:sp>
      <p:sp>
        <p:nvSpPr>
          <p:cNvPr id="2" name="Title 1"/>
          <p:cNvSpPr>
            <a:spLocks noGrp="1"/>
          </p:cNvSpPr>
          <p:nvPr>
            <p:ph type="title"/>
          </p:nvPr>
        </p:nvSpPr>
        <p:spPr/>
        <p:txBody>
          <a:bodyPr/>
          <a:lstStyle/>
          <a:p>
            <a:r>
              <a:rPr lang="en-US" dirty="0">
                <a:solidFill>
                  <a:srgbClr val="0070C0"/>
                </a:solidFill>
              </a:rPr>
              <a:t>Difference in Tile Sizes (II)</a:t>
            </a:r>
          </a:p>
        </p:txBody>
      </p:sp>
      <p:graphicFrame>
        <p:nvGraphicFramePr>
          <p:cNvPr id="3" name="Table 2"/>
          <p:cNvGraphicFramePr>
            <a:graphicFrameLocks noGrp="1"/>
          </p:cNvGraphicFramePr>
          <p:nvPr/>
        </p:nvGraphicFramePr>
        <p:xfrm>
          <a:off x="5430945" y="1276727"/>
          <a:ext cx="2926080" cy="292608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gridCol w="182880">
                  <a:extLst>
                    <a:ext uri="{9D8B030D-6E8A-4147-A177-3AD203B41FA5}">
                      <a16:colId xmlns:a16="http://schemas.microsoft.com/office/drawing/2014/main" val="20008"/>
                    </a:ext>
                  </a:extLst>
                </a:gridCol>
                <a:gridCol w="182880">
                  <a:extLst>
                    <a:ext uri="{9D8B030D-6E8A-4147-A177-3AD203B41FA5}">
                      <a16:colId xmlns:a16="http://schemas.microsoft.com/office/drawing/2014/main" val="20009"/>
                    </a:ext>
                  </a:extLst>
                </a:gridCol>
                <a:gridCol w="182880">
                  <a:extLst>
                    <a:ext uri="{9D8B030D-6E8A-4147-A177-3AD203B41FA5}">
                      <a16:colId xmlns:a16="http://schemas.microsoft.com/office/drawing/2014/main" val="20010"/>
                    </a:ext>
                  </a:extLst>
                </a:gridCol>
                <a:gridCol w="182880">
                  <a:extLst>
                    <a:ext uri="{9D8B030D-6E8A-4147-A177-3AD203B41FA5}">
                      <a16:colId xmlns:a16="http://schemas.microsoft.com/office/drawing/2014/main" val="20011"/>
                    </a:ext>
                  </a:extLst>
                </a:gridCol>
                <a:gridCol w="182880">
                  <a:extLst>
                    <a:ext uri="{9D8B030D-6E8A-4147-A177-3AD203B41FA5}">
                      <a16:colId xmlns:a16="http://schemas.microsoft.com/office/drawing/2014/main" val="20012"/>
                    </a:ext>
                  </a:extLst>
                </a:gridCol>
                <a:gridCol w="182880">
                  <a:extLst>
                    <a:ext uri="{9D8B030D-6E8A-4147-A177-3AD203B41FA5}">
                      <a16:colId xmlns:a16="http://schemas.microsoft.com/office/drawing/2014/main" val="20013"/>
                    </a:ext>
                  </a:extLst>
                </a:gridCol>
                <a:gridCol w="182880">
                  <a:extLst>
                    <a:ext uri="{9D8B030D-6E8A-4147-A177-3AD203B41FA5}">
                      <a16:colId xmlns:a16="http://schemas.microsoft.com/office/drawing/2014/main" val="20014"/>
                    </a:ext>
                  </a:extLst>
                </a:gridCol>
                <a:gridCol w="182880">
                  <a:extLst>
                    <a:ext uri="{9D8B030D-6E8A-4147-A177-3AD203B41FA5}">
                      <a16:colId xmlns:a16="http://schemas.microsoft.com/office/drawing/2014/main" val="20015"/>
                    </a:ext>
                  </a:extLst>
                </a:gridCol>
              </a:tblGrid>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solidFill>
                      <a:schemeClr val="accent6"/>
                    </a:solidFill>
                  </a:tcPr>
                </a:tc>
                <a:tc>
                  <a:txBody>
                    <a:bodyPr/>
                    <a:lstStyle/>
                    <a:p>
                      <a:endParaRPr lang="en-US" sz="100"/>
                    </a:p>
                  </a:txBody>
                  <a:tcPr marL="43307" marR="43307" marT="21654" marB="21654">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2"/>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4" name="Table 3"/>
          <p:cNvGraphicFramePr>
            <a:graphicFrameLocks noGrp="1"/>
          </p:cNvGraphicFramePr>
          <p:nvPr/>
        </p:nvGraphicFramePr>
        <p:xfrm>
          <a:off x="4113870" y="2552055"/>
          <a:ext cx="914400" cy="91440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tblGrid>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6360585" y="4211796"/>
            <a:ext cx="1066800" cy="369332"/>
          </a:xfrm>
          <a:prstGeom prst="rect">
            <a:avLst/>
          </a:prstGeom>
          <a:noFill/>
        </p:spPr>
        <p:txBody>
          <a:bodyPr wrap="square" rtlCol="0">
            <a:spAutoFit/>
          </a:bodyPr>
          <a:lstStyle/>
          <a:p>
            <a:pPr algn="ctr"/>
            <a:r>
              <a:rPr lang="en-US" dirty="0"/>
              <a:t>output</a:t>
            </a:r>
          </a:p>
        </p:txBody>
      </p:sp>
      <p:sp>
        <p:nvSpPr>
          <p:cNvPr id="10" name="TextBox 9"/>
          <p:cNvSpPr txBox="1"/>
          <p:nvPr/>
        </p:nvSpPr>
        <p:spPr>
          <a:xfrm>
            <a:off x="3976325" y="3466455"/>
            <a:ext cx="1189490" cy="800219"/>
          </a:xfrm>
          <a:prstGeom prst="rect">
            <a:avLst/>
          </a:prstGeom>
          <a:noFill/>
        </p:spPr>
        <p:txBody>
          <a:bodyPr wrap="square" rtlCol="0">
            <a:spAutoFit/>
          </a:bodyPr>
          <a:lstStyle/>
          <a:p>
            <a:pPr algn="ctr"/>
            <a:r>
              <a:rPr lang="en-US" dirty="0"/>
              <a:t>mask</a:t>
            </a:r>
          </a:p>
          <a:p>
            <a:pPr algn="ctr"/>
            <a:r>
              <a:rPr lang="en-US" sz="1400" dirty="0">
                <a:solidFill>
                  <a:schemeClr val="bg1">
                    <a:lumMod val="50000"/>
                  </a:schemeClr>
                </a:solidFill>
              </a:rPr>
              <a:t>(in constant memory)</a:t>
            </a:r>
          </a:p>
        </p:txBody>
      </p:sp>
      <p:cxnSp>
        <p:nvCxnSpPr>
          <p:cNvPr id="11" name="Straight Arrow Connector 10"/>
          <p:cNvCxnSpPr/>
          <p:nvPr/>
        </p:nvCxnSpPr>
        <p:spPr>
          <a:xfrm>
            <a:off x="6164628" y="1205035"/>
            <a:ext cx="73766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5643327" y="899157"/>
            <a:ext cx="1763624" cy="307777"/>
          </a:xfrm>
          <a:prstGeom prst="rect">
            <a:avLst/>
          </a:prstGeom>
          <a:noFill/>
        </p:spPr>
        <p:txBody>
          <a:bodyPr wrap="none" rtlCol="0">
            <a:spAutoFit/>
          </a:bodyPr>
          <a:lstStyle/>
          <a:p>
            <a:pPr algn="ctr"/>
            <a:r>
              <a:rPr lang="en-US" sz="1400" dirty="0"/>
              <a:t>output tile dimension</a:t>
            </a:r>
          </a:p>
        </p:txBody>
      </p:sp>
      <p:cxnSp>
        <p:nvCxnSpPr>
          <p:cNvPr id="20" name="Straight Arrow Connector 19"/>
          <p:cNvCxnSpPr/>
          <p:nvPr/>
        </p:nvCxnSpPr>
        <p:spPr>
          <a:xfrm>
            <a:off x="4113870" y="2489383"/>
            <a:ext cx="9144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3885332" y="2183505"/>
            <a:ext cx="1370888" cy="307777"/>
          </a:xfrm>
          <a:prstGeom prst="rect">
            <a:avLst/>
          </a:prstGeom>
          <a:noFill/>
        </p:spPr>
        <p:txBody>
          <a:bodyPr wrap="none" rtlCol="0">
            <a:spAutoFit/>
          </a:bodyPr>
          <a:lstStyle/>
          <a:p>
            <a:pPr algn="ctr"/>
            <a:r>
              <a:rPr lang="en-US" sz="1400" dirty="0"/>
              <a:t>mask dimension</a:t>
            </a:r>
          </a:p>
        </p:txBody>
      </p:sp>
      <p:cxnSp>
        <p:nvCxnSpPr>
          <p:cNvPr id="24" name="Straight Arrow Connector 23"/>
          <p:cNvCxnSpPr/>
          <p:nvPr/>
        </p:nvCxnSpPr>
        <p:spPr>
          <a:xfrm>
            <a:off x="4113870" y="3013140"/>
            <a:ext cx="365760" cy="189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3078075" y="2848923"/>
            <a:ext cx="1053045" cy="307777"/>
          </a:xfrm>
          <a:prstGeom prst="rect">
            <a:avLst/>
          </a:prstGeom>
          <a:noFill/>
        </p:spPr>
        <p:txBody>
          <a:bodyPr wrap="none" rtlCol="0">
            <a:spAutoFit/>
          </a:bodyPr>
          <a:lstStyle/>
          <a:p>
            <a:pPr algn="ctr"/>
            <a:r>
              <a:rPr lang="en-US" sz="1400" dirty="0"/>
              <a:t>mask radius</a:t>
            </a:r>
          </a:p>
        </p:txBody>
      </p:sp>
      <p:sp>
        <p:nvSpPr>
          <p:cNvPr id="18" name="TextBox 17"/>
          <p:cNvSpPr txBox="1"/>
          <p:nvPr/>
        </p:nvSpPr>
        <p:spPr>
          <a:xfrm>
            <a:off x="2521512" y="5865541"/>
            <a:ext cx="1524000" cy="369332"/>
          </a:xfrm>
          <a:prstGeom prst="rect">
            <a:avLst/>
          </a:prstGeom>
          <a:noFill/>
        </p:spPr>
        <p:txBody>
          <a:bodyPr wrap="square" rtlCol="0">
            <a:spAutoFit/>
          </a:bodyPr>
          <a:lstStyle/>
          <a:p>
            <a:pPr algn="ctr"/>
            <a:r>
              <a:rPr lang="en-US" dirty="0"/>
              <a:t>thread block</a:t>
            </a:r>
          </a:p>
        </p:txBody>
      </p:sp>
      <p:graphicFrame>
        <p:nvGraphicFramePr>
          <p:cNvPr id="19" name="Table 18"/>
          <p:cNvGraphicFramePr>
            <a:graphicFrameLocks noGrp="1"/>
          </p:cNvGraphicFramePr>
          <p:nvPr/>
        </p:nvGraphicFramePr>
        <p:xfrm>
          <a:off x="2552248" y="4446091"/>
          <a:ext cx="1463040" cy="146304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tblGrid>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7"/>
                  </a:ext>
                </a:extLst>
              </a:tr>
            </a:tbl>
          </a:graphicData>
        </a:graphic>
      </p:graphicFrame>
      <p:cxnSp>
        <p:nvCxnSpPr>
          <p:cNvPr id="22" name="Straight Arrow Connector 21"/>
          <p:cNvCxnSpPr/>
          <p:nvPr/>
        </p:nvCxnSpPr>
        <p:spPr>
          <a:xfrm>
            <a:off x="2552248" y="4251311"/>
            <a:ext cx="146649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454063" y="3945433"/>
            <a:ext cx="1649812" cy="307777"/>
          </a:xfrm>
          <a:prstGeom prst="rect">
            <a:avLst/>
          </a:prstGeom>
          <a:noFill/>
        </p:spPr>
        <p:txBody>
          <a:bodyPr wrap="none" rtlCol="0">
            <a:spAutoFit/>
          </a:bodyPr>
          <a:lstStyle/>
          <a:p>
            <a:pPr algn="ctr"/>
            <a:r>
              <a:rPr lang="en-US" sz="1400" dirty="0"/>
              <a:t>input tile dimension</a:t>
            </a:r>
          </a:p>
        </p:txBody>
      </p:sp>
      <p:sp>
        <p:nvSpPr>
          <p:cNvPr id="28" name="TextBox 27"/>
          <p:cNvSpPr txBox="1"/>
          <p:nvPr/>
        </p:nvSpPr>
        <p:spPr>
          <a:xfrm>
            <a:off x="420982" y="4817970"/>
            <a:ext cx="2131266" cy="646331"/>
          </a:xfrm>
          <a:prstGeom prst="rect">
            <a:avLst/>
          </a:prstGeom>
          <a:noFill/>
        </p:spPr>
        <p:txBody>
          <a:bodyPr wrap="square" rtlCol="0">
            <a:spAutoFit/>
          </a:bodyPr>
          <a:lstStyle/>
          <a:p>
            <a:pPr algn="ctr"/>
            <a:r>
              <a:rPr lang="en-US" b="1" dirty="0">
                <a:solidFill>
                  <a:schemeClr val="accent5"/>
                </a:solidFill>
              </a:rPr>
              <a:t>threads active when loading input tile</a:t>
            </a:r>
          </a:p>
        </p:txBody>
      </p:sp>
      <p:sp>
        <p:nvSpPr>
          <p:cNvPr id="26" name="TextBox 610">
            <a:extLst>
              <a:ext uri="{FF2B5EF4-FFF2-40B4-BE49-F238E27FC236}">
                <a16:creationId xmlns:a16="http://schemas.microsoft.com/office/drawing/2014/main" id="{22E8289D-7545-4F49-88C2-C1D382CE24D6}"/>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27" name="Marcador de número de diapositiva 3">
            <a:extLst>
              <a:ext uri="{FF2B5EF4-FFF2-40B4-BE49-F238E27FC236}">
                <a16:creationId xmlns:a16="http://schemas.microsoft.com/office/drawing/2014/main" id="{5A436530-8C11-5B40-8F83-B60626F5F9F6}"/>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41</a:t>
            </a:fld>
            <a:endParaRPr lang="en-US" altLang="en-US"/>
          </a:p>
        </p:txBody>
      </p:sp>
    </p:spTree>
    <p:extLst>
      <p:ext uri="{BB962C8B-B14F-4D97-AF65-F5344CB8AC3E}">
        <p14:creationId xmlns:p14="http://schemas.microsoft.com/office/powerpoint/2010/main" val="2515416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p:cNvGraphicFramePr>
            <a:graphicFrameLocks noGrp="1"/>
          </p:cNvGraphicFramePr>
          <p:nvPr/>
        </p:nvGraphicFramePr>
        <p:xfrm>
          <a:off x="831220" y="1276727"/>
          <a:ext cx="2926080" cy="292608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gridCol w="182880">
                  <a:extLst>
                    <a:ext uri="{9D8B030D-6E8A-4147-A177-3AD203B41FA5}">
                      <a16:colId xmlns:a16="http://schemas.microsoft.com/office/drawing/2014/main" val="20008"/>
                    </a:ext>
                  </a:extLst>
                </a:gridCol>
                <a:gridCol w="182880">
                  <a:extLst>
                    <a:ext uri="{9D8B030D-6E8A-4147-A177-3AD203B41FA5}">
                      <a16:colId xmlns:a16="http://schemas.microsoft.com/office/drawing/2014/main" val="20009"/>
                    </a:ext>
                  </a:extLst>
                </a:gridCol>
                <a:gridCol w="182880">
                  <a:extLst>
                    <a:ext uri="{9D8B030D-6E8A-4147-A177-3AD203B41FA5}">
                      <a16:colId xmlns:a16="http://schemas.microsoft.com/office/drawing/2014/main" val="20010"/>
                    </a:ext>
                  </a:extLst>
                </a:gridCol>
                <a:gridCol w="182880">
                  <a:extLst>
                    <a:ext uri="{9D8B030D-6E8A-4147-A177-3AD203B41FA5}">
                      <a16:colId xmlns:a16="http://schemas.microsoft.com/office/drawing/2014/main" val="20011"/>
                    </a:ext>
                  </a:extLst>
                </a:gridCol>
                <a:gridCol w="182880">
                  <a:extLst>
                    <a:ext uri="{9D8B030D-6E8A-4147-A177-3AD203B41FA5}">
                      <a16:colId xmlns:a16="http://schemas.microsoft.com/office/drawing/2014/main" val="20012"/>
                    </a:ext>
                  </a:extLst>
                </a:gridCol>
                <a:gridCol w="182880">
                  <a:extLst>
                    <a:ext uri="{9D8B030D-6E8A-4147-A177-3AD203B41FA5}">
                      <a16:colId xmlns:a16="http://schemas.microsoft.com/office/drawing/2014/main" val="20013"/>
                    </a:ext>
                  </a:extLst>
                </a:gridCol>
                <a:gridCol w="182880">
                  <a:extLst>
                    <a:ext uri="{9D8B030D-6E8A-4147-A177-3AD203B41FA5}">
                      <a16:colId xmlns:a16="http://schemas.microsoft.com/office/drawing/2014/main" val="20014"/>
                    </a:ext>
                  </a:extLst>
                </a:gridCol>
                <a:gridCol w="182880">
                  <a:extLst>
                    <a:ext uri="{9D8B030D-6E8A-4147-A177-3AD203B41FA5}">
                      <a16:colId xmlns:a16="http://schemas.microsoft.com/office/drawing/2014/main" val="20015"/>
                    </a:ext>
                  </a:extLst>
                </a:gridCol>
              </a:tblGrid>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82880">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dirty="0"/>
                    </a:p>
                  </a:txBody>
                  <a:tcPr marL="43307" marR="43307" marT="21654" marB="2165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bl>
          </a:graphicData>
        </a:graphic>
      </p:graphicFrame>
      <p:sp>
        <p:nvSpPr>
          <p:cNvPr id="2" name="Title 1"/>
          <p:cNvSpPr>
            <a:spLocks noGrp="1"/>
          </p:cNvSpPr>
          <p:nvPr>
            <p:ph type="title"/>
          </p:nvPr>
        </p:nvSpPr>
        <p:spPr/>
        <p:txBody>
          <a:bodyPr/>
          <a:lstStyle/>
          <a:p>
            <a:r>
              <a:rPr lang="en-US" dirty="0">
                <a:solidFill>
                  <a:srgbClr val="0070C0"/>
                </a:solidFill>
              </a:rPr>
              <a:t>Difference in Tile Sizes (III)</a:t>
            </a:r>
          </a:p>
        </p:txBody>
      </p:sp>
      <p:graphicFrame>
        <p:nvGraphicFramePr>
          <p:cNvPr id="3" name="Table 2"/>
          <p:cNvGraphicFramePr>
            <a:graphicFrameLocks noGrp="1"/>
          </p:cNvGraphicFramePr>
          <p:nvPr/>
        </p:nvGraphicFramePr>
        <p:xfrm>
          <a:off x="5430945" y="1276727"/>
          <a:ext cx="2926080" cy="292608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gridCol w="182880">
                  <a:extLst>
                    <a:ext uri="{9D8B030D-6E8A-4147-A177-3AD203B41FA5}">
                      <a16:colId xmlns:a16="http://schemas.microsoft.com/office/drawing/2014/main" val="20008"/>
                    </a:ext>
                  </a:extLst>
                </a:gridCol>
                <a:gridCol w="182880">
                  <a:extLst>
                    <a:ext uri="{9D8B030D-6E8A-4147-A177-3AD203B41FA5}">
                      <a16:colId xmlns:a16="http://schemas.microsoft.com/office/drawing/2014/main" val="20009"/>
                    </a:ext>
                  </a:extLst>
                </a:gridCol>
                <a:gridCol w="182880">
                  <a:extLst>
                    <a:ext uri="{9D8B030D-6E8A-4147-A177-3AD203B41FA5}">
                      <a16:colId xmlns:a16="http://schemas.microsoft.com/office/drawing/2014/main" val="20010"/>
                    </a:ext>
                  </a:extLst>
                </a:gridCol>
                <a:gridCol w="182880">
                  <a:extLst>
                    <a:ext uri="{9D8B030D-6E8A-4147-A177-3AD203B41FA5}">
                      <a16:colId xmlns:a16="http://schemas.microsoft.com/office/drawing/2014/main" val="20011"/>
                    </a:ext>
                  </a:extLst>
                </a:gridCol>
                <a:gridCol w="182880">
                  <a:extLst>
                    <a:ext uri="{9D8B030D-6E8A-4147-A177-3AD203B41FA5}">
                      <a16:colId xmlns:a16="http://schemas.microsoft.com/office/drawing/2014/main" val="20012"/>
                    </a:ext>
                  </a:extLst>
                </a:gridCol>
                <a:gridCol w="182880">
                  <a:extLst>
                    <a:ext uri="{9D8B030D-6E8A-4147-A177-3AD203B41FA5}">
                      <a16:colId xmlns:a16="http://schemas.microsoft.com/office/drawing/2014/main" val="20013"/>
                    </a:ext>
                  </a:extLst>
                </a:gridCol>
                <a:gridCol w="182880">
                  <a:extLst>
                    <a:ext uri="{9D8B030D-6E8A-4147-A177-3AD203B41FA5}">
                      <a16:colId xmlns:a16="http://schemas.microsoft.com/office/drawing/2014/main" val="20014"/>
                    </a:ext>
                  </a:extLst>
                </a:gridCol>
                <a:gridCol w="182880">
                  <a:extLst>
                    <a:ext uri="{9D8B030D-6E8A-4147-A177-3AD203B41FA5}">
                      <a16:colId xmlns:a16="http://schemas.microsoft.com/office/drawing/2014/main" val="20015"/>
                    </a:ext>
                  </a:extLst>
                </a:gridCol>
              </a:tblGrid>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solidFill>
                      <a:schemeClr val="accent6"/>
                    </a:solidFill>
                  </a:tcPr>
                </a:tc>
                <a:tc>
                  <a:txBody>
                    <a:bodyPr/>
                    <a:lstStyle/>
                    <a:p>
                      <a:endParaRPr lang="en-US" sz="100"/>
                    </a:p>
                  </a:txBody>
                  <a:tcPr marL="43307" marR="43307" marT="21654" marB="21654">
                    <a:solidFill>
                      <a:schemeClr val="accent6"/>
                    </a:solidFill>
                  </a:tcPr>
                </a:tc>
                <a:tc>
                  <a:txBody>
                    <a:bodyPr/>
                    <a:lstStyle/>
                    <a:p>
                      <a:endParaRPr lang="en-US" sz="100" dirty="0"/>
                    </a:p>
                  </a:txBody>
                  <a:tcPr marL="43307" marR="43307" marT="21654" marB="21654">
                    <a:solidFill>
                      <a:schemeClr val="accent6"/>
                    </a:solid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solidFill>
                      <a:schemeClr val="accent6"/>
                    </a:solidFill>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a:p>
                  </a:txBody>
                  <a:tcPr marL="43307" marR="43307" marT="21654" marB="21654"/>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6"/>
                    </a:solidFill>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T w="38100" cap="flat" cmpd="sng" algn="ctr">
                      <a:solidFill>
                        <a:schemeClr val="tx1"/>
                      </a:solidFill>
                      <a:prstDash val="solid"/>
                      <a:round/>
                      <a:headEnd type="none" w="med" len="med"/>
                      <a:tailEnd type="none" w="med" len="med"/>
                    </a:lnT>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2"/>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tcPr>
                </a:tc>
                <a:tc>
                  <a:txBody>
                    <a:bodyPr/>
                    <a:lstStyle/>
                    <a:p>
                      <a:endParaRPr lang="en-US" sz="100" dirty="0"/>
                    </a:p>
                  </a:txBody>
                  <a:tcPr marL="43307" marR="43307" marT="21654" marB="21654"/>
                </a:tc>
                <a:tc>
                  <a:txBody>
                    <a:bodyPr/>
                    <a:lstStyle/>
                    <a:p>
                      <a:endParaRPr lang="en-US" sz="100" dirty="0"/>
                    </a:p>
                  </a:txBody>
                  <a:tcPr marL="43307" marR="43307" marT="21654" marB="21654"/>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182880">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B w="38100" cap="flat" cmpd="sng" algn="ctr">
                      <a:solidFill>
                        <a:schemeClr val="tx1"/>
                      </a:solidFill>
                      <a:prstDash val="solid"/>
                      <a:round/>
                      <a:headEnd type="none" w="med" len="med"/>
                      <a:tailEnd type="none" w="med" len="med"/>
                    </a:lnB>
                  </a:tcPr>
                </a:tc>
                <a:tc>
                  <a:txBody>
                    <a:bodyPr/>
                    <a:lstStyle/>
                    <a:p>
                      <a:endParaRPr lang="en-US" sz="100" dirty="0"/>
                    </a:p>
                  </a:txBody>
                  <a:tcPr marL="43307" marR="43307" marT="21654" marB="21654">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4" name="Table 3"/>
          <p:cNvGraphicFramePr>
            <a:graphicFrameLocks noGrp="1"/>
          </p:cNvGraphicFramePr>
          <p:nvPr/>
        </p:nvGraphicFramePr>
        <p:xfrm>
          <a:off x="4113870" y="2552055"/>
          <a:ext cx="914400" cy="91440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tblGrid>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tc>
                  <a:txBody>
                    <a:bodyPr/>
                    <a:lstStyle/>
                    <a:p>
                      <a:endParaRPr lang="en-US" sz="100" dirty="0"/>
                    </a:p>
                  </a:txBody>
                  <a:tcPr marL="43307" marR="43307" marT="21654" marB="21654">
                    <a:solidFill>
                      <a:schemeClr val="accent2">
                        <a:lumMod val="40000"/>
                        <a:lumOff val="6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6360585" y="4211796"/>
            <a:ext cx="1066800" cy="369332"/>
          </a:xfrm>
          <a:prstGeom prst="rect">
            <a:avLst/>
          </a:prstGeom>
          <a:noFill/>
        </p:spPr>
        <p:txBody>
          <a:bodyPr wrap="square" rtlCol="0">
            <a:spAutoFit/>
          </a:bodyPr>
          <a:lstStyle/>
          <a:p>
            <a:pPr algn="ctr"/>
            <a:r>
              <a:rPr lang="en-US" dirty="0"/>
              <a:t>output</a:t>
            </a:r>
          </a:p>
        </p:txBody>
      </p:sp>
      <p:sp>
        <p:nvSpPr>
          <p:cNvPr id="8" name="TextBox 7"/>
          <p:cNvSpPr txBox="1"/>
          <p:nvPr/>
        </p:nvSpPr>
        <p:spPr>
          <a:xfrm>
            <a:off x="1197804" y="3074613"/>
            <a:ext cx="1466496" cy="800219"/>
          </a:xfrm>
          <a:prstGeom prst="rect">
            <a:avLst/>
          </a:prstGeom>
          <a:noFill/>
        </p:spPr>
        <p:txBody>
          <a:bodyPr wrap="square" rtlCol="0">
            <a:spAutoFit/>
          </a:bodyPr>
          <a:lstStyle/>
          <a:p>
            <a:pPr algn="ctr"/>
            <a:r>
              <a:rPr lang="en-US" dirty="0" err="1"/>
              <a:t>input</a:t>
            </a:r>
            <a:r>
              <a:rPr lang="en-US" baseline="-25000" dirty="0" err="1"/>
              <a:t>tile</a:t>
            </a:r>
            <a:endParaRPr lang="en-US" baseline="-25000" dirty="0"/>
          </a:p>
          <a:p>
            <a:pPr algn="ctr"/>
            <a:r>
              <a:rPr lang="en-US" sz="1400" dirty="0">
                <a:solidFill>
                  <a:schemeClr val="bg1">
                    <a:lumMod val="50000"/>
                  </a:schemeClr>
                </a:solidFill>
              </a:rPr>
              <a:t>(in shared memory)</a:t>
            </a:r>
          </a:p>
        </p:txBody>
      </p:sp>
      <p:sp>
        <p:nvSpPr>
          <p:cNvPr id="10" name="TextBox 9"/>
          <p:cNvSpPr txBox="1"/>
          <p:nvPr/>
        </p:nvSpPr>
        <p:spPr>
          <a:xfrm>
            <a:off x="3976325" y="3466455"/>
            <a:ext cx="1189490" cy="800219"/>
          </a:xfrm>
          <a:prstGeom prst="rect">
            <a:avLst/>
          </a:prstGeom>
          <a:noFill/>
        </p:spPr>
        <p:txBody>
          <a:bodyPr wrap="square" rtlCol="0">
            <a:spAutoFit/>
          </a:bodyPr>
          <a:lstStyle/>
          <a:p>
            <a:pPr algn="ctr"/>
            <a:r>
              <a:rPr lang="en-US" dirty="0"/>
              <a:t>mask</a:t>
            </a:r>
          </a:p>
          <a:p>
            <a:pPr algn="ctr"/>
            <a:r>
              <a:rPr lang="en-US" sz="1400" dirty="0">
                <a:solidFill>
                  <a:schemeClr val="bg1">
                    <a:lumMod val="50000"/>
                  </a:schemeClr>
                </a:solidFill>
              </a:rPr>
              <a:t>(in constant memory)</a:t>
            </a:r>
          </a:p>
        </p:txBody>
      </p:sp>
      <p:cxnSp>
        <p:nvCxnSpPr>
          <p:cNvPr id="11" name="Straight Arrow Connector 10"/>
          <p:cNvCxnSpPr/>
          <p:nvPr/>
        </p:nvCxnSpPr>
        <p:spPr>
          <a:xfrm>
            <a:off x="6164628" y="1205035"/>
            <a:ext cx="73766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5643327" y="899157"/>
            <a:ext cx="1763624" cy="307777"/>
          </a:xfrm>
          <a:prstGeom prst="rect">
            <a:avLst/>
          </a:prstGeom>
          <a:noFill/>
        </p:spPr>
        <p:txBody>
          <a:bodyPr wrap="none" rtlCol="0">
            <a:spAutoFit/>
          </a:bodyPr>
          <a:lstStyle/>
          <a:p>
            <a:pPr algn="ctr"/>
            <a:r>
              <a:rPr lang="en-US" sz="1400" dirty="0"/>
              <a:t>output tile dimension</a:t>
            </a:r>
          </a:p>
        </p:txBody>
      </p:sp>
      <p:cxnSp>
        <p:nvCxnSpPr>
          <p:cNvPr id="16" name="Straight Arrow Connector 15"/>
          <p:cNvCxnSpPr/>
          <p:nvPr/>
        </p:nvCxnSpPr>
        <p:spPr>
          <a:xfrm>
            <a:off x="1197804" y="1567682"/>
            <a:ext cx="146649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099619" y="1261804"/>
            <a:ext cx="1649812" cy="307777"/>
          </a:xfrm>
          <a:prstGeom prst="rect">
            <a:avLst/>
          </a:prstGeom>
          <a:noFill/>
        </p:spPr>
        <p:txBody>
          <a:bodyPr wrap="none" rtlCol="0">
            <a:spAutoFit/>
          </a:bodyPr>
          <a:lstStyle/>
          <a:p>
            <a:pPr algn="ctr"/>
            <a:r>
              <a:rPr lang="en-US" sz="1400" dirty="0"/>
              <a:t>input tile dimension</a:t>
            </a:r>
          </a:p>
        </p:txBody>
      </p:sp>
      <p:cxnSp>
        <p:nvCxnSpPr>
          <p:cNvPr id="20" name="Straight Arrow Connector 19"/>
          <p:cNvCxnSpPr/>
          <p:nvPr/>
        </p:nvCxnSpPr>
        <p:spPr>
          <a:xfrm>
            <a:off x="4113870" y="2489383"/>
            <a:ext cx="91440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3885332" y="2183505"/>
            <a:ext cx="1370888" cy="307777"/>
          </a:xfrm>
          <a:prstGeom prst="rect">
            <a:avLst/>
          </a:prstGeom>
          <a:noFill/>
        </p:spPr>
        <p:txBody>
          <a:bodyPr wrap="none" rtlCol="0">
            <a:spAutoFit/>
          </a:bodyPr>
          <a:lstStyle/>
          <a:p>
            <a:pPr algn="ctr"/>
            <a:r>
              <a:rPr lang="en-US" sz="1400" dirty="0"/>
              <a:t>mask dimension</a:t>
            </a:r>
          </a:p>
        </p:txBody>
      </p:sp>
      <p:cxnSp>
        <p:nvCxnSpPr>
          <p:cNvPr id="24" name="Straight Arrow Connector 23"/>
          <p:cNvCxnSpPr/>
          <p:nvPr/>
        </p:nvCxnSpPr>
        <p:spPr>
          <a:xfrm>
            <a:off x="4113870" y="3013140"/>
            <a:ext cx="365760" cy="189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3078075" y="2848923"/>
            <a:ext cx="1053045" cy="307777"/>
          </a:xfrm>
          <a:prstGeom prst="rect">
            <a:avLst/>
          </a:prstGeom>
          <a:noFill/>
        </p:spPr>
        <p:txBody>
          <a:bodyPr wrap="none" rtlCol="0">
            <a:spAutoFit/>
          </a:bodyPr>
          <a:lstStyle/>
          <a:p>
            <a:pPr algn="ctr"/>
            <a:r>
              <a:rPr lang="en-US" sz="1400" dirty="0"/>
              <a:t>mask radius</a:t>
            </a:r>
          </a:p>
        </p:txBody>
      </p:sp>
      <p:sp>
        <p:nvSpPr>
          <p:cNvPr id="18" name="TextBox 17"/>
          <p:cNvSpPr txBox="1"/>
          <p:nvPr/>
        </p:nvSpPr>
        <p:spPr>
          <a:xfrm>
            <a:off x="2521512" y="5865541"/>
            <a:ext cx="1524000" cy="369332"/>
          </a:xfrm>
          <a:prstGeom prst="rect">
            <a:avLst/>
          </a:prstGeom>
          <a:noFill/>
        </p:spPr>
        <p:txBody>
          <a:bodyPr wrap="square" rtlCol="0">
            <a:spAutoFit/>
          </a:bodyPr>
          <a:lstStyle/>
          <a:p>
            <a:pPr algn="ctr"/>
            <a:r>
              <a:rPr lang="en-US" dirty="0"/>
              <a:t>thread block</a:t>
            </a:r>
          </a:p>
        </p:txBody>
      </p:sp>
      <p:graphicFrame>
        <p:nvGraphicFramePr>
          <p:cNvPr id="19" name="Table 18"/>
          <p:cNvGraphicFramePr>
            <a:graphicFrameLocks noGrp="1"/>
          </p:cNvGraphicFramePr>
          <p:nvPr/>
        </p:nvGraphicFramePr>
        <p:xfrm>
          <a:off x="2552248" y="4446091"/>
          <a:ext cx="1463040" cy="1463040"/>
        </p:xfrm>
        <a:graphic>
          <a:graphicData uri="http://schemas.openxmlformats.org/drawingml/2006/table">
            <a:tbl>
              <a:tblPr firstRow="1" bandRow="1">
                <a:tableStyleId>{5940675A-B579-460E-94D1-54222C63F5DA}</a:tableStyleId>
              </a:tblPr>
              <a:tblGrid>
                <a:gridCol w="182880">
                  <a:extLst>
                    <a:ext uri="{9D8B030D-6E8A-4147-A177-3AD203B41FA5}">
                      <a16:colId xmlns:a16="http://schemas.microsoft.com/office/drawing/2014/main" val="20000"/>
                    </a:ext>
                  </a:extLst>
                </a:gridCol>
                <a:gridCol w="182880">
                  <a:extLst>
                    <a:ext uri="{9D8B030D-6E8A-4147-A177-3AD203B41FA5}">
                      <a16:colId xmlns:a16="http://schemas.microsoft.com/office/drawing/2014/main" val="20001"/>
                    </a:ext>
                  </a:extLst>
                </a:gridCol>
                <a:gridCol w="182880">
                  <a:extLst>
                    <a:ext uri="{9D8B030D-6E8A-4147-A177-3AD203B41FA5}">
                      <a16:colId xmlns:a16="http://schemas.microsoft.com/office/drawing/2014/main" val="20002"/>
                    </a:ext>
                  </a:extLst>
                </a:gridCol>
                <a:gridCol w="18288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82880">
                  <a:extLst>
                    <a:ext uri="{9D8B030D-6E8A-4147-A177-3AD203B41FA5}">
                      <a16:colId xmlns:a16="http://schemas.microsoft.com/office/drawing/2014/main" val="20005"/>
                    </a:ext>
                  </a:extLst>
                </a:gridCol>
                <a:gridCol w="182880">
                  <a:extLst>
                    <a:ext uri="{9D8B030D-6E8A-4147-A177-3AD203B41FA5}">
                      <a16:colId xmlns:a16="http://schemas.microsoft.com/office/drawing/2014/main" val="20006"/>
                    </a:ext>
                  </a:extLst>
                </a:gridCol>
                <a:gridCol w="182880">
                  <a:extLst>
                    <a:ext uri="{9D8B030D-6E8A-4147-A177-3AD203B41FA5}">
                      <a16:colId xmlns:a16="http://schemas.microsoft.com/office/drawing/2014/main" val="20007"/>
                    </a:ext>
                  </a:extLst>
                </a:gridCol>
              </a:tblGrid>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82880">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 dirty="0"/>
                    </a:p>
                  </a:txBody>
                  <a:tcPr marL="43307" marR="43307" marT="21654" marB="216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cxnSp>
        <p:nvCxnSpPr>
          <p:cNvPr id="22" name="Straight Arrow Connector 21"/>
          <p:cNvCxnSpPr/>
          <p:nvPr/>
        </p:nvCxnSpPr>
        <p:spPr>
          <a:xfrm>
            <a:off x="2552248" y="4044850"/>
            <a:ext cx="146649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454063" y="3738972"/>
            <a:ext cx="1649812" cy="307777"/>
          </a:xfrm>
          <a:prstGeom prst="rect">
            <a:avLst/>
          </a:prstGeom>
          <a:noFill/>
        </p:spPr>
        <p:txBody>
          <a:bodyPr wrap="none" rtlCol="0">
            <a:spAutoFit/>
          </a:bodyPr>
          <a:lstStyle/>
          <a:p>
            <a:pPr algn="ctr"/>
            <a:r>
              <a:rPr lang="en-US" sz="1400" dirty="0"/>
              <a:t>input tile dimension</a:t>
            </a:r>
          </a:p>
        </p:txBody>
      </p:sp>
      <p:cxnSp>
        <p:nvCxnSpPr>
          <p:cNvPr id="26" name="Straight Arrow Connector 25"/>
          <p:cNvCxnSpPr/>
          <p:nvPr/>
        </p:nvCxnSpPr>
        <p:spPr>
          <a:xfrm>
            <a:off x="2913971" y="4368611"/>
            <a:ext cx="73766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2392670" y="4062733"/>
            <a:ext cx="1763624" cy="307777"/>
          </a:xfrm>
          <a:prstGeom prst="rect">
            <a:avLst/>
          </a:prstGeom>
          <a:noFill/>
        </p:spPr>
        <p:txBody>
          <a:bodyPr wrap="none" rtlCol="0">
            <a:spAutoFit/>
          </a:bodyPr>
          <a:lstStyle/>
          <a:p>
            <a:pPr algn="ctr"/>
            <a:r>
              <a:rPr lang="en-US" sz="1400" dirty="0"/>
              <a:t>output tile dimension</a:t>
            </a:r>
          </a:p>
        </p:txBody>
      </p:sp>
      <p:sp>
        <p:nvSpPr>
          <p:cNvPr id="28" name="TextBox 27"/>
          <p:cNvSpPr txBox="1"/>
          <p:nvPr/>
        </p:nvSpPr>
        <p:spPr>
          <a:xfrm>
            <a:off x="267937" y="4717550"/>
            <a:ext cx="2335946" cy="923330"/>
          </a:xfrm>
          <a:prstGeom prst="rect">
            <a:avLst/>
          </a:prstGeom>
          <a:noFill/>
        </p:spPr>
        <p:txBody>
          <a:bodyPr wrap="square" rtlCol="0">
            <a:spAutoFit/>
          </a:bodyPr>
          <a:lstStyle/>
          <a:p>
            <a:pPr algn="ctr"/>
            <a:r>
              <a:rPr lang="en-US" b="1" dirty="0">
                <a:solidFill>
                  <a:schemeClr val="accent6"/>
                </a:solidFill>
              </a:rPr>
              <a:t>threads active when computing and storing the output tile</a:t>
            </a:r>
          </a:p>
        </p:txBody>
      </p:sp>
      <p:sp>
        <p:nvSpPr>
          <p:cNvPr id="30" name="TextBox 610">
            <a:extLst>
              <a:ext uri="{FF2B5EF4-FFF2-40B4-BE49-F238E27FC236}">
                <a16:creationId xmlns:a16="http://schemas.microsoft.com/office/drawing/2014/main" id="{7E043F78-1E8B-B642-888B-0C7978E75638}"/>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31" name="Marcador de número de diapositiva 3">
            <a:extLst>
              <a:ext uri="{FF2B5EF4-FFF2-40B4-BE49-F238E27FC236}">
                <a16:creationId xmlns:a16="http://schemas.microsoft.com/office/drawing/2014/main" id="{E8B977CB-18A8-7E4E-BB57-2901BFFCE47F}"/>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42</a:t>
            </a:fld>
            <a:endParaRPr lang="en-US" altLang="en-US"/>
          </a:p>
        </p:txBody>
      </p:sp>
    </p:spTree>
    <p:extLst>
      <p:ext uri="{BB962C8B-B14F-4D97-AF65-F5344CB8AC3E}">
        <p14:creationId xmlns:p14="http://schemas.microsoft.com/office/powerpoint/2010/main" val="3379941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2D Convolution Examples</a:t>
            </a:r>
          </a:p>
        </p:txBody>
      </p:sp>
      <p:sp>
        <p:nvSpPr>
          <p:cNvPr id="3" name="Marcador de contenido 2"/>
          <p:cNvSpPr>
            <a:spLocks noGrp="1"/>
          </p:cNvSpPr>
          <p:nvPr>
            <p:ph idx="1"/>
          </p:nvPr>
        </p:nvSpPr>
        <p:spPr/>
        <p:txBody>
          <a:bodyPr>
            <a:normAutofit/>
          </a:bodyPr>
          <a:lstStyle/>
          <a:p>
            <a:r>
              <a:rPr lang="en-US" dirty="0">
                <a:ea typeface="ヒラギノ角ゴ Pro W3" pitchFamily="-108" charset="-128"/>
                <a:cs typeface="ヒラギノ角ゴ Pro W3" pitchFamily="-108" charset="-128"/>
              </a:rPr>
              <a:t>Original</a:t>
            </a: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r>
              <a:rPr lang="en-US" dirty="0">
                <a:ea typeface="ヒラギノ角ゴ Pro W3" pitchFamily="-108" charset="-128"/>
                <a:cs typeface="ヒラギノ角ゴ Pro W3" pitchFamily="-108" charset="-128"/>
              </a:rPr>
              <a:t>Blur</a:t>
            </a: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r>
              <a:rPr lang="en-US" dirty="0">
                <a:ea typeface="ヒラギノ角ゴ Pro W3" pitchFamily="-108" charset="-128"/>
                <a:cs typeface="ヒラギノ角ゴ Pro W3" pitchFamily="-108" charset="-128"/>
              </a:rPr>
              <a:t>Motion blur</a:t>
            </a: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r>
              <a:rPr lang="en-US" dirty="0">
                <a:ea typeface="ヒラギノ角ゴ Pro W3" pitchFamily="-108" charset="-128"/>
                <a:cs typeface="ヒラギノ角ゴ Pro W3" pitchFamily="-108" charset="-128"/>
              </a:rPr>
              <a:t>Sharpen</a:t>
            </a:r>
          </a:p>
        </p:txBody>
      </p:sp>
      <p:pic>
        <p:nvPicPr>
          <p:cNvPr id="1026" name="Picture 2">
            <a:extLst>
              <a:ext uri="{FF2B5EF4-FFF2-40B4-BE49-F238E27FC236}">
                <a16:creationId xmlns:a16="http://schemas.microsoft.com/office/drawing/2014/main" id="{14F4B88E-A937-E94F-A913-A52D011A0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621" y="960853"/>
            <a:ext cx="144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B4A0D3-68E5-1944-AB90-6AE69A5D3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6621" y="2277319"/>
            <a:ext cx="144302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2FD242D-8828-5745-82D4-A0FF9E192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6621" y="3593785"/>
            <a:ext cx="143848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F57AAFA-F481-B543-8A04-F40E174F7A92}"/>
              </a:ext>
            </a:extLst>
          </p:cNvPr>
          <p:cNvPicPr>
            <a:picLocks noChangeAspect="1"/>
          </p:cNvPicPr>
          <p:nvPr/>
        </p:nvPicPr>
        <p:blipFill>
          <a:blip r:embed="rId6"/>
          <a:stretch>
            <a:fillRect/>
          </a:stretch>
        </p:blipFill>
        <p:spPr>
          <a:xfrm>
            <a:off x="5220072" y="3357152"/>
            <a:ext cx="2071233" cy="1440000"/>
          </a:xfrm>
          <a:prstGeom prst="rect">
            <a:avLst/>
          </a:prstGeom>
        </p:spPr>
      </p:pic>
      <p:pic>
        <p:nvPicPr>
          <p:cNvPr id="1032" name="Picture 8">
            <a:extLst>
              <a:ext uri="{FF2B5EF4-FFF2-40B4-BE49-F238E27FC236}">
                <a16:creationId xmlns:a16="http://schemas.microsoft.com/office/drawing/2014/main" id="{C1EEC24D-20A2-8541-BBE1-92FA526CC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824" y="4910251"/>
            <a:ext cx="144302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2B753B4-F30A-E74C-AD06-451D3A846D2B}"/>
              </a:ext>
            </a:extLst>
          </p:cNvPr>
          <p:cNvPicPr>
            <a:picLocks noChangeAspect="1"/>
          </p:cNvPicPr>
          <p:nvPr/>
        </p:nvPicPr>
        <p:blipFill>
          <a:blip r:embed="rId8"/>
          <a:stretch>
            <a:fillRect/>
          </a:stretch>
        </p:blipFill>
        <p:spPr>
          <a:xfrm>
            <a:off x="5220072" y="1772816"/>
            <a:ext cx="2773988" cy="1440000"/>
          </a:xfrm>
          <a:prstGeom prst="rect">
            <a:avLst/>
          </a:prstGeom>
        </p:spPr>
      </p:pic>
      <p:pic>
        <p:nvPicPr>
          <p:cNvPr id="17" name="Picture 16">
            <a:extLst>
              <a:ext uri="{FF2B5EF4-FFF2-40B4-BE49-F238E27FC236}">
                <a16:creationId xmlns:a16="http://schemas.microsoft.com/office/drawing/2014/main" id="{34671A14-D034-624C-9365-C70A2EB1ABA0}"/>
              </a:ext>
            </a:extLst>
          </p:cNvPr>
          <p:cNvPicPr>
            <a:picLocks noChangeAspect="1"/>
          </p:cNvPicPr>
          <p:nvPr/>
        </p:nvPicPr>
        <p:blipFill>
          <a:blip r:embed="rId9"/>
          <a:stretch>
            <a:fillRect/>
          </a:stretch>
        </p:blipFill>
        <p:spPr>
          <a:xfrm>
            <a:off x="5220072" y="4941168"/>
            <a:ext cx="2467445" cy="1080000"/>
          </a:xfrm>
          <a:prstGeom prst="rect">
            <a:avLst/>
          </a:prstGeom>
        </p:spPr>
      </p:pic>
      <p:cxnSp>
        <p:nvCxnSpPr>
          <p:cNvPr id="14" name="Straight Arrow Connector 13">
            <a:extLst>
              <a:ext uri="{FF2B5EF4-FFF2-40B4-BE49-F238E27FC236}">
                <a16:creationId xmlns:a16="http://schemas.microsoft.com/office/drawing/2014/main" id="{C6AD9815-E14D-7B48-A15B-028680E7F64C}"/>
              </a:ext>
            </a:extLst>
          </p:cNvPr>
          <p:cNvCxnSpPr>
            <a:cxnSpLocks/>
            <a:stCxn id="1028" idx="3"/>
            <a:endCxn id="10" idx="1"/>
          </p:cNvCxnSpPr>
          <p:nvPr/>
        </p:nvCxnSpPr>
        <p:spPr>
          <a:xfrm flipV="1">
            <a:off x="4439647" y="2492816"/>
            <a:ext cx="780425" cy="32450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2B38F8-9C19-244E-89F1-660F3C92A498}"/>
              </a:ext>
            </a:extLst>
          </p:cNvPr>
          <p:cNvCxnSpPr>
            <a:cxnSpLocks/>
            <a:stCxn id="1030" idx="3"/>
            <a:endCxn id="9" idx="1"/>
          </p:cNvCxnSpPr>
          <p:nvPr/>
        </p:nvCxnSpPr>
        <p:spPr>
          <a:xfrm flipV="1">
            <a:off x="4435109" y="4077152"/>
            <a:ext cx="784963" cy="5663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0EFC13-EEB9-C64D-8067-61BAD502E8CB}"/>
              </a:ext>
            </a:extLst>
          </p:cNvPr>
          <p:cNvCxnSpPr>
            <a:cxnSpLocks/>
            <a:stCxn id="1032" idx="3"/>
            <a:endCxn id="17" idx="1"/>
          </p:cNvCxnSpPr>
          <p:nvPr/>
        </p:nvCxnSpPr>
        <p:spPr>
          <a:xfrm>
            <a:off x="4430850" y="5450251"/>
            <a:ext cx="789222" cy="3091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C12C32C-846A-B543-99DB-CFDBC4332C62}"/>
              </a:ext>
            </a:extLst>
          </p:cNvPr>
          <p:cNvSpPr txBox="1"/>
          <p:nvPr/>
        </p:nvSpPr>
        <p:spPr>
          <a:xfrm>
            <a:off x="228601" y="6453336"/>
            <a:ext cx="5567536" cy="261610"/>
          </a:xfrm>
          <a:prstGeom prst="rect">
            <a:avLst/>
          </a:prstGeom>
          <a:noFill/>
        </p:spPr>
        <p:txBody>
          <a:bodyPr wrap="square" rtlCol="0">
            <a:spAutoFit/>
          </a:bodyPr>
          <a:lstStyle/>
          <a:p>
            <a:pPr lvl="0"/>
            <a:r>
              <a:rPr lang="en-US" sz="1100" dirty="0">
                <a:solidFill>
                  <a:srgbClr val="0000FF"/>
                </a:solidFill>
                <a:hlinkClick r:id="rId10">
                  <a:extLst>
                    <a:ext uri="{A12FA001-AC4F-418D-AE19-62706E023703}">
                      <ahyp:hlinkClr xmlns:ahyp="http://schemas.microsoft.com/office/drawing/2018/hyperlinkcolor" val="tx"/>
                    </a:ext>
                  </a:extLst>
                </a:hlinkClick>
              </a:rPr>
              <a:t>https://lodev.org/cgtutor/filtering.html</a:t>
            </a:r>
            <a:endParaRPr lang="en-US" sz="1100" dirty="0">
              <a:solidFill>
                <a:srgbClr val="0000FF"/>
              </a:solidFill>
            </a:endParaRPr>
          </a:p>
        </p:txBody>
      </p:sp>
      <p:sp>
        <p:nvSpPr>
          <p:cNvPr id="28" name="Marcador de número de diapositiva 3">
            <a:extLst>
              <a:ext uri="{FF2B5EF4-FFF2-40B4-BE49-F238E27FC236}">
                <a16:creationId xmlns:a16="http://schemas.microsoft.com/office/drawing/2014/main" id="{EC92A099-9177-B242-BDBE-0D9C7117172C}"/>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43</a:t>
            </a:fld>
            <a:endParaRPr lang="en-US" altLang="en-US"/>
          </a:p>
        </p:txBody>
      </p:sp>
    </p:spTree>
    <p:extLst>
      <p:ext uri="{BB962C8B-B14F-4D97-AF65-F5344CB8AC3E}">
        <p14:creationId xmlns:p14="http://schemas.microsoft.com/office/powerpoint/2010/main" val="43489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Canny Edge Detection</a:t>
            </a:r>
          </a:p>
        </p:txBody>
      </p:sp>
      <p:sp>
        <p:nvSpPr>
          <p:cNvPr id="3" name="Marcador de contenido 2"/>
          <p:cNvSpPr>
            <a:spLocks noGrp="1"/>
          </p:cNvSpPr>
          <p:nvPr>
            <p:ph idx="1"/>
          </p:nvPr>
        </p:nvSpPr>
        <p:spPr/>
        <p:txBody>
          <a:bodyPr>
            <a:normAutofit/>
          </a:bodyPr>
          <a:lstStyle/>
          <a:p>
            <a:r>
              <a:rPr lang="en-US" dirty="0">
                <a:ea typeface="ヒラギノ角ゴ Pro W3" pitchFamily="-108" charset="-128"/>
                <a:cs typeface="ヒラギノ角ゴ Pro W3" pitchFamily="-108" charset="-128"/>
              </a:rPr>
              <a:t>Gaussian filtering</a:t>
            </a:r>
          </a:p>
          <a:p>
            <a:pPr lvl="1"/>
            <a:r>
              <a:rPr lang="en-US" dirty="0">
                <a:ea typeface="ヒラギノ角ゴ Pro W3" pitchFamily="-108" charset="-128"/>
                <a:cs typeface="ヒラギノ角ゴ Pro W3" pitchFamily="-108" charset="-128"/>
              </a:rPr>
              <a:t>Smooth the image to remove noise</a:t>
            </a:r>
          </a:p>
          <a:p>
            <a:r>
              <a:rPr lang="en-US" dirty="0">
                <a:ea typeface="ヒラギノ角ゴ Pro W3" pitchFamily="-108" charset="-128"/>
                <a:cs typeface="ヒラギノ角ゴ Pro W3" pitchFamily="-108" charset="-128"/>
              </a:rPr>
              <a:t>Sobel filtering</a:t>
            </a:r>
          </a:p>
          <a:p>
            <a:pPr lvl="1"/>
            <a:r>
              <a:rPr lang="en-US" dirty="0">
                <a:ea typeface="ヒラギノ角ゴ Pro W3" pitchFamily="-108" charset="-128"/>
                <a:cs typeface="ヒラギノ角ゴ Pro W3" pitchFamily="-108" charset="-128"/>
              </a:rPr>
              <a:t>Find the intensity gradients of the image</a:t>
            </a:r>
          </a:p>
          <a:p>
            <a:r>
              <a:rPr lang="en-US" dirty="0">
                <a:ea typeface="ヒラギノ角ゴ Pro W3" pitchFamily="-108" charset="-128"/>
                <a:cs typeface="ヒラギノ角ゴ Pro W3" pitchFamily="-108" charset="-128"/>
              </a:rPr>
              <a:t>Non-maximum suppression</a:t>
            </a:r>
          </a:p>
          <a:p>
            <a:pPr lvl="1"/>
            <a:r>
              <a:rPr lang="en-US" dirty="0">
                <a:ea typeface="ヒラギノ角ゴ Pro W3" pitchFamily="-108" charset="-128"/>
                <a:cs typeface="ヒラギノ角ゴ Pro W3" pitchFamily="-108" charset="-128"/>
              </a:rPr>
              <a:t>Suppress spurious response to edge detection</a:t>
            </a:r>
          </a:p>
          <a:p>
            <a:r>
              <a:rPr lang="en-US" dirty="0">
                <a:ea typeface="ヒラギノ角ゴ Pro W3" pitchFamily="-108" charset="-128"/>
                <a:cs typeface="ヒラギノ角ゴ Pro W3" pitchFamily="-108" charset="-128"/>
              </a:rPr>
              <a:t>Hysteresis threshold</a:t>
            </a:r>
          </a:p>
          <a:p>
            <a:pPr lvl="1"/>
            <a:r>
              <a:rPr lang="en-US" dirty="0">
                <a:ea typeface="ヒラギノ角ゴ Pro W3" pitchFamily="-108" charset="-128"/>
                <a:cs typeface="ヒラギノ角ゴ Pro W3" pitchFamily="-108" charset="-128"/>
              </a:rPr>
              <a:t>Strong edges + weak edges connected to a strong edge</a:t>
            </a:r>
          </a:p>
          <a:p>
            <a:pPr lvl="1"/>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a:p>
            <a:endParaRPr lang="en-US" dirty="0">
              <a:ea typeface="ヒラギノ角ゴ Pro W3" pitchFamily="-108" charset="-128"/>
              <a:cs typeface="ヒラギノ角ゴ Pro W3" pitchFamily="-108" charset="-128"/>
            </a:endParaRPr>
          </a:p>
        </p:txBody>
      </p:sp>
      <p:sp>
        <p:nvSpPr>
          <p:cNvPr id="27" name="TextBox 26">
            <a:extLst>
              <a:ext uri="{FF2B5EF4-FFF2-40B4-BE49-F238E27FC236}">
                <a16:creationId xmlns:a16="http://schemas.microsoft.com/office/drawing/2014/main" id="{1C12C32C-846A-B543-99DB-CFDBC4332C62}"/>
              </a:ext>
            </a:extLst>
          </p:cNvPr>
          <p:cNvSpPr txBox="1"/>
          <p:nvPr/>
        </p:nvSpPr>
        <p:spPr>
          <a:xfrm>
            <a:off x="228601" y="6453336"/>
            <a:ext cx="5567536" cy="261610"/>
          </a:xfrm>
          <a:prstGeom prst="rect">
            <a:avLst/>
          </a:prstGeom>
          <a:noFill/>
        </p:spPr>
        <p:txBody>
          <a:bodyPr wrap="square" rtlCol="0">
            <a:spAutoFit/>
          </a:bodyPr>
          <a:lstStyle/>
          <a:p>
            <a:pPr lvl="0"/>
            <a:r>
              <a:rPr lang="en-US" sz="1100" dirty="0"/>
              <a:t>Canny, "A Computational Approach To Edge Detection," IEEE TPAMI, 1986</a:t>
            </a:r>
          </a:p>
        </p:txBody>
      </p:sp>
      <p:pic>
        <p:nvPicPr>
          <p:cNvPr id="16" name="Imagen 2">
            <a:extLst>
              <a:ext uri="{FF2B5EF4-FFF2-40B4-BE49-F238E27FC236}">
                <a16:creationId xmlns:a16="http://schemas.microsoft.com/office/drawing/2014/main" id="{E6A4FC82-A403-1945-90A7-1EC57D4FC48D}"/>
              </a:ext>
            </a:extLst>
          </p:cNvPr>
          <p:cNvPicPr>
            <a:picLocks noChangeAspect="1"/>
          </p:cNvPicPr>
          <p:nvPr/>
        </p:nvPicPr>
        <p:blipFill>
          <a:blip r:embed="rId3"/>
          <a:stretch>
            <a:fillRect/>
          </a:stretch>
        </p:blipFill>
        <p:spPr>
          <a:xfrm>
            <a:off x="92501" y="4444765"/>
            <a:ext cx="1792547" cy="1792547"/>
          </a:xfrm>
          <a:prstGeom prst="rect">
            <a:avLst/>
          </a:prstGeom>
        </p:spPr>
      </p:pic>
      <p:pic>
        <p:nvPicPr>
          <p:cNvPr id="18" name="Imagen 9">
            <a:extLst>
              <a:ext uri="{FF2B5EF4-FFF2-40B4-BE49-F238E27FC236}">
                <a16:creationId xmlns:a16="http://schemas.microsoft.com/office/drawing/2014/main" id="{B7445258-15E1-F44B-BFDB-EAA62A6A0977}"/>
              </a:ext>
            </a:extLst>
          </p:cNvPr>
          <p:cNvPicPr>
            <a:picLocks noChangeAspect="1"/>
          </p:cNvPicPr>
          <p:nvPr/>
        </p:nvPicPr>
        <p:blipFill>
          <a:blip r:embed="rId4"/>
          <a:stretch>
            <a:fillRect/>
          </a:stretch>
        </p:blipFill>
        <p:spPr>
          <a:xfrm>
            <a:off x="1885048" y="4444765"/>
            <a:ext cx="1792547" cy="1788828"/>
          </a:xfrm>
          <a:prstGeom prst="rect">
            <a:avLst/>
          </a:prstGeom>
        </p:spPr>
      </p:pic>
      <p:pic>
        <p:nvPicPr>
          <p:cNvPr id="19" name="Imagen 10">
            <a:extLst>
              <a:ext uri="{FF2B5EF4-FFF2-40B4-BE49-F238E27FC236}">
                <a16:creationId xmlns:a16="http://schemas.microsoft.com/office/drawing/2014/main" id="{A8F56D78-1E69-5549-B4B7-10FF65E29C93}"/>
              </a:ext>
            </a:extLst>
          </p:cNvPr>
          <p:cNvPicPr>
            <a:picLocks noChangeAspect="1"/>
          </p:cNvPicPr>
          <p:nvPr/>
        </p:nvPicPr>
        <p:blipFill>
          <a:blip r:embed="rId5"/>
          <a:stretch>
            <a:fillRect/>
          </a:stretch>
        </p:blipFill>
        <p:spPr>
          <a:xfrm>
            <a:off x="3677594" y="4444765"/>
            <a:ext cx="1792547" cy="1785093"/>
          </a:xfrm>
          <a:prstGeom prst="rect">
            <a:avLst/>
          </a:prstGeom>
        </p:spPr>
      </p:pic>
      <p:pic>
        <p:nvPicPr>
          <p:cNvPr id="20" name="Imagen 11">
            <a:extLst>
              <a:ext uri="{FF2B5EF4-FFF2-40B4-BE49-F238E27FC236}">
                <a16:creationId xmlns:a16="http://schemas.microsoft.com/office/drawing/2014/main" id="{06C0A936-8AFC-144F-A815-C0C9C719727A}"/>
              </a:ext>
            </a:extLst>
          </p:cNvPr>
          <p:cNvPicPr>
            <a:picLocks noChangeAspect="1"/>
          </p:cNvPicPr>
          <p:nvPr/>
        </p:nvPicPr>
        <p:blipFill>
          <a:blip r:embed="rId6"/>
          <a:stretch>
            <a:fillRect/>
          </a:stretch>
        </p:blipFill>
        <p:spPr>
          <a:xfrm>
            <a:off x="5470141" y="4437312"/>
            <a:ext cx="1792547" cy="1792547"/>
          </a:xfrm>
          <a:prstGeom prst="rect">
            <a:avLst/>
          </a:prstGeom>
        </p:spPr>
      </p:pic>
      <p:pic>
        <p:nvPicPr>
          <p:cNvPr id="22" name="Imagen 12">
            <a:extLst>
              <a:ext uri="{FF2B5EF4-FFF2-40B4-BE49-F238E27FC236}">
                <a16:creationId xmlns:a16="http://schemas.microsoft.com/office/drawing/2014/main" id="{4935F206-A2F9-174D-9289-F0F5C799AFE6}"/>
              </a:ext>
            </a:extLst>
          </p:cNvPr>
          <p:cNvPicPr>
            <a:picLocks noChangeAspect="1"/>
          </p:cNvPicPr>
          <p:nvPr/>
        </p:nvPicPr>
        <p:blipFill>
          <a:blip r:embed="rId7"/>
          <a:stretch>
            <a:fillRect/>
          </a:stretch>
        </p:blipFill>
        <p:spPr>
          <a:xfrm>
            <a:off x="7262688" y="4437312"/>
            <a:ext cx="1788812" cy="1792547"/>
          </a:xfrm>
          <a:prstGeom prst="rect">
            <a:avLst/>
          </a:prstGeom>
        </p:spPr>
      </p:pic>
      <p:sp>
        <p:nvSpPr>
          <p:cNvPr id="23" name="Marcador de número de diapositiva 3">
            <a:extLst>
              <a:ext uri="{FF2B5EF4-FFF2-40B4-BE49-F238E27FC236}">
                <a16:creationId xmlns:a16="http://schemas.microsoft.com/office/drawing/2014/main" id="{C65036F5-EF8A-7A42-991E-12EAEE64F02E}"/>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44</a:t>
            </a:fld>
            <a:endParaRPr lang="en-US" altLang="en-US"/>
          </a:p>
        </p:txBody>
      </p:sp>
    </p:spTree>
    <p:extLst>
      <p:ext uri="{BB962C8B-B14F-4D97-AF65-F5344CB8AC3E}">
        <p14:creationId xmlns:p14="http://schemas.microsoft.com/office/powerpoint/2010/main" val="353230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dirty="0">
                <a:solidFill>
                  <a:srgbClr val="0070C0"/>
                </a:solidFill>
                <a:ea typeface="ＭＳ Ｐゴシック" panose="020B0600070205080204" pitchFamily="34" charset="-128"/>
              </a:rPr>
              <a:t>Convolutions are Stencils</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270478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Stencil Computation</a:t>
            </a:r>
          </a:p>
        </p:txBody>
      </p:sp>
      <p:sp>
        <p:nvSpPr>
          <p:cNvPr id="3" name="Content Placeholder 2"/>
          <p:cNvSpPr>
            <a:spLocks noGrp="1"/>
          </p:cNvSpPr>
          <p:nvPr>
            <p:ph idx="1"/>
          </p:nvPr>
        </p:nvSpPr>
        <p:spPr>
          <a:xfrm>
            <a:off x="228600" y="908720"/>
            <a:ext cx="3767336" cy="5472608"/>
          </a:xfrm>
        </p:spPr>
        <p:txBody>
          <a:bodyPr/>
          <a:lstStyle/>
          <a:p>
            <a:r>
              <a:rPr lang="en-US" dirty="0">
                <a:solidFill>
                  <a:srgbClr val="7030A0"/>
                </a:solidFill>
              </a:rPr>
              <a:t>Stencils </a:t>
            </a:r>
            <a:r>
              <a:rPr lang="en-US" dirty="0"/>
              <a:t>are a class of algorithms where each output element is calculated from a set of neighboring input elements in a </a:t>
            </a:r>
            <a:r>
              <a:rPr lang="en-US" dirty="0">
                <a:solidFill>
                  <a:srgbClr val="0070C0"/>
                </a:solidFill>
              </a:rPr>
              <a:t>structured grid</a:t>
            </a:r>
          </a:p>
          <a:p>
            <a:pPr lvl="1"/>
            <a:r>
              <a:rPr lang="en-US" dirty="0"/>
              <a:t>Widely-used in high performance computing to solve partial differential equations (PDEs)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6D82-73E8-4CB3-8B05-AA66F8C47AE4}"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pic>
        <p:nvPicPr>
          <p:cNvPr id="9" name="Picture 8">
            <a:extLst>
              <a:ext uri="{FF2B5EF4-FFF2-40B4-BE49-F238E27FC236}">
                <a16:creationId xmlns:a16="http://schemas.microsoft.com/office/drawing/2014/main" id="{3454C4C6-184D-8640-8966-4566A3CB9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072" y="1268760"/>
            <a:ext cx="4597400" cy="4610100"/>
          </a:xfrm>
          <a:prstGeom prst="rect">
            <a:avLst/>
          </a:prstGeom>
        </p:spPr>
      </p:pic>
    </p:spTree>
    <p:extLst>
      <p:ext uri="{BB962C8B-B14F-4D97-AF65-F5344CB8AC3E}">
        <p14:creationId xmlns:p14="http://schemas.microsoft.com/office/powerpoint/2010/main" val="8491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Stencil Computation and Applications</a:t>
            </a:r>
          </a:p>
        </p:txBody>
      </p:sp>
      <p:pic>
        <p:nvPicPr>
          <p:cNvPr id="1026" name="Picture 2" descr="Afbeeldingsresultaat voor fluid dynamic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29" r="6724"/>
          <a:stretch/>
        </p:blipFill>
        <p:spPr bwMode="auto">
          <a:xfrm>
            <a:off x="1043608" y="4208822"/>
            <a:ext cx="2083737" cy="19564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3467526" y="4204406"/>
            <a:ext cx="2083737" cy="1956482"/>
          </a:xfrm>
          <a:prstGeom prst="rect">
            <a:avLst/>
          </a:prstGeom>
        </p:spPr>
      </p:pic>
      <p:sp>
        <p:nvSpPr>
          <p:cNvPr id="9" name="TextBox 8">
            <a:extLst>
              <a:ext uri="{FF2B5EF4-FFF2-40B4-BE49-F238E27FC236}">
                <a16:creationId xmlns:a16="http://schemas.microsoft.com/office/drawing/2014/main" id="{E03D2CD4-FF58-47C3-A73E-43EAB5FAC8C3}"/>
              </a:ext>
            </a:extLst>
          </p:cNvPr>
          <p:cNvSpPr txBox="1"/>
          <p:nvPr/>
        </p:nvSpPr>
        <p:spPr>
          <a:xfrm>
            <a:off x="228600" y="6377553"/>
            <a:ext cx="8298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FF"/>
                </a:solidFill>
                <a:effectLst/>
                <a:uLnTx/>
                <a:uFillTx/>
                <a:latin typeface="Tahoma"/>
                <a:ea typeface="+mn-ea"/>
                <a:cs typeface="+mn-cs"/>
                <a:hlinkClick r:id="rId5">
                  <a:extLst>
                    <a:ext uri="{A12FA001-AC4F-418D-AE19-62706E023703}">
                      <ahyp:hlinkClr xmlns:ahyp="http://schemas.microsoft.com/office/drawing/2018/hyperlinkcolor" val="tx"/>
                    </a:ext>
                  </a:extLst>
                </a:hlinkClick>
              </a:rPr>
              <a:t>http://www.flometrics.com/fluid-dynamics/computational-fluid-dynamics</a:t>
            </a:r>
            <a:endParaRPr kumimoji="0" lang="en-US" sz="1000" b="0" i="0" u="none" strike="noStrike" kern="1200" cap="none" spc="0" normalizeH="0" baseline="0" noProof="0" dirty="0">
              <a:ln>
                <a:noFill/>
              </a:ln>
              <a:solidFill>
                <a:srgbClr val="0000FF"/>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Tahoma"/>
                <a:ea typeface="+mn-ea"/>
                <a:cs typeface="+mn-cs"/>
              </a:rPr>
              <a:t>Naoe</a:t>
            </a:r>
            <a:r>
              <a:rPr kumimoji="0" lang="en-US" sz="1000" b="0" i="0" u="none" strike="noStrike" kern="1200" cap="none" spc="0" normalizeH="0" baseline="0" noProof="0" dirty="0">
                <a:ln>
                  <a:noFill/>
                </a:ln>
                <a:solidFill>
                  <a:srgbClr val="000000"/>
                </a:solidFill>
                <a:effectLst/>
                <a:uLnTx/>
                <a:uFillTx/>
                <a:latin typeface="Tahoma"/>
                <a:ea typeface="+mn-ea"/>
                <a:cs typeface="+mn-cs"/>
              </a:rPr>
              <a:t> et al., "Secure Key Generation for Static Visual Watermarking by Machine Learning in Intelligent Systems and Services," IJSSOE, 2010</a:t>
            </a:r>
          </a:p>
        </p:txBody>
      </p:sp>
      <p:pic>
        <p:nvPicPr>
          <p:cNvPr id="5" name="Picture 2" descr="Satellite view: Earth from space">
            <a:extLst>
              <a:ext uri="{FF2B5EF4-FFF2-40B4-BE49-F238E27FC236}">
                <a16:creationId xmlns:a16="http://schemas.microsoft.com/office/drawing/2014/main" id="{9388CC3A-089C-4FED-B925-DCAF5DFAA06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0085"/>
          <a:stretch/>
        </p:blipFill>
        <p:spPr bwMode="auto">
          <a:xfrm>
            <a:off x="5869141" y="4204406"/>
            <a:ext cx="2083737" cy="19564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ACD9A1-8159-418A-9A15-A51ECDF5F51A}"/>
              </a:ext>
            </a:extLst>
          </p:cNvPr>
          <p:cNvSpPr txBox="1"/>
          <p:nvPr/>
        </p:nvSpPr>
        <p:spPr>
          <a:xfrm>
            <a:off x="5724128" y="3356992"/>
            <a:ext cx="2206704" cy="3000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Garamond" panose="02020404030301010803" pitchFamily="18" charset="0"/>
                <a:ea typeface="+mn-ea"/>
                <a:cs typeface="+mn-cs"/>
              </a:rPr>
              <a:t>7-point Jacobi in 3D plane</a:t>
            </a:r>
          </a:p>
        </p:txBody>
      </p:sp>
      <p:sp>
        <p:nvSpPr>
          <p:cNvPr id="12" name="Cube 11">
            <a:extLst>
              <a:ext uri="{FF2B5EF4-FFF2-40B4-BE49-F238E27FC236}">
                <a16:creationId xmlns:a16="http://schemas.microsoft.com/office/drawing/2014/main" id="{275880F8-1380-46CD-8DE1-04BE08A2FA84}"/>
              </a:ext>
            </a:extLst>
          </p:cNvPr>
          <p:cNvSpPr/>
          <p:nvPr/>
        </p:nvSpPr>
        <p:spPr>
          <a:xfrm>
            <a:off x="6730112" y="1848757"/>
            <a:ext cx="594888" cy="594000"/>
          </a:xfrm>
          <a:prstGeom prst="cube">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sp>
        <p:nvSpPr>
          <p:cNvPr id="13" name="Cube 12">
            <a:extLst>
              <a:ext uri="{FF2B5EF4-FFF2-40B4-BE49-F238E27FC236}">
                <a16:creationId xmlns:a16="http://schemas.microsoft.com/office/drawing/2014/main" id="{982D29F8-A650-488F-9086-47A97CB1CD4D}"/>
              </a:ext>
            </a:extLst>
          </p:cNvPr>
          <p:cNvSpPr/>
          <p:nvPr/>
        </p:nvSpPr>
        <p:spPr>
          <a:xfrm>
            <a:off x="6456290" y="2049244"/>
            <a:ext cx="594888" cy="594000"/>
          </a:xfrm>
          <a:prstGeom prst="cube">
            <a:avLst/>
          </a:prstGeom>
          <a:solidFill>
            <a:srgbClr val="B2182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sp>
        <p:nvSpPr>
          <p:cNvPr id="14" name="Cube 13">
            <a:extLst>
              <a:ext uri="{FF2B5EF4-FFF2-40B4-BE49-F238E27FC236}">
                <a16:creationId xmlns:a16="http://schemas.microsoft.com/office/drawing/2014/main" id="{3A342167-DE39-434B-A120-FFCC8DD910DE}"/>
              </a:ext>
            </a:extLst>
          </p:cNvPr>
          <p:cNvSpPr/>
          <p:nvPr/>
        </p:nvSpPr>
        <p:spPr>
          <a:xfrm>
            <a:off x="7146766" y="2049244"/>
            <a:ext cx="594888" cy="594000"/>
          </a:xfrm>
          <a:prstGeom prst="cube">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sp>
        <p:nvSpPr>
          <p:cNvPr id="15" name="Cube 14">
            <a:extLst>
              <a:ext uri="{FF2B5EF4-FFF2-40B4-BE49-F238E27FC236}">
                <a16:creationId xmlns:a16="http://schemas.microsoft.com/office/drawing/2014/main" id="{0BAAA445-1743-46A9-A492-9BF7241CFC4B}"/>
              </a:ext>
            </a:extLst>
          </p:cNvPr>
          <p:cNvSpPr/>
          <p:nvPr/>
        </p:nvSpPr>
        <p:spPr>
          <a:xfrm>
            <a:off x="5765815" y="2049244"/>
            <a:ext cx="594888" cy="594000"/>
          </a:xfrm>
          <a:prstGeom prst="cube">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cxnSp>
        <p:nvCxnSpPr>
          <p:cNvPr id="16" name="Curved Connector 23">
            <a:extLst>
              <a:ext uri="{FF2B5EF4-FFF2-40B4-BE49-F238E27FC236}">
                <a16:creationId xmlns:a16="http://schemas.microsoft.com/office/drawing/2014/main" id="{AC8E5774-EC68-4C08-A44E-C12868D74304}"/>
              </a:ext>
            </a:extLst>
          </p:cNvPr>
          <p:cNvCxnSpPr>
            <a:cxnSpLocks/>
          </p:cNvCxnSpPr>
          <p:nvPr/>
        </p:nvCxnSpPr>
        <p:spPr>
          <a:xfrm rot="5400000" flipH="1" flipV="1">
            <a:off x="6380672" y="1752244"/>
            <a:ext cx="9525" cy="594000"/>
          </a:xfrm>
          <a:prstGeom prst="curvedConnector3">
            <a:avLst>
              <a:gd name="adj1" fmla="val 3772606"/>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34">
            <a:extLst>
              <a:ext uri="{FF2B5EF4-FFF2-40B4-BE49-F238E27FC236}">
                <a16:creationId xmlns:a16="http://schemas.microsoft.com/office/drawing/2014/main" id="{6EA2BD47-E474-447A-BAD7-86504A46DA41}"/>
              </a:ext>
            </a:extLst>
          </p:cNvPr>
          <p:cNvCxnSpPr>
            <a:cxnSpLocks/>
          </p:cNvCxnSpPr>
          <p:nvPr/>
        </p:nvCxnSpPr>
        <p:spPr>
          <a:xfrm rot="5400000" flipH="1" flipV="1">
            <a:off x="7180284" y="1752245"/>
            <a:ext cx="9525" cy="594000"/>
          </a:xfrm>
          <a:prstGeom prst="curvedConnector3">
            <a:avLst>
              <a:gd name="adj1" fmla="val 3772606"/>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5F8E26-DBA2-4467-934E-947BCB738A13}"/>
              </a:ext>
            </a:extLst>
          </p:cNvPr>
          <p:cNvSpPr txBox="1"/>
          <p:nvPr/>
        </p:nvSpPr>
        <p:spPr>
          <a:xfrm>
            <a:off x="6104254" y="1406700"/>
            <a:ext cx="594154"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mn-cs"/>
              </a:rPr>
              <a:t>-,+,*</a:t>
            </a:r>
          </a:p>
        </p:txBody>
      </p:sp>
      <p:sp>
        <p:nvSpPr>
          <p:cNvPr id="19" name="TextBox 18">
            <a:extLst>
              <a:ext uri="{FF2B5EF4-FFF2-40B4-BE49-F238E27FC236}">
                <a16:creationId xmlns:a16="http://schemas.microsoft.com/office/drawing/2014/main" id="{F6DEF808-14A3-40FA-9344-EC2882E043A8}"/>
              </a:ext>
            </a:extLst>
          </p:cNvPr>
          <p:cNvSpPr txBox="1"/>
          <p:nvPr/>
        </p:nvSpPr>
        <p:spPr>
          <a:xfrm>
            <a:off x="6906941" y="1406700"/>
            <a:ext cx="594154"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mn-cs"/>
              </a:rPr>
              <a:t>-,+,*</a:t>
            </a:r>
          </a:p>
        </p:txBody>
      </p:sp>
      <p:sp>
        <p:nvSpPr>
          <p:cNvPr id="20" name="Cube 19">
            <a:extLst>
              <a:ext uri="{FF2B5EF4-FFF2-40B4-BE49-F238E27FC236}">
                <a16:creationId xmlns:a16="http://schemas.microsoft.com/office/drawing/2014/main" id="{F8FE4C4F-E05C-4021-A275-F7B424D5F25A}"/>
              </a:ext>
            </a:extLst>
          </p:cNvPr>
          <p:cNvSpPr/>
          <p:nvPr/>
        </p:nvSpPr>
        <p:spPr>
          <a:xfrm>
            <a:off x="6456290" y="1377203"/>
            <a:ext cx="594888" cy="594000"/>
          </a:xfrm>
          <a:prstGeom prst="cube">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sp>
        <p:nvSpPr>
          <p:cNvPr id="21" name="Cube 20">
            <a:extLst>
              <a:ext uri="{FF2B5EF4-FFF2-40B4-BE49-F238E27FC236}">
                <a16:creationId xmlns:a16="http://schemas.microsoft.com/office/drawing/2014/main" id="{6299474D-D6B9-41B7-8488-A707EBEC76A4}"/>
              </a:ext>
            </a:extLst>
          </p:cNvPr>
          <p:cNvSpPr/>
          <p:nvPr/>
        </p:nvSpPr>
        <p:spPr>
          <a:xfrm>
            <a:off x="6456290" y="2709730"/>
            <a:ext cx="594888" cy="594000"/>
          </a:xfrm>
          <a:prstGeom prst="cube">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sp>
        <p:nvSpPr>
          <p:cNvPr id="22" name="Cube 21">
            <a:extLst>
              <a:ext uri="{FF2B5EF4-FFF2-40B4-BE49-F238E27FC236}">
                <a16:creationId xmlns:a16="http://schemas.microsoft.com/office/drawing/2014/main" id="{069408C4-C1AE-47C3-851F-7CDA5ECDECBF}"/>
              </a:ext>
            </a:extLst>
          </p:cNvPr>
          <p:cNvSpPr/>
          <p:nvPr/>
        </p:nvSpPr>
        <p:spPr>
          <a:xfrm>
            <a:off x="6206640" y="2296463"/>
            <a:ext cx="594888" cy="594000"/>
          </a:xfrm>
          <a:prstGeom prst="cube">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cxnSp>
        <p:nvCxnSpPr>
          <p:cNvPr id="23" name="Straight Arrow Connector 22">
            <a:extLst>
              <a:ext uri="{FF2B5EF4-FFF2-40B4-BE49-F238E27FC236}">
                <a16:creationId xmlns:a16="http://schemas.microsoft.com/office/drawing/2014/main" id="{E85713E9-E777-4E2B-85BE-ECFDDD09BF45}"/>
              </a:ext>
            </a:extLst>
          </p:cNvPr>
          <p:cNvCxnSpPr>
            <a:cxnSpLocks/>
          </p:cNvCxnSpPr>
          <p:nvPr/>
        </p:nvCxnSpPr>
        <p:spPr>
          <a:xfrm>
            <a:off x="5400236" y="1599939"/>
            <a:ext cx="0" cy="430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553BA6-0240-4AD5-A04B-9FA29C0EA46E}"/>
              </a:ext>
            </a:extLst>
          </p:cNvPr>
          <p:cNvCxnSpPr>
            <a:cxnSpLocks/>
          </p:cNvCxnSpPr>
          <p:nvPr/>
        </p:nvCxnSpPr>
        <p:spPr>
          <a:xfrm>
            <a:off x="5400236" y="1599939"/>
            <a:ext cx="4663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F3FDDD-6BE0-477B-AB15-ECDF24282A5F}"/>
              </a:ext>
            </a:extLst>
          </p:cNvPr>
          <p:cNvCxnSpPr>
            <a:cxnSpLocks/>
          </p:cNvCxnSpPr>
          <p:nvPr/>
        </p:nvCxnSpPr>
        <p:spPr>
          <a:xfrm flipV="1">
            <a:off x="5400236" y="1353270"/>
            <a:ext cx="365579" cy="2466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A281D3A-66D6-4CB5-8AA8-BB26209FF1FB}"/>
              </a:ext>
            </a:extLst>
          </p:cNvPr>
          <p:cNvSpPr txBox="1"/>
          <p:nvPr/>
        </p:nvSpPr>
        <p:spPr>
          <a:xfrm>
            <a:off x="5677664" y="1342531"/>
            <a:ext cx="225062" cy="3000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Helvetica" panose="020B0604020202020204" pitchFamily="34" charset="0"/>
                <a:ea typeface="Verdana" panose="020B0604030504040204" pitchFamily="34" charset="0"/>
                <a:cs typeface="Helvetica" panose="020B0604020202020204" pitchFamily="34" charset="0"/>
              </a:rPr>
              <a:t>x</a:t>
            </a:r>
          </a:p>
        </p:txBody>
      </p:sp>
      <p:sp>
        <p:nvSpPr>
          <p:cNvPr id="27" name="TextBox 26">
            <a:extLst>
              <a:ext uri="{FF2B5EF4-FFF2-40B4-BE49-F238E27FC236}">
                <a16:creationId xmlns:a16="http://schemas.microsoft.com/office/drawing/2014/main" id="{6C5397D5-D2C6-4130-9E0F-732EBF93C36B}"/>
              </a:ext>
            </a:extLst>
          </p:cNvPr>
          <p:cNvSpPr txBox="1"/>
          <p:nvPr/>
        </p:nvSpPr>
        <p:spPr>
          <a:xfrm>
            <a:off x="5364088" y="1713938"/>
            <a:ext cx="225062" cy="3000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Helvetica" panose="020B0604020202020204" pitchFamily="34" charset="0"/>
                <a:ea typeface="Verdana" panose="020B0604030504040204" pitchFamily="34" charset="0"/>
                <a:cs typeface="Helvetica" panose="020B0604020202020204" pitchFamily="34" charset="0"/>
              </a:rPr>
              <a:t>y</a:t>
            </a:r>
          </a:p>
        </p:txBody>
      </p:sp>
      <p:sp>
        <p:nvSpPr>
          <p:cNvPr id="31" name="Slide Number Placeholder 3"/>
          <p:cNvSpPr>
            <a:spLocks noGrp="1"/>
          </p:cNvSpPr>
          <p:nvPr>
            <p:ph type="sldNum" sz="quarter" idx="12"/>
          </p:nvPr>
        </p:nvSpPr>
        <p:spPr>
          <a:xfrm>
            <a:off x="9535118" y="65403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3B5F978-99DD-4B09-979A-AB31C135CAD9}" type="slidenum">
              <a:rPr kumimoji="0" lang="en-US" sz="1600" b="1" i="0" u="none" strike="noStrike" kern="1200" cap="none" spc="0" normalizeH="0" baseline="0" noProof="0" smtClean="0">
                <a:ln>
                  <a:noFill/>
                </a:ln>
                <a:solidFill>
                  <a:srgbClr val="000000"/>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600" b="1" i="0" u="none" strike="noStrike" kern="1200" cap="none" spc="0" normalizeH="0" baseline="0" noProof="0" dirty="0">
              <a:ln>
                <a:noFill/>
              </a:ln>
              <a:solidFill>
                <a:srgbClr val="000000"/>
              </a:solidFill>
              <a:effectLst/>
              <a:uLnTx/>
              <a:uFillTx/>
              <a:latin typeface="Tahoma"/>
              <a:ea typeface="+mn-ea"/>
              <a:cs typeface="+mn-cs"/>
            </a:endParaRPr>
          </a:p>
        </p:txBody>
      </p:sp>
      <p:sp>
        <p:nvSpPr>
          <p:cNvPr id="32" name="Content Placeholder 31">
            <a:extLst>
              <a:ext uri="{FF2B5EF4-FFF2-40B4-BE49-F238E27FC236}">
                <a16:creationId xmlns:a16="http://schemas.microsoft.com/office/drawing/2014/main" id="{E1CE3EA8-FBBA-1F4B-8DB7-317B2ABC35FA}"/>
              </a:ext>
            </a:extLst>
          </p:cNvPr>
          <p:cNvSpPr>
            <a:spLocks noGrp="1"/>
          </p:cNvSpPr>
          <p:nvPr>
            <p:ph idx="1"/>
          </p:nvPr>
        </p:nvSpPr>
        <p:spPr>
          <a:xfrm>
            <a:off x="228600" y="908720"/>
            <a:ext cx="5039646" cy="5472608"/>
          </a:xfrm>
        </p:spPr>
        <p:txBody>
          <a:bodyPr/>
          <a:lstStyle/>
          <a:p>
            <a:r>
              <a:rPr lang="en-US" dirty="0"/>
              <a:t>Stencil computations update values in a grid using a </a:t>
            </a:r>
            <a:r>
              <a:rPr lang="en-US" dirty="0">
                <a:solidFill>
                  <a:srgbClr val="0070C0"/>
                </a:solidFill>
              </a:rPr>
              <a:t>fixed pattern </a:t>
            </a:r>
            <a:r>
              <a:rPr lang="en-US" dirty="0"/>
              <a:t>of grid points</a:t>
            </a:r>
          </a:p>
          <a:p>
            <a:r>
              <a:rPr lang="en-US" dirty="0"/>
              <a:t>Stencils are used in </a:t>
            </a:r>
            <a:r>
              <a:rPr lang="en-US" dirty="0">
                <a:solidFill>
                  <a:srgbClr val="7030A0"/>
                </a:solidFill>
              </a:rPr>
              <a:t>~30% of high-performance computing applications</a:t>
            </a:r>
            <a:endParaRPr lang="en-CH" dirty="0">
              <a:solidFill>
                <a:srgbClr val="7030A0"/>
              </a:solidFill>
            </a:endParaRPr>
          </a:p>
        </p:txBody>
      </p:sp>
      <p:sp>
        <p:nvSpPr>
          <p:cNvPr id="34" name="Slide Number Placeholder 4">
            <a:extLst>
              <a:ext uri="{FF2B5EF4-FFF2-40B4-BE49-F238E27FC236}">
                <a16:creationId xmlns:a16="http://schemas.microsoft.com/office/drawing/2014/main" id="{F35A8487-A2BE-1E48-AE5E-E5B8F202D75F}"/>
              </a:ext>
            </a:extLst>
          </p:cNvPr>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A46D82-73E8-4CB3-8B05-AA66F8C47AE4}"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252620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BM IT Infrastructure Blog"/>
          <p:cNvPicPr>
            <a:picLocks noChangeAspect="1" noChangeArrowheads="1"/>
          </p:cNvPicPr>
          <p:nvPr/>
        </p:nvPicPr>
        <p:blipFill rotWithShape="1">
          <a:blip r:embed="rId3">
            <a:extLst>
              <a:ext uri="{28A0092B-C50C-407E-A947-70E740481C1C}">
                <a14:useLocalDpi xmlns:a14="http://schemas.microsoft.com/office/drawing/2010/main" val="0"/>
              </a:ext>
            </a:extLst>
          </a:blip>
          <a:srcRect l="8998" t="15263" r="6149" b="7374"/>
          <a:stretch/>
        </p:blipFill>
        <p:spPr bwMode="auto">
          <a:xfrm>
            <a:off x="487230" y="1828162"/>
            <a:ext cx="3543649" cy="16252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alpha-data.com/dcp/otherimages/adm-pcie-9h7_001_lar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3586" y="1374431"/>
            <a:ext cx="3398581" cy="22668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FBBFD2-7BD5-4A8E-8909-1EF5F8C5F35F}"/>
              </a:ext>
            </a:extLst>
          </p:cNvPr>
          <p:cNvSpPr>
            <a:spLocks noGrp="1"/>
          </p:cNvSpPr>
          <p:nvPr>
            <p:ph type="title"/>
          </p:nvPr>
        </p:nvSpPr>
        <p:spPr/>
        <p:txBody>
          <a:bodyPr/>
          <a:lstStyle/>
          <a:p>
            <a:r>
              <a:rPr lang="en-US" dirty="0">
                <a:solidFill>
                  <a:srgbClr val="0070C0"/>
                </a:solidFill>
              </a:rPr>
              <a:t>Heterogeneous System: CPU+FPGA</a:t>
            </a:r>
          </a:p>
        </p:txBody>
      </p:sp>
      <p:sp>
        <p:nvSpPr>
          <p:cNvPr id="4" name="Rectangle 3">
            <a:extLst>
              <a:ext uri="{FF2B5EF4-FFF2-40B4-BE49-F238E27FC236}">
                <a16:creationId xmlns:a16="http://schemas.microsoft.com/office/drawing/2014/main" id="{046A7CE0-CA50-4E29-ACDC-6F6FF42444B3}"/>
              </a:ext>
            </a:extLst>
          </p:cNvPr>
          <p:cNvSpPr/>
          <p:nvPr/>
        </p:nvSpPr>
        <p:spPr>
          <a:xfrm>
            <a:off x="1120532" y="3367434"/>
            <a:ext cx="3137693" cy="46166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64478"/>
                </a:solidFill>
                <a:effectLst/>
                <a:uLnTx/>
                <a:uFillTx/>
                <a:latin typeface="Garamond" panose="02020404030301010803" pitchFamily="18" charset="0"/>
                <a:ea typeface="ＭＳ Ｐゴシック" panose="020B0600070205080204" pitchFamily="34" charset="-128"/>
                <a:cs typeface="+mn-cs"/>
              </a:rPr>
              <a:t>POWER9 AC922</a:t>
            </a:r>
            <a:endParaRPr kumimoji="0" lang="en-US" sz="1350" b="1" i="0" u="none" strike="noStrike" kern="1200" cap="none" spc="0" normalizeH="0" baseline="0" noProof="0" dirty="0">
              <a:ln>
                <a:noFill/>
              </a:ln>
              <a:solidFill>
                <a:srgbClr val="264478"/>
              </a:solidFill>
              <a:effectLst/>
              <a:uLnTx/>
              <a:uFillTx/>
              <a:latin typeface="Garamond" panose="02020404030301010803" pitchFamily="18" charset="0"/>
              <a:ea typeface="ＭＳ Ｐゴシック" panose="020B0600070205080204" pitchFamily="34" charset="-128"/>
              <a:cs typeface="+mn-cs"/>
            </a:endParaRPr>
          </a:p>
        </p:txBody>
      </p:sp>
      <p:sp>
        <p:nvSpPr>
          <p:cNvPr id="13" name="Rectangle 12">
            <a:extLst>
              <a:ext uri="{FF2B5EF4-FFF2-40B4-BE49-F238E27FC236}">
                <a16:creationId xmlns:a16="http://schemas.microsoft.com/office/drawing/2014/main" id="{F137E71F-D561-4D9D-B83A-232248175A0E}"/>
              </a:ext>
            </a:extLst>
          </p:cNvPr>
          <p:cNvSpPr/>
          <p:nvPr/>
        </p:nvSpPr>
        <p:spPr>
          <a:xfrm>
            <a:off x="4876800" y="3382332"/>
            <a:ext cx="3812562" cy="830997"/>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64478"/>
                </a:solidFill>
                <a:effectLst/>
                <a:uLnTx/>
                <a:uFillTx/>
                <a:latin typeface="Garamond" panose="02020404030301010803" pitchFamily="18" charset="0"/>
                <a:ea typeface="ＭＳ Ｐゴシック" panose="020B0600070205080204" pitchFamily="34" charset="-128"/>
                <a:cs typeface="+mn-cs"/>
              </a:rPr>
              <a:t>HBM-based AD9H7 board 	</a:t>
            </a:r>
            <a:endParaRPr kumimoji="0" lang="en-US" sz="1350" b="1" i="0" u="none" strike="noStrike" kern="1200" cap="none" spc="0" normalizeH="0" baseline="0" noProof="0" dirty="0">
              <a:ln>
                <a:noFill/>
              </a:ln>
              <a:solidFill>
                <a:srgbClr val="264478"/>
              </a:solidFill>
              <a:effectLst/>
              <a:uLnTx/>
              <a:uFillTx/>
              <a:latin typeface="Garamond" panose="02020404030301010803" pitchFamily="18" charset="0"/>
              <a:ea typeface="ＭＳ Ｐゴシック" panose="020B0600070205080204" pitchFamily="34" charset="-128"/>
              <a:cs typeface="+mn-cs"/>
            </a:endParaRPr>
          </a:p>
        </p:txBody>
      </p:sp>
      <p:sp>
        <p:nvSpPr>
          <p:cNvPr id="6" name="Arrow: Left-Right 5">
            <a:extLst>
              <a:ext uri="{FF2B5EF4-FFF2-40B4-BE49-F238E27FC236}">
                <a16:creationId xmlns:a16="http://schemas.microsoft.com/office/drawing/2014/main" id="{C596C06C-D46D-4357-87C7-5C65279A2AAB}"/>
              </a:ext>
            </a:extLst>
          </p:cNvPr>
          <p:cNvSpPr/>
          <p:nvPr/>
        </p:nvSpPr>
        <p:spPr>
          <a:xfrm>
            <a:off x="3907974" y="2336736"/>
            <a:ext cx="1357342" cy="502848"/>
          </a:xfrm>
          <a:prstGeom prst="leftRightArrow">
            <a:avLst/>
          </a:prstGeom>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1" i="1" u="none" strike="noStrike" kern="1200" cap="none" spc="0" normalizeH="0" baseline="0" noProof="0" dirty="0">
                <a:ln>
                  <a:noFill/>
                </a:ln>
                <a:solidFill>
                  <a:prstClr val="white"/>
                </a:solidFill>
                <a:effectLst/>
                <a:uLnTx/>
                <a:uFillTx/>
                <a:latin typeface="Calibri" panose="020F0502020204030204"/>
                <a:ea typeface="+mn-ea"/>
                <a:cs typeface="+mn-cs"/>
              </a:rPr>
              <a:t>CAPI2</a:t>
            </a:r>
            <a:endParaRPr kumimoji="0" lang="en-US" sz="1500" b="1"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6978912" y="3081832"/>
            <a:ext cx="156004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Garamond" panose="02020404030301010803" pitchFamily="18" charset="0"/>
                <a:ea typeface="ＭＳ Ｐゴシック" panose="020B0600070205080204" pitchFamily="34" charset="-128"/>
                <a:cs typeface="+mn-cs"/>
              </a:rPr>
              <a:t>Source: </a:t>
            </a:r>
            <a:r>
              <a:rPr kumimoji="0" lang="en-US" sz="1350" b="1" i="0" u="none" strike="noStrike" kern="1200" cap="none" spc="0" normalizeH="0" baseline="0" noProof="0" dirty="0" err="1">
                <a:ln>
                  <a:noFill/>
                </a:ln>
                <a:solidFill>
                  <a:prstClr val="black"/>
                </a:solidFill>
                <a:effectLst/>
                <a:uLnTx/>
                <a:uFillTx/>
                <a:latin typeface="Garamond" panose="02020404030301010803" pitchFamily="18" charset="0"/>
                <a:ea typeface="ＭＳ Ｐゴシック" panose="020B0600070205080204" pitchFamily="34" charset="-128"/>
                <a:cs typeface="+mn-cs"/>
              </a:rPr>
              <a:t>AlphaData</a:t>
            </a:r>
            <a:endParaRPr kumimoji="0" lang="en-US" sz="1350" b="1" i="0" u="none" strike="noStrike" kern="1200" cap="none" spc="0" normalizeH="0" baseline="0" noProof="0" dirty="0">
              <a:ln>
                <a:noFill/>
              </a:ln>
              <a:solidFill>
                <a:prstClr val="black"/>
              </a:solidFill>
              <a:effectLst/>
              <a:uLnTx/>
              <a:uFillTx/>
              <a:latin typeface="Garamond" panose="02020404030301010803" pitchFamily="18" charset="0"/>
              <a:ea typeface="ＭＳ Ｐゴシック" panose="020B0600070205080204" pitchFamily="34" charset="-128"/>
              <a:cs typeface="+mn-cs"/>
            </a:endParaRPr>
          </a:p>
        </p:txBody>
      </p:sp>
      <p:sp>
        <p:nvSpPr>
          <p:cNvPr id="12" name="TextBox 11"/>
          <p:cNvSpPr txBox="1"/>
          <p:nvPr/>
        </p:nvSpPr>
        <p:spPr>
          <a:xfrm>
            <a:off x="3036704" y="3194356"/>
            <a:ext cx="1114408"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Garamond" panose="02020404030301010803" pitchFamily="18" charset="0"/>
                <a:ea typeface="ＭＳ Ｐゴシック" panose="020B0600070205080204" pitchFamily="34" charset="-128"/>
                <a:cs typeface="+mn-cs"/>
              </a:rPr>
              <a:t>Source: IBM</a:t>
            </a:r>
          </a:p>
        </p:txBody>
      </p:sp>
      <p:sp>
        <p:nvSpPr>
          <p:cNvPr id="19" name="Content Placeholder 2">
            <a:extLst>
              <a:ext uri="{FF2B5EF4-FFF2-40B4-BE49-F238E27FC236}">
                <a16:creationId xmlns:a16="http://schemas.microsoft.com/office/drawing/2014/main" id="{CAA5A6EF-811F-4E45-957F-E7E906751984}"/>
              </a:ext>
            </a:extLst>
          </p:cNvPr>
          <p:cNvSpPr>
            <a:spLocks noGrp="1"/>
          </p:cNvSpPr>
          <p:nvPr>
            <p:ph idx="1"/>
          </p:nvPr>
        </p:nvSpPr>
        <p:spPr>
          <a:xfrm>
            <a:off x="501533" y="4479729"/>
            <a:ext cx="5265933" cy="959868"/>
          </a:xfrm>
        </p:spPr>
        <p:txBody>
          <a:bodyPr>
            <a:normAutofit/>
          </a:bodyPr>
          <a:lstStyle/>
          <a:p>
            <a:pPr marL="0" indent="0">
              <a:buNone/>
            </a:pPr>
            <a:r>
              <a:rPr lang="en-US" sz="1650" dirty="0"/>
              <a:t>We evaluate two POWER9+FPGA systems:</a:t>
            </a:r>
          </a:p>
          <a:p>
            <a:pPr marL="342900" lvl="1" indent="0">
              <a:lnSpc>
                <a:spcPct val="100000"/>
              </a:lnSpc>
              <a:buNone/>
            </a:pPr>
            <a:r>
              <a:rPr lang="en-US" sz="1800" b="1" dirty="0"/>
              <a:t>1. HBM-based board AD9H7		</a:t>
            </a:r>
          </a:p>
          <a:p>
            <a:pPr marL="342900" lvl="1" indent="0">
              <a:buNone/>
            </a:pPr>
            <a:r>
              <a:rPr lang="en-US" sz="1500" dirty="0"/>
              <a:t>Xilinx </a:t>
            </a:r>
            <a:r>
              <a:rPr lang="en-US" sz="1500" dirty="0" err="1"/>
              <a:t>Virtex</a:t>
            </a:r>
            <a:r>
              <a:rPr lang="en-US" sz="1500" dirty="0"/>
              <a:t> </a:t>
            </a:r>
            <a:r>
              <a:rPr lang="en-US" sz="1500" dirty="0" err="1"/>
              <a:t>Ultrascale</a:t>
            </a:r>
            <a:r>
              <a:rPr lang="en-US" sz="1500" dirty="0"/>
              <a:t>+™ XCVU37P-2		</a:t>
            </a:r>
          </a:p>
        </p:txBody>
      </p:sp>
      <p:sp>
        <p:nvSpPr>
          <p:cNvPr id="14" name="TextBox 13">
            <a:hlinkClick r:id="rId5"/>
            <a:extLst>
              <a:ext uri="{FF2B5EF4-FFF2-40B4-BE49-F238E27FC236}">
                <a16:creationId xmlns:a16="http://schemas.microsoft.com/office/drawing/2014/main" id="{87394BFE-1E41-BC42-AA4D-7BF1F6CB6B69}"/>
              </a:ext>
            </a:extLst>
          </p:cNvPr>
          <p:cNvSpPr txBox="1"/>
          <p:nvPr/>
        </p:nvSpPr>
        <p:spPr>
          <a:xfrm>
            <a:off x="1199923" y="6538972"/>
            <a:ext cx="6744154"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Singh et al., NERO: A Near High-Bandwidth Memory Stencil Accelerator for Weather Prediction Modeling, FPL 2020</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7" name="Slide Number Placeholder 3">
            <a:extLst>
              <a:ext uri="{FF2B5EF4-FFF2-40B4-BE49-F238E27FC236}">
                <a16:creationId xmlns:a16="http://schemas.microsoft.com/office/drawing/2014/main" id="{E88A652E-F8D0-6847-91B3-509410C33D10}"/>
              </a:ext>
            </a:extLst>
          </p:cNvPr>
          <p:cNvSpPr txBox="1">
            <a:spLocks/>
          </p:cNvSpPr>
          <p:nvPr/>
        </p:nvSpPr>
        <p:spPr>
          <a:xfrm>
            <a:off x="6934200" y="64008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ctr"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5" name="Content Placeholder 2">
            <a:extLst>
              <a:ext uri="{FF2B5EF4-FFF2-40B4-BE49-F238E27FC236}">
                <a16:creationId xmlns:a16="http://schemas.microsoft.com/office/drawing/2014/main" id="{21FADD71-2B25-8E4F-81E3-1BCFD0E239EB}"/>
              </a:ext>
            </a:extLst>
          </p:cNvPr>
          <p:cNvSpPr txBox="1">
            <a:spLocks/>
          </p:cNvSpPr>
          <p:nvPr/>
        </p:nvSpPr>
        <p:spPr>
          <a:xfrm>
            <a:off x="4615477" y="4739177"/>
            <a:ext cx="4065455" cy="12798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marR="0" lvl="1" indent="0" algn="l" defTabSz="685800" rtl="0" eaLnBrk="1" fontAlgn="auto" latinLnBrk="0" hangingPunct="1">
              <a:lnSpc>
                <a:spcPct val="100000"/>
              </a:lnSpc>
              <a:spcBef>
                <a:spcPts val="375"/>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2. DDR4-based board AD9V3</a:t>
            </a:r>
          </a:p>
          <a:p>
            <a:pPr marL="457200" marR="0" lvl="1" indent="0" algn="l" defTabSz="685800" rtl="0" eaLnBrk="1" fontAlgn="auto" latinLnBrk="0" hangingPunct="1">
              <a:lnSpc>
                <a:spcPct val="90000"/>
              </a:lnSpc>
              <a:spcBef>
                <a:spcPts val="375"/>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Xilinx </a:t>
            </a:r>
            <a:r>
              <a:rPr kumimoji="0" lang="en-US" sz="15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Virtex</a:t>
            </a:r>
            <a:r>
              <a:rPr kumimoji="0" lang="en-US" sz="15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500" b="0" i="0" u="none" strike="noStrike" kern="120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Ultrascale</a:t>
            </a:r>
            <a:r>
              <a:rPr kumimoji="0" lang="en-US" sz="15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XCVU3P-2</a:t>
            </a:r>
            <a:endParaRPr kumimoji="0" lang="en-US" sz="15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5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24121C53-B7D8-5544-AE7D-C1003E8F952B}"/>
              </a:ext>
            </a:extLst>
          </p:cNvPr>
          <p:cNvSpPr/>
          <p:nvPr/>
        </p:nvSpPr>
        <p:spPr>
          <a:xfrm>
            <a:off x="838200" y="4800600"/>
            <a:ext cx="3420025" cy="559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8C5FCFC-BDAA-CF48-8C8B-754489C02BCC}"/>
              </a:ext>
            </a:extLst>
          </p:cNvPr>
          <p:cNvSpPr/>
          <p:nvPr/>
        </p:nvSpPr>
        <p:spPr>
          <a:xfrm>
            <a:off x="4902142" y="3403596"/>
            <a:ext cx="3636812" cy="4255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198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sz="4400" dirty="0">
                <a:solidFill>
                  <a:srgbClr val="0070C0"/>
                </a:solidFill>
                <a:ea typeface="ＭＳ Ｐゴシック" panose="020B0600070205080204" pitchFamily="34" charset="-128"/>
              </a:rPr>
              <a:t>Convolutions in Machine Learning</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99159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Tree-Based Reduction</a:t>
            </a:r>
          </a:p>
        </p:txBody>
      </p:sp>
      <p:pic>
        <p:nvPicPr>
          <p:cNvPr id="4" name="Picture 3">
            <a:extLst>
              <a:ext uri="{FF2B5EF4-FFF2-40B4-BE49-F238E27FC236}">
                <a16:creationId xmlns:a16="http://schemas.microsoft.com/office/drawing/2014/main" id="{3DBB4604-CAAD-BB4A-BB96-5129AC7B7F74}"/>
              </a:ext>
            </a:extLst>
          </p:cNvPr>
          <p:cNvPicPr>
            <a:picLocks noChangeAspect="1"/>
          </p:cNvPicPr>
          <p:nvPr/>
        </p:nvPicPr>
        <p:blipFill>
          <a:blip r:embed="rId3"/>
          <a:stretch>
            <a:fillRect/>
          </a:stretch>
        </p:blipFill>
        <p:spPr>
          <a:xfrm>
            <a:off x="1023764" y="954909"/>
            <a:ext cx="7020272" cy="437870"/>
          </a:xfrm>
          <a:prstGeom prst="rect">
            <a:avLst/>
          </a:prstGeom>
        </p:spPr>
      </p:pic>
      <p:pic>
        <p:nvPicPr>
          <p:cNvPr id="5" name="Picture 4">
            <a:extLst>
              <a:ext uri="{FF2B5EF4-FFF2-40B4-BE49-F238E27FC236}">
                <a16:creationId xmlns:a16="http://schemas.microsoft.com/office/drawing/2014/main" id="{A28DD170-3D56-6D4A-81C6-7C718138830C}"/>
              </a:ext>
            </a:extLst>
          </p:cNvPr>
          <p:cNvPicPr>
            <a:picLocks noChangeAspect="1"/>
          </p:cNvPicPr>
          <p:nvPr/>
        </p:nvPicPr>
        <p:blipFill>
          <a:blip r:embed="rId4"/>
          <a:stretch>
            <a:fillRect/>
          </a:stretch>
        </p:blipFill>
        <p:spPr>
          <a:xfrm>
            <a:off x="1204617" y="1387874"/>
            <a:ext cx="6632043" cy="1296000"/>
          </a:xfrm>
          <a:prstGeom prst="rect">
            <a:avLst/>
          </a:prstGeom>
        </p:spPr>
      </p:pic>
      <p:pic>
        <p:nvPicPr>
          <p:cNvPr id="9" name="Picture 8">
            <a:extLst>
              <a:ext uri="{FF2B5EF4-FFF2-40B4-BE49-F238E27FC236}">
                <a16:creationId xmlns:a16="http://schemas.microsoft.com/office/drawing/2014/main" id="{85E247FB-897F-0442-B2D1-4B1F2D0F9785}"/>
              </a:ext>
            </a:extLst>
          </p:cNvPr>
          <p:cNvPicPr>
            <a:picLocks noChangeAspect="1"/>
          </p:cNvPicPr>
          <p:nvPr/>
        </p:nvPicPr>
        <p:blipFill>
          <a:blip r:embed="rId5"/>
          <a:stretch>
            <a:fillRect/>
          </a:stretch>
        </p:blipFill>
        <p:spPr>
          <a:xfrm>
            <a:off x="1454309" y="2683874"/>
            <a:ext cx="6132658" cy="1300867"/>
          </a:xfrm>
          <a:prstGeom prst="rect">
            <a:avLst/>
          </a:prstGeom>
        </p:spPr>
      </p:pic>
      <p:pic>
        <p:nvPicPr>
          <p:cNvPr id="10" name="Picture 9">
            <a:extLst>
              <a:ext uri="{FF2B5EF4-FFF2-40B4-BE49-F238E27FC236}">
                <a16:creationId xmlns:a16="http://schemas.microsoft.com/office/drawing/2014/main" id="{51FF25A0-FE23-E54C-971A-EAAB1B22ABCD}"/>
              </a:ext>
            </a:extLst>
          </p:cNvPr>
          <p:cNvPicPr>
            <a:picLocks noChangeAspect="1"/>
          </p:cNvPicPr>
          <p:nvPr/>
        </p:nvPicPr>
        <p:blipFill>
          <a:blip r:embed="rId6"/>
          <a:stretch>
            <a:fillRect/>
          </a:stretch>
        </p:blipFill>
        <p:spPr>
          <a:xfrm>
            <a:off x="1856850" y="3974969"/>
            <a:ext cx="5327576" cy="1315629"/>
          </a:xfrm>
          <a:prstGeom prst="rect">
            <a:avLst/>
          </a:prstGeom>
        </p:spPr>
      </p:pic>
      <p:pic>
        <p:nvPicPr>
          <p:cNvPr id="11" name="Picture 10">
            <a:extLst>
              <a:ext uri="{FF2B5EF4-FFF2-40B4-BE49-F238E27FC236}">
                <a16:creationId xmlns:a16="http://schemas.microsoft.com/office/drawing/2014/main" id="{9B81E509-EA2A-4F4A-A192-6F370B12D71F}"/>
              </a:ext>
            </a:extLst>
          </p:cNvPr>
          <p:cNvPicPr>
            <a:picLocks noChangeAspect="1"/>
          </p:cNvPicPr>
          <p:nvPr/>
        </p:nvPicPr>
        <p:blipFill>
          <a:blip r:embed="rId7"/>
          <a:stretch>
            <a:fillRect/>
          </a:stretch>
        </p:blipFill>
        <p:spPr>
          <a:xfrm>
            <a:off x="2737594" y="5275836"/>
            <a:ext cx="3490590" cy="1295696"/>
          </a:xfrm>
          <a:prstGeom prst="rect">
            <a:avLst/>
          </a:prstGeom>
        </p:spPr>
      </p:pic>
      <p:sp>
        <p:nvSpPr>
          <p:cNvPr id="14" name="TextBox 13">
            <a:extLst>
              <a:ext uri="{FF2B5EF4-FFF2-40B4-BE49-F238E27FC236}">
                <a16:creationId xmlns:a16="http://schemas.microsoft.com/office/drawing/2014/main" id="{C60515EE-C6CC-1440-BA17-39BD906AA962}"/>
              </a:ext>
            </a:extLst>
          </p:cNvPr>
          <p:cNvSpPr txBox="1"/>
          <p:nvPr/>
        </p:nvSpPr>
        <p:spPr>
          <a:xfrm>
            <a:off x="126787" y="1742525"/>
            <a:ext cx="896977" cy="276999"/>
          </a:xfrm>
          <a:prstGeom prst="rect">
            <a:avLst/>
          </a:prstGeom>
          <a:noFill/>
        </p:spPr>
        <p:txBody>
          <a:bodyPr wrap="none" rtlCol="0">
            <a:spAutoFit/>
          </a:bodyPr>
          <a:lstStyle/>
          <a:p>
            <a:r>
              <a:rPr lang="en-US" sz="1200" dirty="0"/>
              <a:t>Iteration 1</a:t>
            </a:r>
          </a:p>
        </p:txBody>
      </p:sp>
      <p:sp>
        <p:nvSpPr>
          <p:cNvPr id="15" name="TextBox 14">
            <a:extLst>
              <a:ext uri="{FF2B5EF4-FFF2-40B4-BE49-F238E27FC236}">
                <a16:creationId xmlns:a16="http://schemas.microsoft.com/office/drawing/2014/main" id="{0C3267E4-FBC4-4B40-BCCD-A6584879902A}"/>
              </a:ext>
            </a:extLst>
          </p:cNvPr>
          <p:cNvSpPr txBox="1"/>
          <p:nvPr/>
        </p:nvSpPr>
        <p:spPr>
          <a:xfrm>
            <a:off x="126786" y="3049680"/>
            <a:ext cx="896977" cy="276999"/>
          </a:xfrm>
          <a:prstGeom prst="rect">
            <a:avLst/>
          </a:prstGeom>
          <a:noFill/>
        </p:spPr>
        <p:txBody>
          <a:bodyPr wrap="none" rtlCol="0">
            <a:spAutoFit/>
          </a:bodyPr>
          <a:lstStyle/>
          <a:p>
            <a:r>
              <a:rPr lang="en-US" sz="1200" dirty="0"/>
              <a:t>Iteration 2</a:t>
            </a:r>
          </a:p>
        </p:txBody>
      </p:sp>
      <p:sp>
        <p:nvSpPr>
          <p:cNvPr id="16" name="TextBox 15">
            <a:extLst>
              <a:ext uri="{FF2B5EF4-FFF2-40B4-BE49-F238E27FC236}">
                <a16:creationId xmlns:a16="http://schemas.microsoft.com/office/drawing/2014/main" id="{0CA59FC8-1C04-F44B-B359-E3E86B0347AD}"/>
              </a:ext>
            </a:extLst>
          </p:cNvPr>
          <p:cNvSpPr txBox="1"/>
          <p:nvPr/>
        </p:nvSpPr>
        <p:spPr>
          <a:xfrm>
            <a:off x="127507" y="4356835"/>
            <a:ext cx="896977" cy="276999"/>
          </a:xfrm>
          <a:prstGeom prst="rect">
            <a:avLst/>
          </a:prstGeom>
          <a:noFill/>
        </p:spPr>
        <p:txBody>
          <a:bodyPr wrap="none" rtlCol="0">
            <a:spAutoFit/>
          </a:bodyPr>
          <a:lstStyle/>
          <a:p>
            <a:r>
              <a:rPr lang="en-US" sz="1200" dirty="0"/>
              <a:t>Iteration 3</a:t>
            </a:r>
          </a:p>
        </p:txBody>
      </p:sp>
      <p:sp>
        <p:nvSpPr>
          <p:cNvPr id="17" name="TextBox 16">
            <a:extLst>
              <a:ext uri="{FF2B5EF4-FFF2-40B4-BE49-F238E27FC236}">
                <a16:creationId xmlns:a16="http://schemas.microsoft.com/office/drawing/2014/main" id="{E5945AC2-098B-5E4E-BD25-67B77ADFB0EB}"/>
              </a:ext>
            </a:extLst>
          </p:cNvPr>
          <p:cNvSpPr txBox="1"/>
          <p:nvPr/>
        </p:nvSpPr>
        <p:spPr>
          <a:xfrm>
            <a:off x="126786" y="5646685"/>
            <a:ext cx="896977" cy="276999"/>
          </a:xfrm>
          <a:prstGeom prst="rect">
            <a:avLst/>
          </a:prstGeom>
          <a:noFill/>
        </p:spPr>
        <p:txBody>
          <a:bodyPr wrap="none" rtlCol="0">
            <a:spAutoFit/>
          </a:bodyPr>
          <a:lstStyle/>
          <a:p>
            <a:r>
              <a:rPr lang="en-US" sz="1200" dirty="0"/>
              <a:t>Iteration 4</a:t>
            </a:r>
          </a:p>
        </p:txBody>
      </p:sp>
      <p:sp>
        <p:nvSpPr>
          <p:cNvPr id="18" name="TextBox 17">
            <a:extLst>
              <a:ext uri="{FF2B5EF4-FFF2-40B4-BE49-F238E27FC236}">
                <a16:creationId xmlns:a16="http://schemas.microsoft.com/office/drawing/2014/main" id="{5CB03780-0A20-C84E-86FE-A78ED585D887}"/>
              </a:ext>
            </a:extLst>
          </p:cNvPr>
          <p:cNvSpPr txBox="1"/>
          <p:nvPr/>
        </p:nvSpPr>
        <p:spPr>
          <a:xfrm>
            <a:off x="6444208" y="5792565"/>
            <a:ext cx="2017860" cy="400110"/>
          </a:xfrm>
          <a:prstGeom prst="rect">
            <a:avLst/>
          </a:prstGeom>
          <a:noFill/>
        </p:spPr>
        <p:txBody>
          <a:bodyPr wrap="none" rtlCol="0">
            <a:spAutoFit/>
          </a:bodyPr>
          <a:lstStyle/>
          <a:p>
            <a:r>
              <a:rPr lang="en-US" sz="2000" dirty="0">
                <a:solidFill>
                  <a:srgbClr val="0070C0"/>
                </a:solidFill>
              </a:rPr>
              <a:t>log(N) iterations</a:t>
            </a:r>
          </a:p>
        </p:txBody>
      </p:sp>
      <p:sp>
        <p:nvSpPr>
          <p:cNvPr id="19" name="TextBox 18">
            <a:extLst>
              <a:ext uri="{FF2B5EF4-FFF2-40B4-BE49-F238E27FC236}">
                <a16:creationId xmlns:a16="http://schemas.microsoft.com/office/drawing/2014/main" id="{E9566AEC-3625-714B-90B9-DF083C110D8C}"/>
              </a:ext>
            </a:extLst>
          </p:cNvPr>
          <p:cNvSpPr txBox="1"/>
          <p:nvPr/>
        </p:nvSpPr>
        <p:spPr>
          <a:xfrm>
            <a:off x="7884368" y="1988840"/>
            <a:ext cx="1041624" cy="954107"/>
          </a:xfrm>
          <a:prstGeom prst="rect">
            <a:avLst/>
          </a:prstGeom>
          <a:noFill/>
        </p:spPr>
        <p:txBody>
          <a:bodyPr wrap="square" rtlCol="0">
            <a:spAutoFit/>
          </a:bodyPr>
          <a:lstStyle/>
          <a:p>
            <a:r>
              <a:rPr lang="en-US" sz="1400" dirty="0">
                <a:solidFill>
                  <a:srgbClr val="00B050"/>
                </a:solidFill>
              </a:rPr>
              <a:t>Partial results in temporary storage</a:t>
            </a:r>
          </a:p>
        </p:txBody>
      </p:sp>
      <p:sp>
        <p:nvSpPr>
          <p:cNvPr id="20" name="Slide Number Placeholder 3">
            <a:extLst>
              <a:ext uri="{FF2B5EF4-FFF2-40B4-BE49-F238E27FC236}">
                <a16:creationId xmlns:a16="http://schemas.microsoft.com/office/drawing/2014/main" id="{E0E0A182-D6BF-2848-B297-8D18556923DE}"/>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95400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par>
                                <p:cTn id="35" presetID="22" presetClass="entr" presetSubtype="1"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Convolutions in Machine Learning</a:t>
            </a:r>
          </a:p>
        </p:txBody>
      </p:sp>
      <p:sp>
        <p:nvSpPr>
          <p:cNvPr id="3" name="Marcador de contenido 2"/>
          <p:cNvSpPr>
            <a:spLocks noGrp="1"/>
          </p:cNvSpPr>
          <p:nvPr>
            <p:ph idx="1"/>
          </p:nvPr>
        </p:nvSpPr>
        <p:spPr/>
        <p:txBody>
          <a:bodyPr>
            <a:normAutofit/>
          </a:bodyPr>
          <a:lstStyle/>
          <a:p>
            <a:r>
              <a:rPr lang="en-US" sz="2200" dirty="0">
                <a:ea typeface="ヒラギノ角ゴ Pro W3" pitchFamily="-108" charset="-128"/>
                <a:cs typeface="ヒラギノ角ゴ Pro W3" pitchFamily="-108" charset="-128"/>
              </a:rPr>
              <a:t>Convolutions are </a:t>
            </a:r>
            <a:r>
              <a:rPr lang="en-US" sz="2200" dirty="0">
                <a:solidFill>
                  <a:srgbClr val="0070C0"/>
                </a:solidFill>
                <a:ea typeface="ヒラギノ角ゴ Pro W3" pitchFamily="-108" charset="-128"/>
                <a:cs typeface="ヒラギノ角ゴ Pro W3" pitchFamily="-108" charset="-128"/>
              </a:rPr>
              <a:t>traditionally used for feature detection </a:t>
            </a:r>
            <a:r>
              <a:rPr lang="en-US" sz="2200" dirty="0">
                <a:ea typeface="ヒラギノ角ゴ Pro W3" pitchFamily="-108" charset="-128"/>
                <a:cs typeface="ヒラギノ角ゴ Pro W3" pitchFamily="-108" charset="-128"/>
              </a:rPr>
              <a:t>in image processing</a:t>
            </a:r>
          </a:p>
          <a:p>
            <a:pPr lvl="1"/>
            <a:r>
              <a:rPr lang="en-US" sz="2000" dirty="0">
                <a:ea typeface="ヒラギノ角ゴ Pro W3" pitchFamily="-108" charset="-128"/>
                <a:cs typeface="ヒラギノ角ゴ Pro W3" pitchFamily="-108" charset="-128"/>
              </a:rPr>
              <a:t>They can be used as neural network layers</a:t>
            </a:r>
            <a:endParaRPr lang="en-US" sz="2200" dirty="0">
              <a:ea typeface="ヒラギノ角ゴ Pro W3" pitchFamily="-108" charset="-128"/>
              <a:cs typeface="ヒラギノ角ゴ Pro W3" pitchFamily="-108" charset="-128"/>
            </a:endParaRPr>
          </a:p>
          <a:p>
            <a:r>
              <a:rPr lang="en-US" sz="2200" dirty="0">
                <a:ea typeface="ヒラギノ角ゴ Pro W3" pitchFamily="-108" charset="-128"/>
                <a:cs typeface="ヒラギノ角ゴ Pro W3" pitchFamily="-108" charset="-128"/>
              </a:rPr>
              <a:t>Convolutions have an advantage over fully connected layers (e.g., in multilayer perceptron, MLP)</a:t>
            </a:r>
          </a:p>
          <a:p>
            <a:pPr lvl="1"/>
            <a:r>
              <a:rPr lang="en-US" sz="2000" dirty="0">
                <a:solidFill>
                  <a:srgbClr val="0070C0"/>
                </a:solidFill>
                <a:ea typeface="ヒラギノ角ゴ Pro W3" pitchFamily="-108" charset="-128"/>
                <a:cs typeface="ヒラギノ角ゴ Pro W3" pitchFamily="-108" charset="-128"/>
              </a:rPr>
              <a:t>Local weights</a:t>
            </a:r>
            <a:r>
              <a:rPr lang="en-US" sz="2000" dirty="0">
                <a:ea typeface="ヒラギノ角ゴ Pro W3" pitchFamily="-108" charset="-128"/>
                <a:cs typeface="ヒラギノ角ゴ Pro W3" pitchFamily="-108" charset="-128"/>
              </a:rPr>
              <a:t>: They compute on only a window around the element of interest</a:t>
            </a:r>
          </a:p>
          <a:p>
            <a:pPr lvl="1"/>
            <a:r>
              <a:rPr lang="en-US" sz="2000" dirty="0">
                <a:solidFill>
                  <a:srgbClr val="00B050"/>
                </a:solidFill>
                <a:ea typeface="ヒラギノ角ゴ Pro W3" pitchFamily="-108" charset="-128"/>
                <a:cs typeface="ヒラギノ角ゴ Pro W3" pitchFamily="-108" charset="-128"/>
              </a:rPr>
              <a:t>Data sharing </a:t>
            </a:r>
            <a:r>
              <a:rPr lang="en-US" sz="2000" dirty="0">
                <a:ea typeface="ヒラギノ角ゴ Pro W3" pitchFamily="-108" charset="-128"/>
                <a:cs typeface="ヒラギノ角ゴ Pro W3" pitchFamily="-108" charset="-128"/>
              </a:rPr>
              <a:t>via on-chip memories is feasible</a:t>
            </a:r>
          </a:p>
        </p:txBody>
      </p:sp>
      <p:sp>
        <p:nvSpPr>
          <p:cNvPr id="6" name="Marcador de número de diapositiva 3">
            <a:extLst>
              <a:ext uri="{FF2B5EF4-FFF2-40B4-BE49-F238E27FC236}">
                <a16:creationId xmlns:a16="http://schemas.microsoft.com/office/drawing/2014/main" id="{88147358-CB74-1447-9C9F-95A3ABEB799F}"/>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50</a:t>
            </a:fld>
            <a:endParaRPr lang="en-US" altLang="en-US"/>
          </a:p>
        </p:txBody>
      </p:sp>
      <p:sp>
        <p:nvSpPr>
          <p:cNvPr id="7" name="Oval 6">
            <a:extLst>
              <a:ext uri="{FF2B5EF4-FFF2-40B4-BE49-F238E27FC236}">
                <a16:creationId xmlns:a16="http://schemas.microsoft.com/office/drawing/2014/main" id="{74D04C6E-D0A4-4341-A5C4-24FA53FDB60E}"/>
              </a:ext>
            </a:extLst>
          </p:cNvPr>
          <p:cNvSpPr/>
          <p:nvPr/>
        </p:nvSpPr>
        <p:spPr>
          <a:xfrm>
            <a:off x="2300655" y="4031207"/>
            <a:ext cx="320965" cy="320965"/>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91" b="1" dirty="0">
                <a:solidFill>
                  <a:schemeClr val="tx1"/>
                </a:solidFill>
              </a:rPr>
              <a:t>+</a:t>
            </a:r>
          </a:p>
        </p:txBody>
      </p:sp>
      <p:grpSp>
        <p:nvGrpSpPr>
          <p:cNvPr id="9" name="Group 8">
            <a:extLst>
              <a:ext uri="{FF2B5EF4-FFF2-40B4-BE49-F238E27FC236}">
                <a16:creationId xmlns:a16="http://schemas.microsoft.com/office/drawing/2014/main" id="{D77A4E65-CE8C-D542-806E-31A77167FD74}"/>
              </a:ext>
            </a:extLst>
          </p:cNvPr>
          <p:cNvGrpSpPr/>
          <p:nvPr/>
        </p:nvGrpSpPr>
        <p:grpSpPr>
          <a:xfrm>
            <a:off x="1251676" y="4622971"/>
            <a:ext cx="2517583" cy="653591"/>
            <a:chOff x="867544" y="4443984"/>
            <a:chExt cx="6050280" cy="1570715"/>
          </a:xfrm>
          <a:solidFill>
            <a:schemeClr val="tx2">
              <a:lumMod val="20000"/>
              <a:lumOff val="80000"/>
            </a:schemeClr>
          </a:solidFill>
        </p:grpSpPr>
        <p:sp>
          <p:nvSpPr>
            <p:cNvPr id="10" name="Parallelogram 9">
              <a:extLst>
                <a:ext uri="{FF2B5EF4-FFF2-40B4-BE49-F238E27FC236}">
                  <a16:creationId xmlns:a16="http://schemas.microsoft.com/office/drawing/2014/main" id="{C633426B-D2FA-0B48-A326-1B3F54AC85B4}"/>
                </a:ext>
              </a:extLst>
            </p:cNvPr>
            <p:cNvSpPr/>
            <p:nvPr/>
          </p:nvSpPr>
          <p:spPr>
            <a:xfrm>
              <a:off x="2153984" y="4443984"/>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94" b="1" dirty="0">
                  <a:solidFill>
                    <a:schemeClr val="tx1"/>
                  </a:solidFill>
                </a:rPr>
                <a:t>W</a:t>
              </a:r>
              <a:r>
                <a:rPr lang="en-US" sz="794" b="1" baseline="-25000" dirty="0">
                  <a:solidFill>
                    <a:schemeClr val="tx1"/>
                  </a:solidFill>
                </a:rPr>
                <a:t>0</a:t>
              </a:r>
            </a:p>
          </p:txBody>
        </p:sp>
        <p:sp>
          <p:nvSpPr>
            <p:cNvPr id="11" name="Parallelogram 10">
              <a:extLst>
                <a:ext uri="{FF2B5EF4-FFF2-40B4-BE49-F238E27FC236}">
                  <a16:creationId xmlns:a16="http://schemas.microsoft.com/office/drawing/2014/main" id="{86D408E3-B0A3-9E49-97BB-1ABEAEA3D150}"/>
                </a:ext>
              </a:extLst>
            </p:cNvPr>
            <p:cNvSpPr/>
            <p:nvPr/>
          </p:nvSpPr>
          <p:spPr>
            <a:xfrm>
              <a:off x="1834897" y="4757175"/>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28" b="1" dirty="0">
                  <a:solidFill>
                    <a:schemeClr val="tx1"/>
                  </a:solidFill>
                </a:rPr>
                <a:t>W</a:t>
              </a:r>
              <a:r>
                <a:rPr lang="en-US" sz="728" b="1" baseline="-25000" dirty="0">
                  <a:solidFill>
                    <a:schemeClr val="tx1"/>
                  </a:solidFill>
                </a:rPr>
                <a:t>5</a:t>
              </a:r>
            </a:p>
          </p:txBody>
        </p:sp>
        <p:sp>
          <p:nvSpPr>
            <p:cNvPr id="12" name="Parallelogram 11">
              <a:extLst>
                <a:ext uri="{FF2B5EF4-FFF2-40B4-BE49-F238E27FC236}">
                  <a16:creationId xmlns:a16="http://schemas.microsoft.com/office/drawing/2014/main" id="{9BFB9671-6ADA-DE4F-8A75-E7F4EE969CE0}"/>
                </a:ext>
              </a:extLst>
            </p:cNvPr>
            <p:cNvSpPr/>
            <p:nvPr/>
          </p:nvSpPr>
          <p:spPr>
            <a:xfrm>
              <a:off x="1515810" y="5066170"/>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3" name="Parallelogram 12">
              <a:extLst>
                <a:ext uri="{FF2B5EF4-FFF2-40B4-BE49-F238E27FC236}">
                  <a16:creationId xmlns:a16="http://schemas.microsoft.com/office/drawing/2014/main" id="{6F45BE2E-07E1-7745-9793-B7BCA7D25B28}"/>
                </a:ext>
              </a:extLst>
            </p:cNvPr>
            <p:cNvSpPr/>
            <p:nvPr/>
          </p:nvSpPr>
          <p:spPr>
            <a:xfrm>
              <a:off x="3044953" y="4443984"/>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94" b="1" dirty="0">
                  <a:solidFill>
                    <a:schemeClr val="tx1"/>
                  </a:solidFill>
                </a:rPr>
                <a:t>W</a:t>
              </a:r>
              <a:r>
                <a:rPr lang="en-US" sz="794" b="1" baseline="-25000" dirty="0">
                  <a:solidFill>
                    <a:schemeClr val="tx1"/>
                  </a:solidFill>
                </a:rPr>
                <a:t>1</a:t>
              </a:r>
              <a:endParaRPr lang="en-US" sz="794" dirty="0"/>
            </a:p>
          </p:txBody>
        </p:sp>
        <p:sp>
          <p:nvSpPr>
            <p:cNvPr id="14" name="Parallelogram 13">
              <a:extLst>
                <a:ext uri="{FF2B5EF4-FFF2-40B4-BE49-F238E27FC236}">
                  <a16:creationId xmlns:a16="http://schemas.microsoft.com/office/drawing/2014/main" id="{7A406DB9-1AD5-A040-B7CE-031B9E844EE8}"/>
                </a:ext>
              </a:extLst>
            </p:cNvPr>
            <p:cNvSpPr/>
            <p:nvPr/>
          </p:nvSpPr>
          <p:spPr>
            <a:xfrm>
              <a:off x="2725866" y="4757175"/>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5" name="Parallelogram 14">
              <a:extLst>
                <a:ext uri="{FF2B5EF4-FFF2-40B4-BE49-F238E27FC236}">
                  <a16:creationId xmlns:a16="http://schemas.microsoft.com/office/drawing/2014/main" id="{54668606-95C6-FD40-B458-F87D73B9F5FA}"/>
                </a:ext>
              </a:extLst>
            </p:cNvPr>
            <p:cNvSpPr/>
            <p:nvPr/>
          </p:nvSpPr>
          <p:spPr>
            <a:xfrm>
              <a:off x="2406779" y="5070366"/>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6" name="Parallelogram 15">
              <a:extLst>
                <a:ext uri="{FF2B5EF4-FFF2-40B4-BE49-F238E27FC236}">
                  <a16:creationId xmlns:a16="http://schemas.microsoft.com/office/drawing/2014/main" id="{C3575F82-0FD8-E84A-B894-7966ED6A9508}"/>
                </a:ext>
              </a:extLst>
            </p:cNvPr>
            <p:cNvSpPr/>
            <p:nvPr/>
          </p:nvSpPr>
          <p:spPr>
            <a:xfrm>
              <a:off x="3930876" y="4445916"/>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dirty="0"/>
            </a:p>
          </p:txBody>
        </p:sp>
        <p:sp>
          <p:nvSpPr>
            <p:cNvPr id="17" name="Parallelogram 16">
              <a:extLst>
                <a:ext uri="{FF2B5EF4-FFF2-40B4-BE49-F238E27FC236}">
                  <a16:creationId xmlns:a16="http://schemas.microsoft.com/office/drawing/2014/main" id="{E226D698-7DEA-2A41-BFAD-C86BF65A74F6}"/>
                </a:ext>
              </a:extLst>
            </p:cNvPr>
            <p:cNvSpPr/>
            <p:nvPr/>
          </p:nvSpPr>
          <p:spPr>
            <a:xfrm>
              <a:off x="3611789" y="4761371"/>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8" name="Parallelogram 17">
              <a:extLst>
                <a:ext uri="{FF2B5EF4-FFF2-40B4-BE49-F238E27FC236}">
                  <a16:creationId xmlns:a16="http://schemas.microsoft.com/office/drawing/2014/main" id="{0B151A5A-866A-E848-948E-CD4F97E73410}"/>
                </a:ext>
              </a:extLst>
            </p:cNvPr>
            <p:cNvSpPr/>
            <p:nvPr/>
          </p:nvSpPr>
          <p:spPr>
            <a:xfrm>
              <a:off x="3292702" y="5072630"/>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9" name="Parallelogram 18">
              <a:extLst>
                <a:ext uri="{FF2B5EF4-FFF2-40B4-BE49-F238E27FC236}">
                  <a16:creationId xmlns:a16="http://schemas.microsoft.com/office/drawing/2014/main" id="{7F266C79-7981-1642-B851-F295EF43DBFC}"/>
                </a:ext>
              </a:extLst>
            </p:cNvPr>
            <p:cNvSpPr/>
            <p:nvPr/>
          </p:nvSpPr>
          <p:spPr>
            <a:xfrm>
              <a:off x="4821845" y="4445916"/>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20" name="Parallelogram 19">
              <a:extLst>
                <a:ext uri="{FF2B5EF4-FFF2-40B4-BE49-F238E27FC236}">
                  <a16:creationId xmlns:a16="http://schemas.microsoft.com/office/drawing/2014/main" id="{B08F6D39-1B4B-0E4D-9A6E-AC685B282C91}"/>
                </a:ext>
              </a:extLst>
            </p:cNvPr>
            <p:cNvSpPr/>
            <p:nvPr/>
          </p:nvSpPr>
          <p:spPr>
            <a:xfrm>
              <a:off x="4502758" y="4761371"/>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21" name="Parallelogram 20">
              <a:extLst>
                <a:ext uri="{FF2B5EF4-FFF2-40B4-BE49-F238E27FC236}">
                  <a16:creationId xmlns:a16="http://schemas.microsoft.com/office/drawing/2014/main" id="{0F641064-571B-2B43-8BBD-62665D56F0DF}"/>
                </a:ext>
              </a:extLst>
            </p:cNvPr>
            <p:cNvSpPr/>
            <p:nvPr/>
          </p:nvSpPr>
          <p:spPr>
            <a:xfrm>
              <a:off x="4183671" y="5072630"/>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dirty="0"/>
            </a:p>
          </p:txBody>
        </p:sp>
        <p:sp>
          <p:nvSpPr>
            <p:cNvPr id="22" name="Parallelogram 21">
              <a:extLst>
                <a:ext uri="{FF2B5EF4-FFF2-40B4-BE49-F238E27FC236}">
                  <a16:creationId xmlns:a16="http://schemas.microsoft.com/office/drawing/2014/main" id="{6FEF3C63-127A-B242-9CD3-3B54CB8395B5}"/>
                </a:ext>
              </a:extLst>
            </p:cNvPr>
            <p:cNvSpPr/>
            <p:nvPr/>
          </p:nvSpPr>
          <p:spPr>
            <a:xfrm>
              <a:off x="5707768" y="4445916"/>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23" name="Parallelogram 22">
              <a:extLst>
                <a:ext uri="{FF2B5EF4-FFF2-40B4-BE49-F238E27FC236}">
                  <a16:creationId xmlns:a16="http://schemas.microsoft.com/office/drawing/2014/main" id="{AC88807C-6057-6145-86AA-803559D9BD91}"/>
                </a:ext>
              </a:extLst>
            </p:cNvPr>
            <p:cNvSpPr/>
            <p:nvPr/>
          </p:nvSpPr>
          <p:spPr>
            <a:xfrm>
              <a:off x="5388681" y="4761371"/>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24" name="Parallelogram 23">
              <a:extLst>
                <a:ext uri="{FF2B5EF4-FFF2-40B4-BE49-F238E27FC236}">
                  <a16:creationId xmlns:a16="http://schemas.microsoft.com/office/drawing/2014/main" id="{072B6372-A2EF-CC4B-952A-7790A6F87347}"/>
                </a:ext>
              </a:extLst>
            </p:cNvPr>
            <p:cNvSpPr/>
            <p:nvPr/>
          </p:nvSpPr>
          <p:spPr>
            <a:xfrm>
              <a:off x="5069594" y="5072630"/>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25" name="Parallelogram 24">
              <a:extLst>
                <a:ext uri="{FF2B5EF4-FFF2-40B4-BE49-F238E27FC236}">
                  <a16:creationId xmlns:a16="http://schemas.microsoft.com/office/drawing/2014/main" id="{6A9C43DE-E008-EF4B-94E8-2985CF8A872B}"/>
                </a:ext>
              </a:extLst>
            </p:cNvPr>
            <p:cNvSpPr/>
            <p:nvPr/>
          </p:nvSpPr>
          <p:spPr>
            <a:xfrm>
              <a:off x="1191677" y="5382873"/>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26" name="Parallelogram 25">
              <a:extLst>
                <a:ext uri="{FF2B5EF4-FFF2-40B4-BE49-F238E27FC236}">
                  <a16:creationId xmlns:a16="http://schemas.microsoft.com/office/drawing/2014/main" id="{0E186283-3B98-2348-9243-76A452AFDA64}"/>
                </a:ext>
              </a:extLst>
            </p:cNvPr>
            <p:cNvSpPr/>
            <p:nvPr/>
          </p:nvSpPr>
          <p:spPr>
            <a:xfrm>
              <a:off x="2082646" y="5387069"/>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27" name="Parallelogram 26">
              <a:extLst>
                <a:ext uri="{FF2B5EF4-FFF2-40B4-BE49-F238E27FC236}">
                  <a16:creationId xmlns:a16="http://schemas.microsoft.com/office/drawing/2014/main" id="{6BC665B7-EC30-6C42-A1AB-5A603BCC282E}"/>
                </a:ext>
              </a:extLst>
            </p:cNvPr>
            <p:cNvSpPr/>
            <p:nvPr/>
          </p:nvSpPr>
          <p:spPr>
            <a:xfrm>
              <a:off x="2968569" y="5389333"/>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28" name="Parallelogram 27">
              <a:extLst>
                <a:ext uri="{FF2B5EF4-FFF2-40B4-BE49-F238E27FC236}">
                  <a16:creationId xmlns:a16="http://schemas.microsoft.com/office/drawing/2014/main" id="{923C328F-DAF8-F842-B45D-19593CE57673}"/>
                </a:ext>
              </a:extLst>
            </p:cNvPr>
            <p:cNvSpPr/>
            <p:nvPr/>
          </p:nvSpPr>
          <p:spPr>
            <a:xfrm>
              <a:off x="3859538" y="5389333"/>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29" name="Parallelogram 28">
              <a:extLst>
                <a:ext uri="{FF2B5EF4-FFF2-40B4-BE49-F238E27FC236}">
                  <a16:creationId xmlns:a16="http://schemas.microsoft.com/office/drawing/2014/main" id="{5B8C589D-B408-4A42-919F-63FC7BCB2E17}"/>
                </a:ext>
              </a:extLst>
            </p:cNvPr>
            <p:cNvSpPr/>
            <p:nvPr/>
          </p:nvSpPr>
          <p:spPr>
            <a:xfrm>
              <a:off x="4745461" y="5389333"/>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30" name="Parallelogram 29">
              <a:extLst>
                <a:ext uri="{FF2B5EF4-FFF2-40B4-BE49-F238E27FC236}">
                  <a16:creationId xmlns:a16="http://schemas.microsoft.com/office/drawing/2014/main" id="{5CF409C5-3546-E54A-8838-3C1191203389}"/>
                </a:ext>
              </a:extLst>
            </p:cNvPr>
            <p:cNvSpPr/>
            <p:nvPr/>
          </p:nvSpPr>
          <p:spPr>
            <a:xfrm>
              <a:off x="867544" y="5695048"/>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31" name="Parallelogram 30">
              <a:extLst>
                <a:ext uri="{FF2B5EF4-FFF2-40B4-BE49-F238E27FC236}">
                  <a16:creationId xmlns:a16="http://schemas.microsoft.com/office/drawing/2014/main" id="{6EAD6C3C-8CF4-BA43-A90A-2CA24859A1FF}"/>
                </a:ext>
              </a:extLst>
            </p:cNvPr>
            <p:cNvSpPr/>
            <p:nvPr/>
          </p:nvSpPr>
          <p:spPr>
            <a:xfrm>
              <a:off x="1758513" y="5699244"/>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32" name="Parallelogram 31">
              <a:extLst>
                <a:ext uri="{FF2B5EF4-FFF2-40B4-BE49-F238E27FC236}">
                  <a16:creationId xmlns:a16="http://schemas.microsoft.com/office/drawing/2014/main" id="{C2C51A50-0760-2141-B2FE-023F8FAC13C8}"/>
                </a:ext>
              </a:extLst>
            </p:cNvPr>
            <p:cNvSpPr/>
            <p:nvPr/>
          </p:nvSpPr>
          <p:spPr>
            <a:xfrm>
              <a:off x="2644436" y="5701508"/>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33" name="Parallelogram 32">
              <a:extLst>
                <a:ext uri="{FF2B5EF4-FFF2-40B4-BE49-F238E27FC236}">
                  <a16:creationId xmlns:a16="http://schemas.microsoft.com/office/drawing/2014/main" id="{F1238E85-7B3A-D645-A981-776D8F320754}"/>
                </a:ext>
              </a:extLst>
            </p:cNvPr>
            <p:cNvSpPr/>
            <p:nvPr/>
          </p:nvSpPr>
          <p:spPr>
            <a:xfrm>
              <a:off x="3535405" y="5701508"/>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34" name="Parallelogram 33">
              <a:extLst>
                <a:ext uri="{FF2B5EF4-FFF2-40B4-BE49-F238E27FC236}">
                  <a16:creationId xmlns:a16="http://schemas.microsoft.com/office/drawing/2014/main" id="{1C90A471-38EC-0543-B796-958BC1F9B9CB}"/>
                </a:ext>
              </a:extLst>
            </p:cNvPr>
            <p:cNvSpPr/>
            <p:nvPr/>
          </p:nvSpPr>
          <p:spPr>
            <a:xfrm>
              <a:off x="4421328" y="5701508"/>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grpSp>
      <p:grpSp>
        <p:nvGrpSpPr>
          <p:cNvPr id="35" name="Group 34">
            <a:extLst>
              <a:ext uri="{FF2B5EF4-FFF2-40B4-BE49-F238E27FC236}">
                <a16:creationId xmlns:a16="http://schemas.microsoft.com/office/drawing/2014/main" id="{A0D00ECB-57BB-744F-9153-2C1FD7E235B0}"/>
              </a:ext>
            </a:extLst>
          </p:cNvPr>
          <p:cNvGrpSpPr/>
          <p:nvPr/>
        </p:nvGrpSpPr>
        <p:grpSpPr>
          <a:xfrm>
            <a:off x="5482922" y="4733538"/>
            <a:ext cx="1510550" cy="393369"/>
            <a:chOff x="7873617" y="3390572"/>
            <a:chExt cx="2282609" cy="594425"/>
          </a:xfrm>
          <a:solidFill>
            <a:schemeClr val="tx2">
              <a:lumMod val="20000"/>
              <a:lumOff val="80000"/>
            </a:schemeClr>
          </a:solidFill>
        </p:grpSpPr>
        <p:sp>
          <p:nvSpPr>
            <p:cNvPr id="36" name="Parallelogram 35">
              <a:extLst>
                <a:ext uri="{FF2B5EF4-FFF2-40B4-BE49-F238E27FC236}">
                  <a16:creationId xmlns:a16="http://schemas.microsoft.com/office/drawing/2014/main" id="{73ACE05A-ED2C-AF42-A36B-A3FB35AFFA03}"/>
                </a:ext>
              </a:extLst>
            </p:cNvPr>
            <p:cNvSpPr/>
            <p:nvPr/>
          </p:nvSpPr>
          <p:spPr>
            <a:xfrm>
              <a:off x="8278067" y="3390572"/>
              <a:ext cx="760870" cy="19693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28" b="1" dirty="0">
                  <a:solidFill>
                    <a:schemeClr val="tx1"/>
                  </a:solidFill>
                </a:rPr>
                <a:t>w</a:t>
              </a:r>
              <a:r>
                <a:rPr lang="en-US" sz="728" b="1" baseline="-25000" dirty="0">
                  <a:solidFill>
                    <a:schemeClr val="tx1"/>
                  </a:solidFill>
                </a:rPr>
                <a:t>0,0</a:t>
              </a:r>
            </a:p>
          </p:txBody>
        </p:sp>
        <p:sp>
          <p:nvSpPr>
            <p:cNvPr id="37" name="Parallelogram 36">
              <a:extLst>
                <a:ext uri="{FF2B5EF4-FFF2-40B4-BE49-F238E27FC236}">
                  <a16:creationId xmlns:a16="http://schemas.microsoft.com/office/drawing/2014/main" id="{BF0F0BEF-8EB1-DC4E-B627-BF0BE4B10FE7}"/>
                </a:ext>
              </a:extLst>
            </p:cNvPr>
            <p:cNvSpPr/>
            <p:nvPr/>
          </p:nvSpPr>
          <p:spPr>
            <a:xfrm>
              <a:off x="8077428" y="3584865"/>
              <a:ext cx="760870" cy="19693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94" b="1" dirty="0">
                  <a:solidFill>
                    <a:schemeClr val="tx1"/>
                  </a:solidFill>
                </a:rPr>
                <a:t>w</a:t>
              </a:r>
              <a:r>
                <a:rPr lang="en-US" sz="794" b="1" baseline="-25000" dirty="0">
                  <a:solidFill>
                    <a:schemeClr val="tx1"/>
                  </a:solidFill>
                </a:rPr>
                <a:t>1,0</a:t>
              </a:r>
            </a:p>
          </p:txBody>
        </p:sp>
        <p:sp>
          <p:nvSpPr>
            <p:cNvPr id="38" name="Parallelogram 37">
              <a:extLst>
                <a:ext uri="{FF2B5EF4-FFF2-40B4-BE49-F238E27FC236}">
                  <a16:creationId xmlns:a16="http://schemas.microsoft.com/office/drawing/2014/main" id="{99BAD072-62AE-7843-9781-7EF930AB7257}"/>
                </a:ext>
              </a:extLst>
            </p:cNvPr>
            <p:cNvSpPr/>
            <p:nvPr/>
          </p:nvSpPr>
          <p:spPr>
            <a:xfrm>
              <a:off x="8838298" y="3390572"/>
              <a:ext cx="760870" cy="19693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94" b="1" dirty="0">
                  <a:solidFill>
                    <a:schemeClr val="tx1"/>
                  </a:solidFill>
                </a:rPr>
                <a:t>w</a:t>
              </a:r>
              <a:r>
                <a:rPr lang="en-US" sz="794" b="1" baseline="-25000" dirty="0">
                  <a:solidFill>
                    <a:schemeClr val="tx1"/>
                  </a:solidFill>
                </a:rPr>
                <a:t>0,1</a:t>
              </a:r>
            </a:p>
          </p:txBody>
        </p:sp>
        <p:sp>
          <p:nvSpPr>
            <p:cNvPr id="39" name="Parallelogram 38">
              <a:extLst>
                <a:ext uri="{FF2B5EF4-FFF2-40B4-BE49-F238E27FC236}">
                  <a16:creationId xmlns:a16="http://schemas.microsoft.com/office/drawing/2014/main" id="{87A05F21-A96F-6D41-8436-B1C4A31EB2E3}"/>
                </a:ext>
              </a:extLst>
            </p:cNvPr>
            <p:cNvSpPr/>
            <p:nvPr/>
          </p:nvSpPr>
          <p:spPr>
            <a:xfrm>
              <a:off x="8637660" y="3587503"/>
              <a:ext cx="760870" cy="19693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40" name="Parallelogram 39">
              <a:extLst>
                <a:ext uri="{FF2B5EF4-FFF2-40B4-BE49-F238E27FC236}">
                  <a16:creationId xmlns:a16="http://schemas.microsoft.com/office/drawing/2014/main" id="{8FCE0DC1-45EB-9D40-AD62-43AFFA767197}"/>
                </a:ext>
              </a:extLst>
            </p:cNvPr>
            <p:cNvSpPr/>
            <p:nvPr/>
          </p:nvSpPr>
          <p:spPr>
            <a:xfrm>
              <a:off x="9395356" y="3393210"/>
              <a:ext cx="760870" cy="19693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41" name="Parallelogram 40">
              <a:extLst>
                <a:ext uri="{FF2B5EF4-FFF2-40B4-BE49-F238E27FC236}">
                  <a16:creationId xmlns:a16="http://schemas.microsoft.com/office/drawing/2014/main" id="{BA5C9D77-75CD-744C-AF97-AA4C5A905455}"/>
                </a:ext>
              </a:extLst>
            </p:cNvPr>
            <p:cNvSpPr/>
            <p:nvPr/>
          </p:nvSpPr>
          <p:spPr>
            <a:xfrm>
              <a:off x="9194718" y="3588927"/>
              <a:ext cx="760870" cy="19693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42" name="Parallelogram 41">
              <a:extLst>
                <a:ext uri="{FF2B5EF4-FFF2-40B4-BE49-F238E27FC236}">
                  <a16:creationId xmlns:a16="http://schemas.microsoft.com/office/drawing/2014/main" id="{CC2A290D-A22C-BE48-8310-E72F40D67AF1}"/>
                </a:ext>
              </a:extLst>
            </p:cNvPr>
            <p:cNvSpPr/>
            <p:nvPr/>
          </p:nvSpPr>
          <p:spPr>
            <a:xfrm>
              <a:off x="7873617" y="3784004"/>
              <a:ext cx="760870" cy="19693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43" name="Parallelogram 42">
              <a:extLst>
                <a:ext uri="{FF2B5EF4-FFF2-40B4-BE49-F238E27FC236}">
                  <a16:creationId xmlns:a16="http://schemas.microsoft.com/office/drawing/2014/main" id="{64AAE6FC-CEDE-E448-AA2B-5CEDAC8CA8DC}"/>
                </a:ext>
              </a:extLst>
            </p:cNvPr>
            <p:cNvSpPr/>
            <p:nvPr/>
          </p:nvSpPr>
          <p:spPr>
            <a:xfrm>
              <a:off x="8433848" y="3786642"/>
              <a:ext cx="760870" cy="19693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44" name="Parallelogram 43">
              <a:extLst>
                <a:ext uri="{FF2B5EF4-FFF2-40B4-BE49-F238E27FC236}">
                  <a16:creationId xmlns:a16="http://schemas.microsoft.com/office/drawing/2014/main" id="{BFD07403-1CBA-904C-881D-5149F0BF0828}"/>
                </a:ext>
              </a:extLst>
            </p:cNvPr>
            <p:cNvSpPr/>
            <p:nvPr/>
          </p:nvSpPr>
          <p:spPr>
            <a:xfrm>
              <a:off x="8990907" y="3788066"/>
              <a:ext cx="760870" cy="19693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grpSp>
      <p:sp>
        <p:nvSpPr>
          <p:cNvPr id="45" name="Oval 44">
            <a:extLst>
              <a:ext uri="{FF2B5EF4-FFF2-40B4-BE49-F238E27FC236}">
                <a16:creationId xmlns:a16="http://schemas.microsoft.com/office/drawing/2014/main" id="{5E27AB56-1E31-F84F-BE44-F848E8E4F574}"/>
              </a:ext>
            </a:extLst>
          </p:cNvPr>
          <p:cNvSpPr/>
          <p:nvPr/>
        </p:nvSpPr>
        <p:spPr>
          <a:xfrm>
            <a:off x="6059723" y="4079047"/>
            <a:ext cx="320965" cy="320965"/>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91" b="1" dirty="0">
                <a:solidFill>
                  <a:schemeClr val="tx1"/>
                </a:solidFill>
              </a:rPr>
              <a:t>+</a:t>
            </a:r>
          </a:p>
        </p:txBody>
      </p:sp>
      <p:sp>
        <p:nvSpPr>
          <p:cNvPr id="46" name="TextBox 45">
            <a:extLst>
              <a:ext uri="{FF2B5EF4-FFF2-40B4-BE49-F238E27FC236}">
                <a16:creationId xmlns:a16="http://schemas.microsoft.com/office/drawing/2014/main" id="{7AA82193-CA95-1648-9F12-6B5F9D699C00}"/>
              </a:ext>
            </a:extLst>
          </p:cNvPr>
          <p:cNvSpPr txBox="1"/>
          <p:nvPr/>
        </p:nvSpPr>
        <p:spPr>
          <a:xfrm>
            <a:off x="2643243" y="4516319"/>
            <a:ext cx="195323" cy="183255"/>
          </a:xfrm>
          <a:prstGeom prst="rect">
            <a:avLst/>
          </a:prstGeom>
          <a:noFill/>
        </p:spPr>
        <p:txBody>
          <a:bodyPr wrap="square" lIns="0" tIns="0" rIns="0" bIns="0" rtlCol="0">
            <a:spAutoFit/>
          </a:bodyPr>
          <a:lstStyle/>
          <a:p>
            <a:r>
              <a:rPr lang="en-US" sz="1191" dirty="0"/>
              <a:t>…</a:t>
            </a:r>
          </a:p>
        </p:txBody>
      </p:sp>
      <p:sp>
        <p:nvSpPr>
          <p:cNvPr id="47" name="TextBox 46">
            <a:extLst>
              <a:ext uri="{FF2B5EF4-FFF2-40B4-BE49-F238E27FC236}">
                <a16:creationId xmlns:a16="http://schemas.microsoft.com/office/drawing/2014/main" id="{BCDA34FE-0420-6B49-871B-052B5F7AC92C}"/>
              </a:ext>
            </a:extLst>
          </p:cNvPr>
          <p:cNvSpPr txBox="1"/>
          <p:nvPr/>
        </p:nvSpPr>
        <p:spPr>
          <a:xfrm>
            <a:off x="2141826" y="4646484"/>
            <a:ext cx="195323" cy="183255"/>
          </a:xfrm>
          <a:prstGeom prst="rect">
            <a:avLst/>
          </a:prstGeom>
          <a:noFill/>
        </p:spPr>
        <p:txBody>
          <a:bodyPr wrap="square" lIns="0" tIns="0" rIns="0" bIns="0" rtlCol="0">
            <a:spAutoFit/>
          </a:bodyPr>
          <a:lstStyle/>
          <a:p>
            <a:r>
              <a:rPr lang="en-US" sz="1191" dirty="0"/>
              <a:t>…</a:t>
            </a:r>
          </a:p>
        </p:txBody>
      </p:sp>
      <p:sp>
        <p:nvSpPr>
          <p:cNvPr id="48" name="TextBox 47">
            <a:extLst>
              <a:ext uri="{FF2B5EF4-FFF2-40B4-BE49-F238E27FC236}">
                <a16:creationId xmlns:a16="http://schemas.microsoft.com/office/drawing/2014/main" id="{00E7F528-387B-7B4B-A2D0-69A689CD2800}"/>
              </a:ext>
            </a:extLst>
          </p:cNvPr>
          <p:cNvSpPr txBox="1"/>
          <p:nvPr/>
        </p:nvSpPr>
        <p:spPr>
          <a:xfrm>
            <a:off x="1663471" y="4774256"/>
            <a:ext cx="195323" cy="183255"/>
          </a:xfrm>
          <a:prstGeom prst="rect">
            <a:avLst/>
          </a:prstGeom>
          <a:noFill/>
        </p:spPr>
        <p:txBody>
          <a:bodyPr wrap="square" lIns="0" tIns="0" rIns="0" bIns="0" rtlCol="0">
            <a:spAutoFit/>
          </a:bodyPr>
          <a:lstStyle/>
          <a:p>
            <a:r>
              <a:rPr lang="en-US" sz="1191" dirty="0"/>
              <a:t>…</a:t>
            </a:r>
          </a:p>
        </p:txBody>
      </p:sp>
      <p:grpSp>
        <p:nvGrpSpPr>
          <p:cNvPr id="49" name="Group 48">
            <a:extLst>
              <a:ext uri="{FF2B5EF4-FFF2-40B4-BE49-F238E27FC236}">
                <a16:creationId xmlns:a16="http://schemas.microsoft.com/office/drawing/2014/main" id="{8E0F6A7C-C6FE-BD4C-BC37-6C801F081DCE}"/>
              </a:ext>
            </a:extLst>
          </p:cNvPr>
          <p:cNvGrpSpPr/>
          <p:nvPr/>
        </p:nvGrpSpPr>
        <p:grpSpPr>
          <a:xfrm>
            <a:off x="1254787" y="5655729"/>
            <a:ext cx="2517583" cy="653591"/>
            <a:chOff x="867544" y="4443984"/>
            <a:chExt cx="6050280" cy="1570715"/>
          </a:xfrm>
          <a:solidFill>
            <a:schemeClr val="tx2">
              <a:lumMod val="20000"/>
              <a:lumOff val="80000"/>
            </a:schemeClr>
          </a:solidFill>
        </p:grpSpPr>
        <p:sp>
          <p:nvSpPr>
            <p:cNvPr id="50" name="Parallelogram 49">
              <a:extLst>
                <a:ext uri="{FF2B5EF4-FFF2-40B4-BE49-F238E27FC236}">
                  <a16:creationId xmlns:a16="http://schemas.microsoft.com/office/drawing/2014/main" id="{3262B8EA-6A81-7941-9B72-5394A809D956}"/>
                </a:ext>
              </a:extLst>
            </p:cNvPr>
            <p:cNvSpPr/>
            <p:nvPr/>
          </p:nvSpPr>
          <p:spPr>
            <a:xfrm>
              <a:off x="2153984" y="4443984"/>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94" b="1" dirty="0">
                  <a:solidFill>
                    <a:schemeClr val="tx1"/>
                  </a:solidFill>
                </a:rPr>
                <a:t>x</a:t>
              </a:r>
              <a:r>
                <a:rPr lang="en-US" sz="794" b="1" baseline="-25000" dirty="0">
                  <a:solidFill>
                    <a:schemeClr val="tx1"/>
                  </a:solidFill>
                </a:rPr>
                <a:t>0</a:t>
              </a:r>
            </a:p>
          </p:txBody>
        </p:sp>
        <p:sp>
          <p:nvSpPr>
            <p:cNvPr id="51" name="Parallelogram 50">
              <a:extLst>
                <a:ext uri="{FF2B5EF4-FFF2-40B4-BE49-F238E27FC236}">
                  <a16:creationId xmlns:a16="http://schemas.microsoft.com/office/drawing/2014/main" id="{F51886BB-21A1-F44B-9483-300F124A7196}"/>
                </a:ext>
              </a:extLst>
            </p:cNvPr>
            <p:cNvSpPr/>
            <p:nvPr/>
          </p:nvSpPr>
          <p:spPr>
            <a:xfrm>
              <a:off x="1834897" y="4757175"/>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28" b="1" dirty="0">
                  <a:solidFill>
                    <a:schemeClr val="tx1"/>
                  </a:solidFill>
                </a:rPr>
                <a:t>x</a:t>
              </a:r>
              <a:r>
                <a:rPr lang="en-US" sz="728" b="1" baseline="-25000" dirty="0">
                  <a:solidFill>
                    <a:schemeClr val="tx1"/>
                  </a:solidFill>
                </a:rPr>
                <a:t>5</a:t>
              </a:r>
            </a:p>
          </p:txBody>
        </p:sp>
        <p:sp>
          <p:nvSpPr>
            <p:cNvPr id="52" name="Parallelogram 51">
              <a:extLst>
                <a:ext uri="{FF2B5EF4-FFF2-40B4-BE49-F238E27FC236}">
                  <a16:creationId xmlns:a16="http://schemas.microsoft.com/office/drawing/2014/main" id="{87D718F9-39FF-F74F-81B4-EF6F15F22716}"/>
                </a:ext>
              </a:extLst>
            </p:cNvPr>
            <p:cNvSpPr/>
            <p:nvPr/>
          </p:nvSpPr>
          <p:spPr>
            <a:xfrm>
              <a:off x="1515810" y="5066170"/>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53" name="Parallelogram 52">
              <a:extLst>
                <a:ext uri="{FF2B5EF4-FFF2-40B4-BE49-F238E27FC236}">
                  <a16:creationId xmlns:a16="http://schemas.microsoft.com/office/drawing/2014/main" id="{4EB9DB48-0880-CD43-90EE-6B0984C7F9DF}"/>
                </a:ext>
              </a:extLst>
            </p:cNvPr>
            <p:cNvSpPr/>
            <p:nvPr/>
          </p:nvSpPr>
          <p:spPr>
            <a:xfrm>
              <a:off x="3044953" y="4443984"/>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94" b="1" dirty="0">
                  <a:solidFill>
                    <a:schemeClr val="tx1"/>
                  </a:solidFill>
                </a:rPr>
                <a:t>x</a:t>
              </a:r>
              <a:r>
                <a:rPr lang="en-US" sz="794" b="1" baseline="-25000" dirty="0">
                  <a:solidFill>
                    <a:schemeClr val="tx1"/>
                  </a:solidFill>
                </a:rPr>
                <a:t>1</a:t>
              </a:r>
              <a:endParaRPr lang="en-US" sz="794" dirty="0"/>
            </a:p>
          </p:txBody>
        </p:sp>
        <p:sp>
          <p:nvSpPr>
            <p:cNvPr id="54" name="Parallelogram 53">
              <a:extLst>
                <a:ext uri="{FF2B5EF4-FFF2-40B4-BE49-F238E27FC236}">
                  <a16:creationId xmlns:a16="http://schemas.microsoft.com/office/drawing/2014/main" id="{E5A96214-40D1-D64B-B349-50C233F825D3}"/>
                </a:ext>
              </a:extLst>
            </p:cNvPr>
            <p:cNvSpPr/>
            <p:nvPr/>
          </p:nvSpPr>
          <p:spPr>
            <a:xfrm>
              <a:off x="2725866" y="4757175"/>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55" name="Parallelogram 54">
              <a:extLst>
                <a:ext uri="{FF2B5EF4-FFF2-40B4-BE49-F238E27FC236}">
                  <a16:creationId xmlns:a16="http://schemas.microsoft.com/office/drawing/2014/main" id="{DC1A19CC-187C-7441-A38A-267F9BB41368}"/>
                </a:ext>
              </a:extLst>
            </p:cNvPr>
            <p:cNvSpPr/>
            <p:nvPr/>
          </p:nvSpPr>
          <p:spPr>
            <a:xfrm>
              <a:off x="2406779" y="5070366"/>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56" name="Parallelogram 55">
              <a:extLst>
                <a:ext uri="{FF2B5EF4-FFF2-40B4-BE49-F238E27FC236}">
                  <a16:creationId xmlns:a16="http://schemas.microsoft.com/office/drawing/2014/main" id="{FCA2F19E-A1B2-1344-9BAC-EE05AFC242E0}"/>
                </a:ext>
              </a:extLst>
            </p:cNvPr>
            <p:cNvSpPr/>
            <p:nvPr/>
          </p:nvSpPr>
          <p:spPr>
            <a:xfrm>
              <a:off x="3930876" y="4445916"/>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dirty="0"/>
            </a:p>
          </p:txBody>
        </p:sp>
        <p:sp>
          <p:nvSpPr>
            <p:cNvPr id="57" name="Parallelogram 56">
              <a:extLst>
                <a:ext uri="{FF2B5EF4-FFF2-40B4-BE49-F238E27FC236}">
                  <a16:creationId xmlns:a16="http://schemas.microsoft.com/office/drawing/2014/main" id="{9C243A02-AE67-A148-8582-4F2ECBFE907F}"/>
                </a:ext>
              </a:extLst>
            </p:cNvPr>
            <p:cNvSpPr/>
            <p:nvPr/>
          </p:nvSpPr>
          <p:spPr>
            <a:xfrm>
              <a:off x="3611789" y="4761371"/>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58" name="Parallelogram 57">
              <a:extLst>
                <a:ext uri="{FF2B5EF4-FFF2-40B4-BE49-F238E27FC236}">
                  <a16:creationId xmlns:a16="http://schemas.microsoft.com/office/drawing/2014/main" id="{F0E3EFC0-6574-7C49-BE42-7C0F14017091}"/>
                </a:ext>
              </a:extLst>
            </p:cNvPr>
            <p:cNvSpPr/>
            <p:nvPr/>
          </p:nvSpPr>
          <p:spPr>
            <a:xfrm>
              <a:off x="3292702" y="5072630"/>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59" name="Parallelogram 58">
              <a:extLst>
                <a:ext uri="{FF2B5EF4-FFF2-40B4-BE49-F238E27FC236}">
                  <a16:creationId xmlns:a16="http://schemas.microsoft.com/office/drawing/2014/main" id="{1F1C3574-3037-6A42-9B63-98D496DE3AE2}"/>
                </a:ext>
              </a:extLst>
            </p:cNvPr>
            <p:cNvSpPr/>
            <p:nvPr/>
          </p:nvSpPr>
          <p:spPr>
            <a:xfrm>
              <a:off x="4821845" y="4445916"/>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0" name="Parallelogram 59">
              <a:extLst>
                <a:ext uri="{FF2B5EF4-FFF2-40B4-BE49-F238E27FC236}">
                  <a16:creationId xmlns:a16="http://schemas.microsoft.com/office/drawing/2014/main" id="{7D96FEB8-6480-AC4B-AB22-61B9FCE561F5}"/>
                </a:ext>
              </a:extLst>
            </p:cNvPr>
            <p:cNvSpPr/>
            <p:nvPr/>
          </p:nvSpPr>
          <p:spPr>
            <a:xfrm>
              <a:off x="4502758" y="4761371"/>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1" name="Parallelogram 60">
              <a:extLst>
                <a:ext uri="{FF2B5EF4-FFF2-40B4-BE49-F238E27FC236}">
                  <a16:creationId xmlns:a16="http://schemas.microsoft.com/office/drawing/2014/main" id="{989D72A4-956C-784C-A455-E198AF0F64F1}"/>
                </a:ext>
              </a:extLst>
            </p:cNvPr>
            <p:cNvSpPr/>
            <p:nvPr/>
          </p:nvSpPr>
          <p:spPr>
            <a:xfrm>
              <a:off x="4183671" y="5072630"/>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2" name="Parallelogram 61">
              <a:extLst>
                <a:ext uri="{FF2B5EF4-FFF2-40B4-BE49-F238E27FC236}">
                  <a16:creationId xmlns:a16="http://schemas.microsoft.com/office/drawing/2014/main" id="{05DAD0AD-929C-0D4A-9842-8D6C3AB54F7C}"/>
                </a:ext>
              </a:extLst>
            </p:cNvPr>
            <p:cNvSpPr/>
            <p:nvPr/>
          </p:nvSpPr>
          <p:spPr>
            <a:xfrm>
              <a:off x="5707768" y="4445916"/>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3" name="Parallelogram 62">
              <a:extLst>
                <a:ext uri="{FF2B5EF4-FFF2-40B4-BE49-F238E27FC236}">
                  <a16:creationId xmlns:a16="http://schemas.microsoft.com/office/drawing/2014/main" id="{77835538-2359-194D-907E-3D5C9FDA97C0}"/>
                </a:ext>
              </a:extLst>
            </p:cNvPr>
            <p:cNvSpPr/>
            <p:nvPr/>
          </p:nvSpPr>
          <p:spPr>
            <a:xfrm>
              <a:off x="5388681" y="4761371"/>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4" name="Parallelogram 63">
              <a:extLst>
                <a:ext uri="{FF2B5EF4-FFF2-40B4-BE49-F238E27FC236}">
                  <a16:creationId xmlns:a16="http://schemas.microsoft.com/office/drawing/2014/main" id="{9C3B1E57-833A-4B43-81EC-F2E1B9333EE4}"/>
                </a:ext>
              </a:extLst>
            </p:cNvPr>
            <p:cNvSpPr/>
            <p:nvPr/>
          </p:nvSpPr>
          <p:spPr>
            <a:xfrm>
              <a:off x="5069594" y="5072630"/>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5" name="Parallelogram 64">
              <a:extLst>
                <a:ext uri="{FF2B5EF4-FFF2-40B4-BE49-F238E27FC236}">
                  <a16:creationId xmlns:a16="http://schemas.microsoft.com/office/drawing/2014/main" id="{542E326B-E11E-324E-A3DC-34992ABF3398}"/>
                </a:ext>
              </a:extLst>
            </p:cNvPr>
            <p:cNvSpPr/>
            <p:nvPr/>
          </p:nvSpPr>
          <p:spPr>
            <a:xfrm>
              <a:off x="1191677" y="5382873"/>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6" name="Parallelogram 65">
              <a:extLst>
                <a:ext uri="{FF2B5EF4-FFF2-40B4-BE49-F238E27FC236}">
                  <a16:creationId xmlns:a16="http://schemas.microsoft.com/office/drawing/2014/main" id="{5DB951A1-C46D-4349-82F2-26B6080C8BE5}"/>
                </a:ext>
              </a:extLst>
            </p:cNvPr>
            <p:cNvSpPr/>
            <p:nvPr/>
          </p:nvSpPr>
          <p:spPr>
            <a:xfrm>
              <a:off x="2082646" y="5387069"/>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7" name="Parallelogram 66">
              <a:extLst>
                <a:ext uri="{FF2B5EF4-FFF2-40B4-BE49-F238E27FC236}">
                  <a16:creationId xmlns:a16="http://schemas.microsoft.com/office/drawing/2014/main" id="{BE07B016-5C9F-394C-9F3D-0CC29099E94B}"/>
                </a:ext>
              </a:extLst>
            </p:cNvPr>
            <p:cNvSpPr/>
            <p:nvPr/>
          </p:nvSpPr>
          <p:spPr>
            <a:xfrm>
              <a:off x="2968569" y="5389333"/>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8" name="Parallelogram 67">
              <a:extLst>
                <a:ext uri="{FF2B5EF4-FFF2-40B4-BE49-F238E27FC236}">
                  <a16:creationId xmlns:a16="http://schemas.microsoft.com/office/drawing/2014/main" id="{729C50F2-1221-244A-B393-EA4BDB72DA7F}"/>
                </a:ext>
              </a:extLst>
            </p:cNvPr>
            <p:cNvSpPr/>
            <p:nvPr/>
          </p:nvSpPr>
          <p:spPr>
            <a:xfrm>
              <a:off x="3859538" y="5389333"/>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69" name="Parallelogram 68">
              <a:extLst>
                <a:ext uri="{FF2B5EF4-FFF2-40B4-BE49-F238E27FC236}">
                  <a16:creationId xmlns:a16="http://schemas.microsoft.com/office/drawing/2014/main" id="{84DE1A71-652A-9D41-A57E-3550B16BE72F}"/>
                </a:ext>
              </a:extLst>
            </p:cNvPr>
            <p:cNvSpPr/>
            <p:nvPr/>
          </p:nvSpPr>
          <p:spPr>
            <a:xfrm>
              <a:off x="4745461" y="5389333"/>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70" name="Parallelogram 69">
              <a:extLst>
                <a:ext uri="{FF2B5EF4-FFF2-40B4-BE49-F238E27FC236}">
                  <a16:creationId xmlns:a16="http://schemas.microsoft.com/office/drawing/2014/main" id="{397E24BD-FAF2-1240-9A8A-9E949A2CF2CA}"/>
                </a:ext>
              </a:extLst>
            </p:cNvPr>
            <p:cNvSpPr/>
            <p:nvPr/>
          </p:nvSpPr>
          <p:spPr>
            <a:xfrm>
              <a:off x="867544" y="5695048"/>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71" name="Parallelogram 70">
              <a:extLst>
                <a:ext uri="{FF2B5EF4-FFF2-40B4-BE49-F238E27FC236}">
                  <a16:creationId xmlns:a16="http://schemas.microsoft.com/office/drawing/2014/main" id="{57706882-6F68-0848-9C7D-6E3DBAFF19DF}"/>
                </a:ext>
              </a:extLst>
            </p:cNvPr>
            <p:cNvSpPr/>
            <p:nvPr/>
          </p:nvSpPr>
          <p:spPr>
            <a:xfrm>
              <a:off x="1758513" y="5699244"/>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72" name="Parallelogram 71">
              <a:extLst>
                <a:ext uri="{FF2B5EF4-FFF2-40B4-BE49-F238E27FC236}">
                  <a16:creationId xmlns:a16="http://schemas.microsoft.com/office/drawing/2014/main" id="{1AD80F70-48C3-5B4F-90DE-144667FF4DEB}"/>
                </a:ext>
              </a:extLst>
            </p:cNvPr>
            <p:cNvSpPr/>
            <p:nvPr/>
          </p:nvSpPr>
          <p:spPr>
            <a:xfrm>
              <a:off x="2644436" y="5701508"/>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73" name="Parallelogram 72">
              <a:extLst>
                <a:ext uri="{FF2B5EF4-FFF2-40B4-BE49-F238E27FC236}">
                  <a16:creationId xmlns:a16="http://schemas.microsoft.com/office/drawing/2014/main" id="{2921028E-D0C3-CF46-A97E-2705149D12E7}"/>
                </a:ext>
              </a:extLst>
            </p:cNvPr>
            <p:cNvSpPr/>
            <p:nvPr/>
          </p:nvSpPr>
          <p:spPr>
            <a:xfrm>
              <a:off x="3535405" y="5701508"/>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74" name="Parallelogram 73">
              <a:extLst>
                <a:ext uri="{FF2B5EF4-FFF2-40B4-BE49-F238E27FC236}">
                  <a16:creationId xmlns:a16="http://schemas.microsoft.com/office/drawing/2014/main" id="{58433AA8-BABA-334C-A480-C04F36B03A5E}"/>
                </a:ext>
              </a:extLst>
            </p:cNvPr>
            <p:cNvSpPr/>
            <p:nvPr/>
          </p:nvSpPr>
          <p:spPr>
            <a:xfrm>
              <a:off x="4421328" y="5701508"/>
              <a:ext cx="1210056" cy="313191"/>
            </a:xfrm>
            <a:prstGeom prst="parallelogram">
              <a:avLst>
                <a:gd name="adj" fmla="val 102273"/>
              </a:avLst>
            </a:prstGeom>
            <a:grp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grpSp>
      <p:sp>
        <p:nvSpPr>
          <p:cNvPr id="75" name="TextBox 74">
            <a:extLst>
              <a:ext uri="{FF2B5EF4-FFF2-40B4-BE49-F238E27FC236}">
                <a16:creationId xmlns:a16="http://schemas.microsoft.com/office/drawing/2014/main" id="{A3420AAE-8264-F94D-9E18-06D6FCB19E2C}"/>
              </a:ext>
            </a:extLst>
          </p:cNvPr>
          <p:cNvSpPr txBox="1"/>
          <p:nvPr/>
        </p:nvSpPr>
        <p:spPr>
          <a:xfrm>
            <a:off x="2646353" y="5549077"/>
            <a:ext cx="195323" cy="183255"/>
          </a:xfrm>
          <a:prstGeom prst="rect">
            <a:avLst/>
          </a:prstGeom>
          <a:noFill/>
        </p:spPr>
        <p:txBody>
          <a:bodyPr wrap="square" lIns="0" tIns="0" rIns="0" bIns="0" rtlCol="0">
            <a:spAutoFit/>
          </a:bodyPr>
          <a:lstStyle/>
          <a:p>
            <a:r>
              <a:rPr lang="en-US" sz="1191" dirty="0"/>
              <a:t>…</a:t>
            </a:r>
          </a:p>
        </p:txBody>
      </p:sp>
      <p:sp>
        <p:nvSpPr>
          <p:cNvPr id="76" name="TextBox 75">
            <a:extLst>
              <a:ext uri="{FF2B5EF4-FFF2-40B4-BE49-F238E27FC236}">
                <a16:creationId xmlns:a16="http://schemas.microsoft.com/office/drawing/2014/main" id="{03BB4F37-06A5-4B46-ACD6-B5F9117DD038}"/>
              </a:ext>
            </a:extLst>
          </p:cNvPr>
          <p:cNvSpPr txBox="1"/>
          <p:nvPr/>
        </p:nvSpPr>
        <p:spPr>
          <a:xfrm>
            <a:off x="2144936" y="5679242"/>
            <a:ext cx="195323" cy="183255"/>
          </a:xfrm>
          <a:prstGeom prst="rect">
            <a:avLst/>
          </a:prstGeom>
          <a:noFill/>
        </p:spPr>
        <p:txBody>
          <a:bodyPr wrap="square" lIns="0" tIns="0" rIns="0" bIns="0" rtlCol="0">
            <a:spAutoFit/>
          </a:bodyPr>
          <a:lstStyle/>
          <a:p>
            <a:r>
              <a:rPr lang="en-US" sz="1191" dirty="0"/>
              <a:t>…</a:t>
            </a:r>
          </a:p>
        </p:txBody>
      </p:sp>
      <p:sp>
        <p:nvSpPr>
          <p:cNvPr id="77" name="TextBox 76">
            <a:extLst>
              <a:ext uri="{FF2B5EF4-FFF2-40B4-BE49-F238E27FC236}">
                <a16:creationId xmlns:a16="http://schemas.microsoft.com/office/drawing/2014/main" id="{5880C0D7-68E3-1045-8B58-D69275F1527C}"/>
              </a:ext>
            </a:extLst>
          </p:cNvPr>
          <p:cNvSpPr txBox="1"/>
          <p:nvPr/>
        </p:nvSpPr>
        <p:spPr>
          <a:xfrm>
            <a:off x="1666581" y="5807014"/>
            <a:ext cx="195323" cy="183255"/>
          </a:xfrm>
          <a:prstGeom prst="rect">
            <a:avLst/>
          </a:prstGeom>
          <a:noFill/>
        </p:spPr>
        <p:txBody>
          <a:bodyPr wrap="square" lIns="0" tIns="0" rIns="0" bIns="0" rtlCol="0">
            <a:spAutoFit/>
          </a:bodyPr>
          <a:lstStyle/>
          <a:p>
            <a:r>
              <a:rPr lang="en-US" sz="1191" dirty="0"/>
              <a:t>…</a:t>
            </a:r>
          </a:p>
        </p:txBody>
      </p:sp>
      <p:cxnSp>
        <p:nvCxnSpPr>
          <p:cNvPr id="78" name="Straight Connector 77">
            <a:extLst>
              <a:ext uri="{FF2B5EF4-FFF2-40B4-BE49-F238E27FC236}">
                <a16:creationId xmlns:a16="http://schemas.microsoft.com/office/drawing/2014/main" id="{9B92AF61-821C-7B4B-9128-C7E03DB42B5A}"/>
              </a:ext>
            </a:extLst>
          </p:cNvPr>
          <p:cNvCxnSpPr>
            <a:cxnSpLocks/>
            <a:stCxn id="7" idx="3"/>
          </p:cNvCxnSpPr>
          <p:nvPr/>
        </p:nvCxnSpPr>
        <p:spPr>
          <a:xfrm flipH="1">
            <a:off x="1917446" y="4305168"/>
            <a:ext cx="430213" cy="299881"/>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A2B44EAC-9317-B24C-9BC9-D8F2243697AB}"/>
              </a:ext>
            </a:extLst>
          </p:cNvPr>
          <p:cNvCxnSpPr>
            <a:cxnSpLocks/>
            <a:stCxn id="7" idx="5"/>
          </p:cNvCxnSpPr>
          <p:nvPr/>
        </p:nvCxnSpPr>
        <p:spPr>
          <a:xfrm>
            <a:off x="2574615" y="4305168"/>
            <a:ext cx="1186294" cy="299881"/>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10D37C5C-378C-C844-8D43-EA9DB147350E}"/>
              </a:ext>
            </a:extLst>
          </p:cNvPr>
          <p:cNvGrpSpPr/>
          <p:nvPr/>
        </p:nvGrpSpPr>
        <p:grpSpPr>
          <a:xfrm>
            <a:off x="4932040" y="5655729"/>
            <a:ext cx="2517583" cy="653591"/>
            <a:chOff x="867544" y="4443984"/>
            <a:chExt cx="6050280" cy="1570715"/>
          </a:xfrm>
        </p:grpSpPr>
        <p:sp>
          <p:nvSpPr>
            <p:cNvPr id="81" name="Parallelogram 80">
              <a:extLst>
                <a:ext uri="{FF2B5EF4-FFF2-40B4-BE49-F238E27FC236}">
                  <a16:creationId xmlns:a16="http://schemas.microsoft.com/office/drawing/2014/main" id="{1C5EC41D-C2AA-EA46-936C-39E8719A014D}"/>
                </a:ext>
              </a:extLst>
            </p:cNvPr>
            <p:cNvSpPr/>
            <p:nvPr/>
          </p:nvSpPr>
          <p:spPr>
            <a:xfrm>
              <a:off x="2153984" y="4443984"/>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94" b="1" dirty="0">
                  <a:solidFill>
                    <a:schemeClr val="tx1"/>
                  </a:solidFill>
                </a:rPr>
                <a:t>x</a:t>
              </a:r>
              <a:r>
                <a:rPr lang="en-US" sz="794" b="1" baseline="-25000" dirty="0">
                  <a:solidFill>
                    <a:schemeClr val="tx1"/>
                  </a:solidFill>
                </a:rPr>
                <a:t>0,0</a:t>
              </a:r>
            </a:p>
          </p:txBody>
        </p:sp>
        <p:sp>
          <p:nvSpPr>
            <p:cNvPr id="82" name="Parallelogram 81">
              <a:extLst>
                <a:ext uri="{FF2B5EF4-FFF2-40B4-BE49-F238E27FC236}">
                  <a16:creationId xmlns:a16="http://schemas.microsoft.com/office/drawing/2014/main" id="{EF44021D-F46D-8147-BDA1-2B5224AA0E36}"/>
                </a:ext>
              </a:extLst>
            </p:cNvPr>
            <p:cNvSpPr/>
            <p:nvPr/>
          </p:nvSpPr>
          <p:spPr>
            <a:xfrm>
              <a:off x="1834897" y="4757175"/>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28" b="1" dirty="0">
                  <a:solidFill>
                    <a:schemeClr val="tx1"/>
                  </a:solidFill>
                </a:rPr>
                <a:t>x</a:t>
              </a:r>
              <a:r>
                <a:rPr lang="en-US" sz="728" b="1" baseline="-25000" dirty="0">
                  <a:solidFill>
                    <a:schemeClr val="tx1"/>
                  </a:solidFill>
                </a:rPr>
                <a:t>1,0</a:t>
              </a:r>
            </a:p>
          </p:txBody>
        </p:sp>
        <p:sp>
          <p:nvSpPr>
            <p:cNvPr id="83" name="Parallelogram 82">
              <a:extLst>
                <a:ext uri="{FF2B5EF4-FFF2-40B4-BE49-F238E27FC236}">
                  <a16:creationId xmlns:a16="http://schemas.microsoft.com/office/drawing/2014/main" id="{83A8A775-E90F-E849-9AE2-969469555B30}"/>
                </a:ext>
              </a:extLst>
            </p:cNvPr>
            <p:cNvSpPr/>
            <p:nvPr/>
          </p:nvSpPr>
          <p:spPr>
            <a:xfrm>
              <a:off x="1515810" y="5066170"/>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84" name="Parallelogram 83">
              <a:extLst>
                <a:ext uri="{FF2B5EF4-FFF2-40B4-BE49-F238E27FC236}">
                  <a16:creationId xmlns:a16="http://schemas.microsoft.com/office/drawing/2014/main" id="{4CBAC602-9410-DC41-A2DB-0179FEB7831B}"/>
                </a:ext>
              </a:extLst>
            </p:cNvPr>
            <p:cNvSpPr/>
            <p:nvPr/>
          </p:nvSpPr>
          <p:spPr>
            <a:xfrm>
              <a:off x="3044953" y="4443984"/>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94" b="1" dirty="0">
                  <a:solidFill>
                    <a:schemeClr val="tx1"/>
                  </a:solidFill>
                </a:rPr>
                <a:t>x</a:t>
              </a:r>
              <a:r>
                <a:rPr lang="en-US" sz="794" b="1" baseline="-25000" dirty="0">
                  <a:solidFill>
                    <a:schemeClr val="tx1"/>
                  </a:solidFill>
                </a:rPr>
                <a:t>0,1</a:t>
              </a:r>
              <a:endParaRPr lang="en-US" sz="794" dirty="0"/>
            </a:p>
          </p:txBody>
        </p:sp>
        <p:sp>
          <p:nvSpPr>
            <p:cNvPr id="85" name="Parallelogram 84">
              <a:extLst>
                <a:ext uri="{FF2B5EF4-FFF2-40B4-BE49-F238E27FC236}">
                  <a16:creationId xmlns:a16="http://schemas.microsoft.com/office/drawing/2014/main" id="{828E0869-5B47-094D-A083-1167DC799959}"/>
                </a:ext>
              </a:extLst>
            </p:cNvPr>
            <p:cNvSpPr/>
            <p:nvPr/>
          </p:nvSpPr>
          <p:spPr>
            <a:xfrm>
              <a:off x="2725866" y="4757175"/>
              <a:ext cx="1210056" cy="313191"/>
            </a:xfrm>
            <a:prstGeom prst="parallelogram">
              <a:avLst>
                <a:gd name="adj" fmla="val 102273"/>
              </a:avLst>
            </a:prstGeom>
            <a:solidFill>
              <a:schemeClr val="tx2">
                <a:lumMod val="20000"/>
                <a:lumOff val="80000"/>
              </a:schemeClr>
            </a:solid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86" name="Parallelogram 85">
              <a:extLst>
                <a:ext uri="{FF2B5EF4-FFF2-40B4-BE49-F238E27FC236}">
                  <a16:creationId xmlns:a16="http://schemas.microsoft.com/office/drawing/2014/main" id="{7B060A91-8BC1-6C4E-9E2F-DDE199A520F8}"/>
                </a:ext>
              </a:extLst>
            </p:cNvPr>
            <p:cNvSpPr/>
            <p:nvPr/>
          </p:nvSpPr>
          <p:spPr>
            <a:xfrm>
              <a:off x="2406779" y="5070366"/>
              <a:ext cx="1210056" cy="313191"/>
            </a:xfrm>
            <a:prstGeom prst="parallelogram">
              <a:avLst>
                <a:gd name="adj" fmla="val 102273"/>
              </a:avLst>
            </a:prstGeom>
            <a:solidFill>
              <a:schemeClr val="tx2">
                <a:lumMod val="20000"/>
                <a:lumOff val="80000"/>
              </a:schemeClr>
            </a:solid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87" name="Parallelogram 86">
              <a:extLst>
                <a:ext uri="{FF2B5EF4-FFF2-40B4-BE49-F238E27FC236}">
                  <a16:creationId xmlns:a16="http://schemas.microsoft.com/office/drawing/2014/main" id="{8D6FE0CB-2424-6143-BEEC-EECB2550EEC6}"/>
                </a:ext>
              </a:extLst>
            </p:cNvPr>
            <p:cNvSpPr/>
            <p:nvPr/>
          </p:nvSpPr>
          <p:spPr>
            <a:xfrm>
              <a:off x="3930876" y="4445916"/>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dirty="0"/>
            </a:p>
          </p:txBody>
        </p:sp>
        <p:sp>
          <p:nvSpPr>
            <p:cNvPr id="88" name="Parallelogram 87">
              <a:extLst>
                <a:ext uri="{FF2B5EF4-FFF2-40B4-BE49-F238E27FC236}">
                  <a16:creationId xmlns:a16="http://schemas.microsoft.com/office/drawing/2014/main" id="{51410171-F1A0-2E4E-B3E4-93A6465E5F78}"/>
                </a:ext>
              </a:extLst>
            </p:cNvPr>
            <p:cNvSpPr/>
            <p:nvPr/>
          </p:nvSpPr>
          <p:spPr>
            <a:xfrm>
              <a:off x="3611789" y="4761371"/>
              <a:ext cx="1210056" cy="313191"/>
            </a:xfrm>
            <a:prstGeom prst="parallelogram">
              <a:avLst>
                <a:gd name="adj" fmla="val 102273"/>
              </a:avLst>
            </a:prstGeom>
            <a:solidFill>
              <a:schemeClr val="tx2">
                <a:lumMod val="20000"/>
                <a:lumOff val="80000"/>
              </a:schemeClr>
            </a:solid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89" name="Parallelogram 88">
              <a:extLst>
                <a:ext uri="{FF2B5EF4-FFF2-40B4-BE49-F238E27FC236}">
                  <a16:creationId xmlns:a16="http://schemas.microsoft.com/office/drawing/2014/main" id="{3D0FAAF1-F524-414E-8464-B747A12E5392}"/>
                </a:ext>
              </a:extLst>
            </p:cNvPr>
            <p:cNvSpPr/>
            <p:nvPr/>
          </p:nvSpPr>
          <p:spPr>
            <a:xfrm>
              <a:off x="3292702" y="5072630"/>
              <a:ext cx="1210056" cy="313191"/>
            </a:xfrm>
            <a:prstGeom prst="parallelogram">
              <a:avLst>
                <a:gd name="adj" fmla="val 102273"/>
              </a:avLst>
            </a:prstGeom>
            <a:solidFill>
              <a:schemeClr val="tx2">
                <a:lumMod val="20000"/>
                <a:lumOff val="80000"/>
              </a:schemeClr>
            </a:solid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0" name="Parallelogram 89">
              <a:extLst>
                <a:ext uri="{FF2B5EF4-FFF2-40B4-BE49-F238E27FC236}">
                  <a16:creationId xmlns:a16="http://schemas.microsoft.com/office/drawing/2014/main" id="{312D26CC-3992-334B-A3B5-2BB5154B5C41}"/>
                </a:ext>
              </a:extLst>
            </p:cNvPr>
            <p:cNvSpPr/>
            <p:nvPr/>
          </p:nvSpPr>
          <p:spPr>
            <a:xfrm>
              <a:off x="4821845" y="4445916"/>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1" name="Parallelogram 90">
              <a:extLst>
                <a:ext uri="{FF2B5EF4-FFF2-40B4-BE49-F238E27FC236}">
                  <a16:creationId xmlns:a16="http://schemas.microsoft.com/office/drawing/2014/main" id="{63F5B286-4F84-2B4E-8739-E2A785EB6F54}"/>
                </a:ext>
              </a:extLst>
            </p:cNvPr>
            <p:cNvSpPr/>
            <p:nvPr/>
          </p:nvSpPr>
          <p:spPr>
            <a:xfrm>
              <a:off x="4502758" y="4761371"/>
              <a:ext cx="1210056" cy="313191"/>
            </a:xfrm>
            <a:prstGeom prst="parallelogram">
              <a:avLst>
                <a:gd name="adj" fmla="val 102273"/>
              </a:avLst>
            </a:prstGeom>
            <a:solidFill>
              <a:schemeClr val="tx2">
                <a:lumMod val="20000"/>
                <a:lumOff val="80000"/>
              </a:schemeClr>
            </a:solid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2" name="Parallelogram 91">
              <a:extLst>
                <a:ext uri="{FF2B5EF4-FFF2-40B4-BE49-F238E27FC236}">
                  <a16:creationId xmlns:a16="http://schemas.microsoft.com/office/drawing/2014/main" id="{C22EFB23-F248-494C-B89A-6BF86C3F2D2E}"/>
                </a:ext>
              </a:extLst>
            </p:cNvPr>
            <p:cNvSpPr/>
            <p:nvPr/>
          </p:nvSpPr>
          <p:spPr>
            <a:xfrm>
              <a:off x="4183671" y="5072630"/>
              <a:ext cx="1210056" cy="313191"/>
            </a:xfrm>
            <a:prstGeom prst="parallelogram">
              <a:avLst>
                <a:gd name="adj" fmla="val 102273"/>
              </a:avLst>
            </a:prstGeom>
            <a:solidFill>
              <a:schemeClr val="tx2">
                <a:lumMod val="20000"/>
                <a:lumOff val="80000"/>
              </a:schemeClr>
            </a:solid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3" name="Parallelogram 92">
              <a:extLst>
                <a:ext uri="{FF2B5EF4-FFF2-40B4-BE49-F238E27FC236}">
                  <a16:creationId xmlns:a16="http://schemas.microsoft.com/office/drawing/2014/main" id="{F4877B60-3CD1-D74E-81E6-2FA287BE9C20}"/>
                </a:ext>
              </a:extLst>
            </p:cNvPr>
            <p:cNvSpPr/>
            <p:nvPr/>
          </p:nvSpPr>
          <p:spPr>
            <a:xfrm>
              <a:off x="5707768" y="4445916"/>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4" name="Parallelogram 93">
              <a:extLst>
                <a:ext uri="{FF2B5EF4-FFF2-40B4-BE49-F238E27FC236}">
                  <a16:creationId xmlns:a16="http://schemas.microsoft.com/office/drawing/2014/main" id="{82FD15D2-E9D7-E847-B57D-30AACEACF528}"/>
                </a:ext>
              </a:extLst>
            </p:cNvPr>
            <p:cNvSpPr/>
            <p:nvPr/>
          </p:nvSpPr>
          <p:spPr>
            <a:xfrm>
              <a:off x="5388681" y="4761371"/>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5" name="Parallelogram 94">
              <a:extLst>
                <a:ext uri="{FF2B5EF4-FFF2-40B4-BE49-F238E27FC236}">
                  <a16:creationId xmlns:a16="http://schemas.microsoft.com/office/drawing/2014/main" id="{3FCFA2AE-C5BE-614D-8942-BE3972EE141E}"/>
                </a:ext>
              </a:extLst>
            </p:cNvPr>
            <p:cNvSpPr/>
            <p:nvPr/>
          </p:nvSpPr>
          <p:spPr>
            <a:xfrm>
              <a:off x="5069594" y="5072630"/>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6" name="Parallelogram 95">
              <a:extLst>
                <a:ext uri="{FF2B5EF4-FFF2-40B4-BE49-F238E27FC236}">
                  <a16:creationId xmlns:a16="http://schemas.microsoft.com/office/drawing/2014/main" id="{0CB33DA5-A8C2-1D43-9F1F-B144813C527D}"/>
                </a:ext>
              </a:extLst>
            </p:cNvPr>
            <p:cNvSpPr/>
            <p:nvPr/>
          </p:nvSpPr>
          <p:spPr>
            <a:xfrm>
              <a:off x="1191677" y="5382873"/>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7" name="Parallelogram 96">
              <a:extLst>
                <a:ext uri="{FF2B5EF4-FFF2-40B4-BE49-F238E27FC236}">
                  <a16:creationId xmlns:a16="http://schemas.microsoft.com/office/drawing/2014/main" id="{F42DEF5F-78D6-FE40-9659-D45312370F8B}"/>
                </a:ext>
              </a:extLst>
            </p:cNvPr>
            <p:cNvSpPr/>
            <p:nvPr/>
          </p:nvSpPr>
          <p:spPr>
            <a:xfrm>
              <a:off x="2082646" y="5387069"/>
              <a:ext cx="1210056" cy="313191"/>
            </a:xfrm>
            <a:prstGeom prst="parallelogram">
              <a:avLst>
                <a:gd name="adj" fmla="val 102273"/>
              </a:avLst>
            </a:prstGeom>
            <a:solidFill>
              <a:schemeClr val="tx2">
                <a:lumMod val="20000"/>
                <a:lumOff val="80000"/>
              </a:schemeClr>
            </a:solid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8" name="Parallelogram 97">
              <a:extLst>
                <a:ext uri="{FF2B5EF4-FFF2-40B4-BE49-F238E27FC236}">
                  <a16:creationId xmlns:a16="http://schemas.microsoft.com/office/drawing/2014/main" id="{64AC01E9-5877-234C-AEED-5C24097C9B79}"/>
                </a:ext>
              </a:extLst>
            </p:cNvPr>
            <p:cNvSpPr/>
            <p:nvPr/>
          </p:nvSpPr>
          <p:spPr>
            <a:xfrm>
              <a:off x="2968569" y="5389333"/>
              <a:ext cx="1210056" cy="313191"/>
            </a:xfrm>
            <a:prstGeom prst="parallelogram">
              <a:avLst>
                <a:gd name="adj" fmla="val 102273"/>
              </a:avLst>
            </a:prstGeom>
            <a:solidFill>
              <a:schemeClr val="tx2">
                <a:lumMod val="20000"/>
                <a:lumOff val="80000"/>
              </a:schemeClr>
            </a:solid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99" name="Parallelogram 98">
              <a:extLst>
                <a:ext uri="{FF2B5EF4-FFF2-40B4-BE49-F238E27FC236}">
                  <a16:creationId xmlns:a16="http://schemas.microsoft.com/office/drawing/2014/main" id="{EE051469-ACE0-0746-8B8A-2BAC78AC4ED3}"/>
                </a:ext>
              </a:extLst>
            </p:cNvPr>
            <p:cNvSpPr/>
            <p:nvPr/>
          </p:nvSpPr>
          <p:spPr>
            <a:xfrm>
              <a:off x="3859538" y="5389333"/>
              <a:ext cx="1210056" cy="313191"/>
            </a:xfrm>
            <a:prstGeom prst="parallelogram">
              <a:avLst>
                <a:gd name="adj" fmla="val 102273"/>
              </a:avLst>
            </a:prstGeom>
            <a:solidFill>
              <a:schemeClr val="tx2">
                <a:lumMod val="20000"/>
                <a:lumOff val="80000"/>
              </a:schemeClr>
            </a:solid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00" name="Parallelogram 99">
              <a:extLst>
                <a:ext uri="{FF2B5EF4-FFF2-40B4-BE49-F238E27FC236}">
                  <a16:creationId xmlns:a16="http://schemas.microsoft.com/office/drawing/2014/main" id="{EAC7B13D-DF45-FC40-80E4-C9085EC59749}"/>
                </a:ext>
              </a:extLst>
            </p:cNvPr>
            <p:cNvSpPr/>
            <p:nvPr/>
          </p:nvSpPr>
          <p:spPr>
            <a:xfrm>
              <a:off x="4745461" y="5389333"/>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01" name="Parallelogram 100">
              <a:extLst>
                <a:ext uri="{FF2B5EF4-FFF2-40B4-BE49-F238E27FC236}">
                  <a16:creationId xmlns:a16="http://schemas.microsoft.com/office/drawing/2014/main" id="{58AF7C9F-84DD-B642-9D28-21EB85F81647}"/>
                </a:ext>
              </a:extLst>
            </p:cNvPr>
            <p:cNvSpPr/>
            <p:nvPr/>
          </p:nvSpPr>
          <p:spPr>
            <a:xfrm>
              <a:off x="867544" y="5695048"/>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02" name="Parallelogram 101">
              <a:extLst>
                <a:ext uri="{FF2B5EF4-FFF2-40B4-BE49-F238E27FC236}">
                  <a16:creationId xmlns:a16="http://schemas.microsoft.com/office/drawing/2014/main" id="{53A5E5AF-452E-0943-B32F-6A07A0A9E761}"/>
                </a:ext>
              </a:extLst>
            </p:cNvPr>
            <p:cNvSpPr/>
            <p:nvPr/>
          </p:nvSpPr>
          <p:spPr>
            <a:xfrm>
              <a:off x="1758513" y="5699244"/>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03" name="Parallelogram 102">
              <a:extLst>
                <a:ext uri="{FF2B5EF4-FFF2-40B4-BE49-F238E27FC236}">
                  <a16:creationId xmlns:a16="http://schemas.microsoft.com/office/drawing/2014/main" id="{BDCD6530-8179-8A48-B4ED-F43DDE3F9D21}"/>
                </a:ext>
              </a:extLst>
            </p:cNvPr>
            <p:cNvSpPr/>
            <p:nvPr/>
          </p:nvSpPr>
          <p:spPr>
            <a:xfrm>
              <a:off x="2644436" y="5701508"/>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04" name="Parallelogram 103">
              <a:extLst>
                <a:ext uri="{FF2B5EF4-FFF2-40B4-BE49-F238E27FC236}">
                  <a16:creationId xmlns:a16="http://schemas.microsoft.com/office/drawing/2014/main" id="{A43D7623-0446-8F4B-8067-A98A52DCA629}"/>
                </a:ext>
              </a:extLst>
            </p:cNvPr>
            <p:cNvSpPr/>
            <p:nvPr/>
          </p:nvSpPr>
          <p:spPr>
            <a:xfrm>
              <a:off x="3535405" y="5701508"/>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sp>
          <p:nvSpPr>
            <p:cNvPr id="105" name="Parallelogram 104">
              <a:extLst>
                <a:ext uri="{FF2B5EF4-FFF2-40B4-BE49-F238E27FC236}">
                  <a16:creationId xmlns:a16="http://schemas.microsoft.com/office/drawing/2014/main" id="{393832DA-4E08-C64A-B66A-F94D55A7AC88}"/>
                </a:ext>
              </a:extLst>
            </p:cNvPr>
            <p:cNvSpPr/>
            <p:nvPr/>
          </p:nvSpPr>
          <p:spPr>
            <a:xfrm>
              <a:off x="4421328" y="5701508"/>
              <a:ext cx="1210056" cy="313191"/>
            </a:xfrm>
            <a:prstGeom prst="parallelogram">
              <a:avLst>
                <a:gd name="adj" fmla="val 102273"/>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191"/>
            </a:p>
          </p:txBody>
        </p:sp>
      </p:grpSp>
      <p:sp>
        <p:nvSpPr>
          <p:cNvPr id="106" name="TextBox 105">
            <a:extLst>
              <a:ext uri="{FF2B5EF4-FFF2-40B4-BE49-F238E27FC236}">
                <a16:creationId xmlns:a16="http://schemas.microsoft.com/office/drawing/2014/main" id="{2C26144F-12E0-6546-8AEA-2A10C79DF56D}"/>
              </a:ext>
            </a:extLst>
          </p:cNvPr>
          <p:cNvSpPr txBox="1"/>
          <p:nvPr/>
        </p:nvSpPr>
        <p:spPr>
          <a:xfrm>
            <a:off x="6323607" y="5549076"/>
            <a:ext cx="195323" cy="183255"/>
          </a:xfrm>
          <a:prstGeom prst="rect">
            <a:avLst/>
          </a:prstGeom>
          <a:noFill/>
        </p:spPr>
        <p:txBody>
          <a:bodyPr wrap="square" lIns="0" tIns="0" rIns="0" bIns="0" rtlCol="0">
            <a:spAutoFit/>
          </a:bodyPr>
          <a:lstStyle/>
          <a:p>
            <a:r>
              <a:rPr lang="en-US" sz="1191" dirty="0"/>
              <a:t>…</a:t>
            </a:r>
          </a:p>
        </p:txBody>
      </p:sp>
      <p:sp>
        <p:nvSpPr>
          <p:cNvPr id="107" name="TextBox 106">
            <a:extLst>
              <a:ext uri="{FF2B5EF4-FFF2-40B4-BE49-F238E27FC236}">
                <a16:creationId xmlns:a16="http://schemas.microsoft.com/office/drawing/2014/main" id="{AB1C954E-3A47-024A-B946-B236EAA7E4BB}"/>
              </a:ext>
            </a:extLst>
          </p:cNvPr>
          <p:cNvSpPr txBox="1"/>
          <p:nvPr/>
        </p:nvSpPr>
        <p:spPr>
          <a:xfrm>
            <a:off x="5822189" y="5679242"/>
            <a:ext cx="195323" cy="183255"/>
          </a:xfrm>
          <a:prstGeom prst="rect">
            <a:avLst/>
          </a:prstGeom>
          <a:noFill/>
        </p:spPr>
        <p:txBody>
          <a:bodyPr wrap="square" lIns="0" tIns="0" rIns="0" bIns="0" rtlCol="0">
            <a:spAutoFit/>
          </a:bodyPr>
          <a:lstStyle/>
          <a:p>
            <a:r>
              <a:rPr lang="en-US" sz="1191" dirty="0"/>
              <a:t>…</a:t>
            </a:r>
          </a:p>
        </p:txBody>
      </p:sp>
      <p:sp>
        <p:nvSpPr>
          <p:cNvPr id="108" name="TextBox 107">
            <a:extLst>
              <a:ext uri="{FF2B5EF4-FFF2-40B4-BE49-F238E27FC236}">
                <a16:creationId xmlns:a16="http://schemas.microsoft.com/office/drawing/2014/main" id="{F1411CDD-2B41-984B-83B2-8DC40AE413D7}"/>
              </a:ext>
            </a:extLst>
          </p:cNvPr>
          <p:cNvSpPr txBox="1"/>
          <p:nvPr/>
        </p:nvSpPr>
        <p:spPr>
          <a:xfrm>
            <a:off x="5343835" y="5807014"/>
            <a:ext cx="195323" cy="183255"/>
          </a:xfrm>
          <a:prstGeom prst="rect">
            <a:avLst/>
          </a:prstGeom>
          <a:noFill/>
        </p:spPr>
        <p:txBody>
          <a:bodyPr wrap="square" lIns="0" tIns="0" rIns="0" bIns="0" rtlCol="0">
            <a:spAutoFit/>
          </a:bodyPr>
          <a:lstStyle/>
          <a:p>
            <a:r>
              <a:rPr lang="en-US" sz="1191" dirty="0"/>
              <a:t>…</a:t>
            </a:r>
          </a:p>
        </p:txBody>
      </p:sp>
      <p:cxnSp>
        <p:nvCxnSpPr>
          <p:cNvPr id="109" name="Straight Connector 108">
            <a:extLst>
              <a:ext uri="{FF2B5EF4-FFF2-40B4-BE49-F238E27FC236}">
                <a16:creationId xmlns:a16="http://schemas.microsoft.com/office/drawing/2014/main" id="{DBE2A093-43A3-6E48-B437-0AB47CEAD473}"/>
              </a:ext>
            </a:extLst>
          </p:cNvPr>
          <p:cNvCxnSpPr>
            <a:cxnSpLocks/>
            <a:stCxn id="7" idx="5"/>
          </p:cNvCxnSpPr>
          <p:nvPr/>
        </p:nvCxnSpPr>
        <p:spPr>
          <a:xfrm>
            <a:off x="2574615" y="4305167"/>
            <a:ext cx="522368" cy="955762"/>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B357980E-263A-5C4D-AE4F-2C96F51EE2AF}"/>
              </a:ext>
            </a:extLst>
          </p:cNvPr>
          <p:cNvCxnSpPr>
            <a:cxnSpLocks/>
            <a:stCxn id="7" idx="3"/>
          </p:cNvCxnSpPr>
          <p:nvPr/>
        </p:nvCxnSpPr>
        <p:spPr>
          <a:xfrm flipH="1">
            <a:off x="1266199" y="4305168"/>
            <a:ext cx="1081460" cy="971394"/>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2940775C-54BD-E440-92F7-FD453501B25C}"/>
              </a:ext>
            </a:extLst>
          </p:cNvPr>
          <p:cNvCxnSpPr>
            <a:cxnSpLocks/>
          </p:cNvCxnSpPr>
          <p:nvPr/>
        </p:nvCxnSpPr>
        <p:spPr>
          <a:xfrm>
            <a:off x="3096665" y="5273874"/>
            <a:ext cx="6618" cy="1035446"/>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F0619D89-573A-F146-9F09-613A57B6AA96}"/>
              </a:ext>
            </a:extLst>
          </p:cNvPr>
          <p:cNvCxnSpPr>
            <a:cxnSpLocks/>
          </p:cNvCxnSpPr>
          <p:nvPr/>
        </p:nvCxnSpPr>
        <p:spPr>
          <a:xfrm flipH="1">
            <a:off x="3766331" y="4633414"/>
            <a:ext cx="1768" cy="1021073"/>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B93D8F8-5022-6941-85B0-4F387047FB12}"/>
              </a:ext>
            </a:extLst>
          </p:cNvPr>
          <p:cNvCxnSpPr>
            <a:cxnSpLocks/>
          </p:cNvCxnSpPr>
          <p:nvPr/>
        </p:nvCxnSpPr>
        <p:spPr>
          <a:xfrm flipH="1">
            <a:off x="1249578" y="5276562"/>
            <a:ext cx="9526" cy="1015991"/>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824CE105-E7C9-9749-9A0C-2AB12C98AD95}"/>
              </a:ext>
            </a:extLst>
          </p:cNvPr>
          <p:cNvCxnSpPr>
            <a:cxnSpLocks/>
          </p:cNvCxnSpPr>
          <p:nvPr/>
        </p:nvCxnSpPr>
        <p:spPr>
          <a:xfrm flipH="1">
            <a:off x="1922703" y="4605048"/>
            <a:ext cx="5982" cy="1042598"/>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7EF94A47-8A15-A244-A633-A330AC19B82C}"/>
              </a:ext>
            </a:extLst>
          </p:cNvPr>
          <p:cNvCxnSpPr>
            <a:cxnSpLocks/>
            <a:endCxn id="45" idx="5"/>
          </p:cNvCxnSpPr>
          <p:nvPr/>
        </p:nvCxnSpPr>
        <p:spPr>
          <a:xfrm flipH="1" flipV="1">
            <a:off x="6333683" y="4353008"/>
            <a:ext cx="659789" cy="397726"/>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F5664868-DDC1-3447-B7CC-114A39EE9E34}"/>
              </a:ext>
            </a:extLst>
          </p:cNvPr>
          <p:cNvCxnSpPr>
            <a:cxnSpLocks/>
            <a:endCxn id="45" idx="5"/>
          </p:cNvCxnSpPr>
          <p:nvPr/>
        </p:nvCxnSpPr>
        <p:spPr>
          <a:xfrm flipH="1" flipV="1">
            <a:off x="6333684" y="4353008"/>
            <a:ext cx="235866" cy="773899"/>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1A124071-D2BE-A34F-B453-D55CD7E5CA02}"/>
              </a:ext>
            </a:extLst>
          </p:cNvPr>
          <p:cNvCxnSpPr>
            <a:cxnSpLocks/>
            <a:endCxn id="45" idx="3"/>
          </p:cNvCxnSpPr>
          <p:nvPr/>
        </p:nvCxnSpPr>
        <p:spPr>
          <a:xfrm flipV="1">
            <a:off x="5497968" y="4353008"/>
            <a:ext cx="608759" cy="773899"/>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97D1D45D-33A8-BF40-9ADD-FEEDC87E4AF7}"/>
              </a:ext>
            </a:extLst>
          </p:cNvPr>
          <p:cNvCxnSpPr>
            <a:cxnSpLocks/>
            <a:endCxn id="45" idx="3"/>
          </p:cNvCxnSpPr>
          <p:nvPr/>
        </p:nvCxnSpPr>
        <p:spPr>
          <a:xfrm flipV="1">
            <a:off x="5896555" y="4353008"/>
            <a:ext cx="210173" cy="382275"/>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6179D641-BCA9-0B45-B08C-5A0888C00BF8}"/>
              </a:ext>
            </a:extLst>
          </p:cNvPr>
          <p:cNvCxnSpPr>
            <a:cxnSpLocks/>
          </p:cNvCxnSpPr>
          <p:nvPr/>
        </p:nvCxnSpPr>
        <p:spPr>
          <a:xfrm flipV="1">
            <a:off x="6968309" y="4739957"/>
            <a:ext cx="22014" cy="1043588"/>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01F6B883-D79E-3841-B237-BF931FD87B33}"/>
              </a:ext>
            </a:extLst>
          </p:cNvPr>
          <p:cNvCxnSpPr>
            <a:cxnSpLocks/>
          </p:cNvCxnSpPr>
          <p:nvPr/>
        </p:nvCxnSpPr>
        <p:spPr>
          <a:xfrm flipV="1">
            <a:off x="6554826" y="5133009"/>
            <a:ext cx="22639" cy="1028942"/>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050FB1D-0466-E043-832B-0384957D9E66}"/>
              </a:ext>
            </a:extLst>
          </p:cNvPr>
          <p:cNvCxnSpPr>
            <a:cxnSpLocks/>
          </p:cNvCxnSpPr>
          <p:nvPr/>
        </p:nvCxnSpPr>
        <p:spPr>
          <a:xfrm flipV="1">
            <a:off x="5445327" y="5109079"/>
            <a:ext cx="22014" cy="1043588"/>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5C5FE81F-E89B-BF42-ADA1-EDE985A37514}"/>
              </a:ext>
            </a:extLst>
          </p:cNvPr>
          <p:cNvCxnSpPr>
            <a:cxnSpLocks/>
          </p:cNvCxnSpPr>
          <p:nvPr/>
        </p:nvCxnSpPr>
        <p:spPr>
          <a:xfrm flipV="1">
            <a:off x="5844019" y="4735283"/>
            <a:ext cx="22014" cy="1043588"/>
          </a:xfrm>
          <a:prstGeom prst="line">
            <a:avLst/>
          </a:prstGeom>
          <a:ln>
            <a:solidFill>
              <a:srgbClr val="002060"/>
            </a:solidFill>
            <a:prstDash val="sysDash"/>
          </a:ln>
          <a:effectLst/>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1AC70EC4-F3E1-2244-BE82-7BEDA8FCC1F9}"/>
              </a:ext>
            </a:extLst>
          </p:cNvPr>
          <p:cNvSpPr txBox="1"/>
          <p:nvPr/>
        </p:nvSpPr>
        <p:spPr>
          <a:xfrm>
            <a:off x="7141783" y="4778030"/>
            <a:ext cx="1790349" cy="215444"/>
          </a:xfrm>
          <a:prstGeom prst="rect">
            <a:avLst/>
          </a:prstGeom>
          <a:noFill/>
        </p:spPr>
        <p:txBody>
          <a:bodyPr wrap="square" lIns="0" tIns="0" rIns="0" bIns="0" rtlCol="0">
            <a:spAutoFit/>
          </a:bodyPr>
          <a:lstStyle/>
          <a:p>
            <a:r>
              <a:rPr lang="en-US" sz="1400" dirty="0">
                <a:solidFill>
                  <a:srgbClr val="0070C0"/>
                </a:solidFill>
              </a:rPr>
              <a:t>Weight sharing</a:t>
            </a:r>
          </a:p>
        </p:txBody>
      </p:sp>
      <p:sp>
        <p:nvSpPr>
          <p:cNvPr id="125" name="TextBox 124">
            <a:extLst>
              <a:ext uri="{FF2B5EF4-FFF2-40B4-BE49-F238E27FC236}">
                <a16:creationId xmlns:a16="http://schemas.microsoft.com/office/drawing/2014/main" id="{24E6AC0B-A35F-7F47-9867-4498232B9DDD}"/>
              </a:ext>
            </a:extLst>
          </p:cNvPr>
          <p:cNvSpPr txBox="1"/>
          <p:nvPr/>
        </p:nvSpPr>
        <p:spPr>
          <a:xfrm>
            <a:off x="81434" y="4120632"/>
            <a:ext cx="2186310" cy="338554"/>
          </a:xfrm>
          <a:prstGeom prst="rect">
            <a:avLst/>
          </a:prstGeom>
          <a:noFill/>
        </p:spPr>
        <p:txBody>
          <a:bodyPr wrap="square" rtlCol="0">
            <a:spAutoFit/>
          </a:bodyPr>
          <a:lstStyle/>
          <a:p>
            <a:pPr algn="ctr"/>
            <a:r>
              <a:rPr lang="en-US" sz="1600" dirty="0"/>
              <a:t>Fully connected layer</a:t>
            </a:r>
          </a:p>
        </p:txBody>
      </p:sp>
      <p:sp>
        <p:nvSpPr>
          <p:cNvPr id="126" name="TextBox 125">
            <a:extLst>
              <a:ext uri="{FF2B5EF4-FFF2-40B4-BE49-F238E27FC236}">
                <a16:creationId xmlns:a16="http://schemas.microsoft.com/office/drawing/2014/main" id="{012F64BC-58A2-F347-9A8A-69B98CF67B68}"/>
              </a:ext>
            </a:extLst>
          </p:cNvPr>
          <p:cNvSpPr txBox="1"/>
          <p:nvPr/>
        </p:nvSpPr>
        <p:spPr>
          <a:xfrm>
            <a:off x="6617520" y="4223063"/>
            <a:ext cx="2026580" cy="338554"/>
          </a:xfrm>
          <a:prstGeom prst="rect">
            <a:avLst/>
          </a:prstGeom>
          <a:noFill/>
        </p:spPr>
        <p:txBody>
          <a:bodyPr wrap="square" rtlCol="0">
            <a:spAutoFit/>
          </a:bodyPr>
          <a:lstStyle/>
          <a:p>
            <a:pPr algn="ctr"/>
            <a:r>
              <a:rPr lang="en-US" sz="1600" dirty="0"/>
              <a:t>Convolutional layer</a:t>
            </a:r>
          </a:p>
        </p:txBody>
      </p:sp>
    </p:spTree>
    <p:extLst>
      <p:ext uri="{BB962C8B-B14F-4D97-AF65-F5344CB8AC3E}">
        <p14:creationId xmlns:p14="http://schemas.microsoft.com/office/powerpoint/2010/main" val="327274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3" end="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5" grpId="0" animBg="1"/>
      <p:bldP spid="46" grpId="0"/>
      <p:bldP spid="47" grpId="0"/>
      <p:bldP spid="48" grpId="0"/>
      <p:bldP spid="75" grpId="0"/>
      <p:bldP spid="76" grpId="0"/>
      <p:bldP spid="77" grpId="0"/>
      <p:bldP spid="106" grpId="0"/>
      <p:bldP spid="107" grpId="0"/>
      <p:bldP spid="108" grpId="0"/>
      <p:bldP spid="124" grpId="0"/>
      <p:bldP spid="125" grpId="0"/>
      <p:bldP spid="1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69A6A117-B8D5-504C-8881-42785F561728}"/>
              </a:ext>
            </a:extLst>
          </p:cNvPr>
          <p:cNvSpPr>
            <a:spLocks noGrp="1"/>
          </p:cNvSpPr>
          <p:nvPr>
            <p:ph type="title"/>
          </p:nvPr>
        </p:nvSpPr>
        <p:spPr>
          <a:xfrm>
            <a:off x="228600" y="0"/>
            <a:ext cx="8610600" cy="908050"/>
          </a:xfrm>
        </p:spPr>
        <p:txBody>
          <a:bodyPr anchor="ctr"/>
          <a:lstStyle/>
          <a:p>
            <a:r>
              <a:rPr lang="en-US" dirty="0">
                <a:solidFill>
                  <a:srgbClr val="0070C0"/>
                </a:solidFill>
                <a:ea typeface="Arial"/>
                <a:cs typeface="Arial"/>
                <a:sym typeface="Arial"/>
              </a:rPr>
              <a:t>Convolutional Neural Networks: Demo</a:t>
            </a:r>
            <a:endParaRPr lang="en-US" altLang="en-US" dirty="0">
              <a:solidFill>
                <a:srgbClr val="0070C0"/>
              </a:solidFill>
              <a:ea typeface="ＭＳ Ｐゴシック" panose="020B0600070205080204" pitchFamily="34" charset="-128"/>
            </a:endParaRPr>
          </a:p>
        </p:txBody>
      </p:sp>
      <p:sp>
        <p:nvSpPr>
          <p:cNvPr id="39939" name="Slide Number Placeholder 3">
            <a:extLst>
              <a:ext uri="{FF2B5EF4-FFF2-40B4-BE49-F238E27FC236}">
                <a16:creationId xmlns:a16="http://schemas.microsoft.com/office/drawing/2014/main" id="{324A5A68-3353-DF43-9E72-39BB6AC5514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EC0FD2D-9D31-B04B-B67C-48BB66B64370}" type="slidenum">
              <a:rPr lang="en-US" altLang="en-US" sz="1600">
                <a:solidFill>
                  <a:srgbClr val="000000"/>
                </a:solidFill>
                <a:latin typeface="Garamond" panose="02020404030301010803" pitchFamily="18" charset="0"/>
              </a:rPr>
              <a:pPr eaLnBrk="1" hangingPunct="1"/>
              <a:t>51</a:t>
            </a:fld>
            <a:endParaRPr lang="en-US" altLang="en-US" sz="1600">
              <a:solidFill>
                <a:srgbClr val="000000"/>
              </a:solidFill>
              <a:latin typeface="Garamond" panose="02020404030301010803" pitchFamily="18" charset="0"/>
            </a:endParaRPr>
          </a:p>
        </p:txBody>
      </p:sp>
      <p:sp>
        <p:nvSpPr>
          <p:cNvPr id="3" name="TextBox 2"/>
          <p:cNvSpPr txBox="1"/>
          <p:nvPr/>
        </p:nvSpPr>
        <p:spPr>
          <a:xfrm>
            <a:off x="4267200" y="5833646"/>
            <a:ext cx="4621778" cy="369332"/>
          </a:xfrm>
          <a:prstGeom prst="rect">
            <a:avLst/>
          </a:prstGeom>
          <a:noFill/>
        </p:spPr>
        <p:txBody>
          <a:bodyPr wrap="none" rtlCol="0">
            <a:spAutoFit/>
          </a:bodyPr>
          <a:lstStyle/>
          <a:p>
            <a:r>
              <a:rPr lang="en-US">
                <a:solidFill>
                  <a:srgbClr val="0432FF"/>
                </a:solidFill>
              </a:rPr>
              <a:t>http://</a:t>
            </a:r>
            <a:r>
              <a:rPr lang="en-US" dirty="0" err="1">
                <a:solidFill>
                  <a:srgbClr val="0432FF"/>
                </a:solidFill>
              </a:rPr>
              <a:t>yann.lecun.com</a:t>
            </a:r>
            <a:r>
              <a:rPr lang="en-US" dirty="0">
                <a:solidFill>
                  <a:srgbClr val="0432FF"/>
                </a:solidFill>
              </a:rPr>
              <a:t>/</a:t>
            </a:r>
            <a:r>
              <a:rPr lang="en-US" dirty="0" err="1">
                <a:solidFill>
                  <a:srgbClr val="0432FF"/>
                </a:solidFill>
              </a:rPr>
              <a:t>exdb</a:t>
            </a:r>
            <a:r>
              <a:rPr lang="en-US" dirty="0">
                <a:solidFill>
                  <a:srgbClr val="0432FF"/>
                </a:solidFill>
              </a:rPr>
              <a:t>/</a:t>
            </a:r>
            <a:r>
              <a:rPr lang="en-US" dirty="0" err="1">
                <a:solidFill>
                  <a:srgbClr val="0432FF"/>
                </a:solidFill>
              </a:rPr>
              <a:t>lenet</a:t>
            </a:r>
            <a:r>
              <a:rPr lang="en-US" dirty="0">
                <a:solidFill>
                  <a:srgbClr val="0432FF"/>
                </a:solidFill>
              </a:rPr>
              <a:t>/</a:t>
            </a:r>
            <a:r>
              <a:rPr lang="en-US" dirty="0" err="1">
                <a:solidFill>
                  <a:srgbClr val="0432FF"/>
                </a:solidFill>
              </a:rPr>
              <a:t>index.html</a:t>
            </a:r>
            <a:endParaRPr lang="en-US" dirty="0">
              <a:solidFill>
                <a:srgbClr val="0432FF"/>
              </a:solidFill>
            </a:endParaRPr>
          </a:p>
        </p:txBody>
      </p:sp>
      <p:pic>
        <p:nvPicPr>
          <p:cNvPr id="4" name="Picture 3"/>
          <p:cNvPicPr>
            <a:picLocks noChangeAspect="1"/>
          </p:cNvPicPr>
          <p:nvPr/>
        </p:nvPicPr>
        <p:blipFill>
          <a:blip r:embed="rId3"/>
          <a:stretch>
            <a:fillRect/>
          </a:stretch>
        </p:blipFill>
        <p:spPr>
          <a:xfrm>
            <a:off x="563808" y="1054029"/>
            <a:ext cx="3474792" cy="5181600"/>
          </a:xfrm>
          <a:prstGeom prst="rect">
            <a:avLst/>
          </a:prstGeom>
          <a:ln>
            <a:solidFill>
              <a:schemeClr val="accent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600" y="1447800"/>
            <a:ext cx="4064000" cy="2540000"/>
          </a:xfrm>
          <a:prstGeom prst="rect">
            <a:avLst/>
          </a:prstGeom>
        </p:spPr>
      </p:pic>
      <p:sp>
        <p:nvSpPr>
          <p:cNvPr id="8" name="Rounded Rectangle 44">
            <a:extLst>
              <a:ext uri="{FF2B5EF4-FFF2-40B4-BE49-F238E27FC236}">
                <a16:creationId xmlns:a16="http://schemas.microsoft.com/office/drawing/2014/main" id="{FB0155B6-7082-4A4E-AE3D-66CC738C9C76}"/>
              </a:ext>
            </a:extLst>
          </p:cNvPr>
          <p:cNvSpPr>
            <a:spLocks noChangeArrowheads="1"/>
          </p:cNvSpPr>
          <p:nvPr/>
        </p:nvSpPr>
        <p:spPr bwMode="auto">
          <a:xfrm rot="5400000">
            <a:off x="2257653" y="1419454"/>
            <a:ext cx="666291" cy="2286001"/>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lang="en-US" altLang="en-US" sz="1800">
              <a:solidFill>
                <a:srgbClr val="000000"/>
              </a:solidFill>
              <a:latin typeface="Arial" panose="020B0604020202020204" pitchFamily="34" charset="0"/>
            </a:endParaRPr>
          </a:p>
        </p:txBody>
      </p:sp>
    </p:spTree>
    <p:extLst>
      <p:ext uri="{BB962C8B-B14F-4D97-AF65-F5344CB8AC3E}">
        <p14:creationId xmlns:p14="http://schemas.microsoft.com/office/powerpoint/2010/main" val="1563484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69A6A117-B8D5-504C-8881-42785F561728}"/>
              </a:ext>
            </a:extLst>
          </p:cNvPr>
          <p:cNvSpPr>
            <a:spLocks noGrp="1"/>
          </p:cNvSpPr>
          <p:nvPr>
            <p:ph type="title"/>
          </p:nvPr>
        </p:nvSpPr>
        <p:spPr>
          <a:xfrm>
            <a:off x="228600" y="0"/>
            <a:ext cx="8610600" cy="908050"/>
          </a:xfrm>
        </p:spPr>
        <p:txBody>
          <a:bodyPr anchor="ctr"/>
          <a:lstStyle/>
          <a:p>
            <a:r>
              <a:rPr lang="en-US" sz="3200" dirty="0">
                <a:solidFill>
                  <a:srgbClr val="0070C0"/>
                </a:solidFill>
                <a:ea typeface="Arial"/>
                <a:cs typeface="Arial"/>
                <a:sym typeface="Arial"/>
              </a:rPr>
              <a:t>LeNet-5, a Convolutional Neural Network </a:t>
            </a:r>
            <a:br>
              <a:rPr lang="en-US" sz="3200" dirty="0">
                <a:solidFill>
                  <a:srgbClr val="0070C0"/>
                </a:solidFill>
                <a:ea typeface="Arial"/>
                <a:cs typeface="Arial"/>
                <a:sym typeface="Arial"/>
              </a:rPr>
            </a:br>
            <a:r>
              <a:rPr lang="en-US" sz="3200" dirty="0">
                <a:solidFill>
                  <a:srgbClr val="0070C0"/>
                </a:solidFill>
                <a:ea typeface="Arial"/>
                <a:cs typeface="Arial"/>
                <a:sym typeface="Arial"/>
              </a:rPr>
              <a:t>for Hand-Written Digit Recognition</a:t>
            </a:r>
            <a:endParaRPr lang="en-US" altLang="en-US" sz="3200" dirty="0">
              <a:solidFill>
                <a:srgbClr val="0070C0"/>
              </a:solidFill>
              <a:ea typeface="ＭＳ Ｐゴシック" panose="020B0600070205080204" pitchFamily="34" charset="-128"/>
            </a:endParaRPr>
          </a:p>
        </p:txBody>
      </p:sp>
      <p:sp>
        <p:nvSpPr>
          <p:cNvPr id="39939" name="Slide Number Placeholder 3">
            <a:extLst>
              <a:ext uri="{FF2B5EF4-FFF2-40B4-BE49-F238E27FC236}">
                <a16:creationId xmlns:a16="http://schemas.microsoft.com/office/drawing/2014/main" id="{324A5A68-3353-DF43-9E72-39BB6AC5514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EC0FD2D-9D31-B04B-B67C-48BB66B64370}" type="slidenum">
              <a:rPr lang="en-US" altLang="en-US" sz="1600">
                <a:solidFill>
                  <a:srgbClr val="000000"/>
                </a:solidFill>
                <a:latin typeface="Garamond" panose="02020404030301010803" pitchFamily="18" charset="0"/>
              </a:rPr>
              <a:pPr eaLnBrk="1" hangingPunct="1"/>
              <a:t>52</a:t>
            </a:fld>
            <a:endParaRPr lang="en-US" altLang="en-US" sz="1600">
              <a:solidFill>
                <a:srgbClr val="000000"/>
              </a:solidFill>
              <a:latin typeface="Garamond" panose="02020404030301010803" pitchFamily="18" charset="0"/>
            </a:endParaRPr>
          </a:p>
        </p:txBody>
      </p:sp>
      <p:sp>
        <p:nvSpPr>
          <p:cNvPr id="10" name="Shape 462"/>
          <p:cNvSpPr txBox="1"/>
          <p:nvPr/>
        </p:nvSpPr>
        <p:spPr>
          <a:xfrm>
            <a:off x="467543" y="1487269"/>
            <a:ext cx="424847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dirty="0">
                <a:solidFill>
                  <a:schemeClr val="dk1"/>
                </a:solidFill>
                <a:latin typeface="Arial"/>
                <a:ea typeface="Arial"/>
                <a:cs typeface="Arial"/>
                <a:sym typeface="Arial"/>
              </a:rPr>
              <a:t>This is a 1024*8 bit input, which will have a truth table of 2</a:t>
            </a:r>
            <a:r>
              <a:rPr lang="en-US" sz="1800" baseline="30000" dirty="0">
                <a:solidFill>
                  <a:schemeClr val="dk1"/>
                </a:solidFill>
                <a:latin typeface="Arial"/>
                <a:ea typeface="Arial"/>
                <a:cs typeface="Arial"/>
                <a:sym typeface="Arial"/>
              </a:rPr>
              <a:t>8196 </a:t>
            </a:r>
            <a:r>
              <a:rPr lang="en-US" sz="1800" dirty="0">
                <a:solidFill>
                  <a:schemeClr val="dk1"/>
                </a:solidFill>
                <a:latin typeface="Arial"/>
                <a:ea typeface="Arial"/>
                <a:cs typeface="Arial"/>
                <a:sym typeface="Arial"/>
              </a:rPr>
              <a:t>entries</a:t>
            </a:r>
          </a:p>
        </p:txBody>
      </p:sp>
      <p:sp>
        <p:nvSpPr>
          <p:cNvPr id="7" name="CuadroTexto 26">
            <a:extLst>
              <a:ext uri="{FF2B5EF4-FFF2-40B4-BE49-F238E27FC236}">
                <a16:creationId xmlns:a16="http://schemas.microsoft.com/office/drawing/2014/main" id="{797E7E71-A502-1A49-88EF-46BAB33521A1}"/>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pic>
        <p:nvPicPr>
          <p:cNvPr id="2" name="Picture 1">
            <a:extLst>
              <a:ext uri="{FF2B5EF4-FFF2-40B4-BE49-F238E27FC236}">
                <a16:creationId xmlns:a16="http://schemas.microsoft.com/office/drawing/2014/main" id="{B59ED889-7215-DE40-987F-ACA1A73F6FF9}"/>
              </a:ext>
            </a:extLst>
          </p:cNvPr>
          <p:cNvPicPr>
            <a:picLocks noChangeAspect="1"/>
          </p:cNvPicPr>
          <p:nvPr/>
        </p:nvPicPr>
        <p:blipFill>
          <a:blip r:embed="rId3"/>
          <a:stretch>
            <a:fillRect/>
          </a:stretch>
        </p:blipFill>
        <p:spPr>
          <a:xfrm>
            <a:off x="0" y="2256202"/>
            <a:ext cx="9144000" cy="2828982"/>
          </a:xfrm>
          <a:prstGeom prst="rect">
            <a:avLst/>
          </a:prstGeom>
        </p:spPr>
      </p:pic>
    </p:spTree>
    <p:extLst>
      <p:ext uri="{BB962C8B-B14F-4D97-AF65-F5344CB8AC3E}">
        <p14:creationId xmlns:p14="http://schemas.microsoft.com/office/powerpoint/2010/main" val="115262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2E61C-AF10-964B-BBCC-5BE74177BA95}"/>
              </a:ext>
            </a:extLst>
          </p:cNvPr>
          <p:cNvSpPr>
            <a:spLocks noGrp="1"/>
          </p:cNvSpPr>
          <p:nvPr>
            <p:ph type="title"/>
          </p:nvPr>
        </p:nvSpPr>
        <p:spPr/>
        <p:txBody>
          <a:bodyPr/>
          <a:lstStyle/>
          <a:p>
            <a:r>
              <a:rPr lang="en-US" altLang="zh-CN" dirty="0">
                <a:solidFill>
                  <a:srgbClr val="0070C0"/>
                </a:solidFill>
              </a:rPr>
              <a:t>An</a:t>
            </a:r>
            <a:r>
              <a:rPr lang="zh-CN" altLang="en-US" dirty="0">
                <a:solidFill>
                  <a:srgbClr val="0070C0"/>
                </a:solidFill>
              </a:rPr>
              <a:t> </a:t>
            </a:r>
            <a:r>
              <a:rPr lang="en-US" altLang="zh-CN" dirty="0">
                <a:solidFill>
                  <a:srgbClr val="0070C0"/>
                </a:solidFill>
              </a:rPr>
              <a:t>Example</a:t>
            </a:r>
            <a:r>
              <a:rPr lang="zh-CN" altLang="en-US" dirty="0">
                <a:solidFill>
                  <a:srgbClr val="0070C0"/>
                </a:solidFill>
              </a:rPr>
              <a:t> </a:t>
            </a:r>
            <a:r>
              <a:rPr lang="en-US" altLang="zh-CN" dirty="0">
                <a:solidFill>
                  <a:srgbClr val="0070C0"/>
                </a:solidFill>
              </a:rPr>
              <a:t>of</a:t>
            </a:r>
            <a:r>
              <a:rPr lang="zh-CN" altLang="en-US" dirty="0">
                <a:solidFill>
                  <a:srgbClr val="0070C0"/>
                </a:solidFill>
              </a:rPr>
              <a:t> </a:t>
            </a:r>
            <a:r>
              <a:rPr lang="en-US" altLang="zh-CN" dirty="0">
                <a:solidFill>
                  <a:srgbClr val="0070C0"/>
                </a:solidFill>
              </a:rPr>
              <a:t>2D</a:t>
            </a:r>
            <a:r>
              <a:rPr lang="zh-CN" altLang="en-US" dirty="0">
                <a:solidFill>
                  <a:srgbClr val="0070C0"/>
                </a:solidFill>
              </a:rPr>
              <a:t> </a:t>
            </a:r>
            <a:r>
              <a:rPr lang="en-US" altLang="zh-CN" dirty="0">
                <a:solidFill>
                  <a:srgbClr val="0070C0"/>
                </a:solidFill>
              </a:rPr>
              <a:t>Convolution</a:t>
            </a:r>
            <a:endParaRPr lang="en-US" dirty="0">
              <a:solidFill>
                <a:srgbClr val="0070C0"/>
              </a:solidFill>
            </a:endParaRPr>
          </a:p>
        </p:txBody>
      </p:sp>
      <p:pic>
        <p:nvPicPr>
          <p:cNvPr id="5" name="Content Placeholder 4">
            <a:extLst>
              <a:ext uri="{FF2B5EF4-FFF2-40B4-BE49-F238E27FC236}">
                <a16:creationId xmlns:a16="http://schemas.microsoft.com/office/drawing/2014/main" id="{BAF44EB8-7802-344B-989F-42F1BCFA04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5468" y="1351280"/>
            <a:ext cx="3758784" cy="4273947"/>
          </a:xfrm>
        </p:spPr>
      </p:pic>
      <p:sp>
        <p:nvSpPr>
          <p:cNvPr id="6" name="TextBox 5">
            <a:extLst>
              <a:ext uri="{FF2B5EF4-FFF2-40B4-BE49-F238E27FC236}">
                <a16:creationId xmlns:a16="http://schemas.microsoft.com/office/drawing/2014/main" id="{98AC998E-09EF-AE45-A397-1173238E1B91}"/>
              </a:ext>
            </a:extLst>
          </p:cNvPr>
          <p:cNvSpPr txBox="1"/>
          <p:nvPr/>
        </p:nvSpPr>
        <p:spPr>
          <a:xfrm>
            <a:off x="4211676" y="1351280"/>
            <a:ext cx="4932324" cy="4758226"/>
          </a:xfrm>
          <a:prstGeom prst="rect">
            <a:avLst/>
          </a:prstGeom>
          <a:noFill/>
        </p:spPr>
        <p:txBody>
          <a:bodyPr wrap="square" lIns="0" tIns="9144" rIns="0" bIns="9144" rtlCol="0">
            <a:spAutoFit/>
          </a:body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Structure</a:t>
            </a:r>
            <a:r>
              <a:rPr kumimoji="0" lang="zh-CN" altLang="en-US" sz="2800" b="1"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1"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information</a:t>
            </a:r>
          </a:p>
          <a:p>
            <a:pPr marL="800100" marR="0" lvl="1" indent="-34290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Input:</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5</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5</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a:t>
            </a:r>
            <a:r>
              <a:rPr kumimoji="0" lang="en-US" altLang="zh-CN" sz="2800" b="0" i="0" u="none" strike="noStrike" kern="1200" cap="none" spc="0" normalizeH="0" baseline="0" noProof="0" dirty="0">
                <a:ln>
                  <a:noFill/>
                </a:ln>
                <a:solidFill>
                  <a:srgbClr val="0432FF"/>
                </a:solidFill>
                <a:effectLst/>
                <a:uLnTx/>
                <a:uFillTx/>
                <a:latin typeface="Calibri" pitchFamily="34" charset="0"/>
                <a:ea typeface="ＭＳ Ｐゴシック" charset="-128"/>
                <a:cs typeface="Calibri" pitchFamily="34" charset="0"/>
              </a:rPr>
              <a:t>blue</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a:t>
            </a:r>
          </a:p>
          <a:p>
            <a:pPr marL="800100" marR="0" lvl="1" indent="-34290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Kernel</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(filter):</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3</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3</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a:t>
            </a:r>
            <a:r>
              <a:rPr kumimoji="0" lang="en-US" altLang="zh-CN" sz="2800" b="0" i="0" u="none" strike="noStrike" kern="1200" cap="none" spc="0" normalizeH="0" baseline="0" noProof="0" dirty="0">
                <a:ln>
                  <a:noFill/>
                </a:ln>
                <a:solidFill>
                  <a:srgbClr val="FFFFFF">
                    <a:lumMod val="50000"/>
                  </a:srgbClr>
                </a:solidFill>
                <a:effectLst/>
                <a:uLnTx/>
                <a:uFillTx/>
                <a:latin typeface="Calibri" pitchFamily="34" charset="0"/>
                <a:ea typeface="ＭＳ Ｐゴシック" charset="-128"/>
                <a:cs typeface="Calibri" pitchFamily="34" charset="0"/>
              </a:rPr>
              <a:t>grey</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a:t>
            </a:r>
          </a:p>
          <a:p>
            <a:pPr marL="800100" marR="0" lvl="1" indent="-34290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Output:</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5</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5</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a:t>
            </a:r>
            <a:r>
              <a:rPr kumimoji="0" lang="en-US" altLang="zh-CN" sz="2800" b="0" i="0" u="none" strike="noStrike" kern="1200" cap="none" spc="0" normalizeH="0" baseline="0" noProof="0" dirty="0">
                <a:ln>
                  <a:noFill/>
                </a:ln>
                <a:solidFill>
                  <a:srgbClr val="3B812F">
                    <a:lumMod val="75000"/>
                  </a:srgbClr>
                </a:solidFill>
                <a:effectLst/>
                <a:uLnTx/>
                <a:uFillTx/>
                <a:latin typeface="Calibri" pitchFamily="34" charset="0"/>
                <a:ea typeface="ＭＳ Ｐゴシック" charset="-128"/>
                <a:cs typeface="Calibri" pitchFamily="34" charset="0"/>
              </a:rPr>
              <a:t>green</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a:t>
            </a:r>
          </a:p>
          <a:p>
            <a:pPr marL="342900" marR="0" lvl="0" indent="-342900" algn="l" defTabSz="914400" rtl="0" eaLnBrk="0" fontAlgn="base" latinLnBrk="0" hangingPunct="0">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endParaRP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Computation</a:t>
            </a:r>
            <a:r>
              <a:rPr kumimoji="0" lang="zh-CN" altLang="en-US" sz="2800" b="1"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1"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information</a:t>
            </a:r>
            <a:endParaRPr kumimoji="0" lang="en-US" sz="2800" b="1"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endParaRPr>
          </a:p>
          <a:p>
            <a:pPr marL="800100" marR="0" lvl="1" indent="-34290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Stride:</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1</a:t>
            </a:r>
          </a:p>
          <a:p>
            <a:pPr marL="800100" marR="0" lvl="1" indent="-34290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Padding:</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1</a:t>
            </a:r>
            <a:r>
              <a:rPr kumimoji="0" lang="zh-CN" altLang="en-US"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0000"/>
                </a:solidFill>
                <a:effectLst/>
                <a:uLnTx/>
                <a:uFillTx/>
                <a:latin typeface="Calibri" pitchFamily="34" charset="0"/>
                <a:ea typeface="ＭＳ Ｐゴシック" charset="-128"/>
                <a:cs typeface="Calibri" pitchFamily="34" charset="0"/>
              </a:rPr>
              <a:t>(white)</a:t>
            </a:r>
          </a:p>
          <a:p>
            <a:pPr marL="342900" marR="0" lvl="0" indent="-34290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endParaRP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Output Dim</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(Input</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2</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Padding</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Kernel)</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Stride</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1</a:t>
            </a:r>
            <a:endParaRPr kumimoji="0" 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endParaRPr>
          </a:p>
        </p:txBody>
      </p:sp>
      <p:sp>
        <p:nvSpPr>
          <p:cNvPr id="7" name="TextBox 6">
            <a:extLst>
              <a:ext uri="{FF2B5EF4-FFF2-40B4-BE49-F238E27FC236}">
                <a16:creationId xmlns:a16="http://schemas.microsoft.com/office/drawing/2014/main" id="{EED3AEFF-336E-474E-84D6-43F73AC87379}"/>
              </a:ext>
            </a:extLst>
          </p:cNvPr>
          <p:cNvSpPr txBox="1"/>
          <p:nvPr/>
        </p:nvSpPr>
        <p:spPr>
          <a:xfrm>
            <a:off x="674751" y="5704085"/>
            <a:ext cx="3279656" cy="449354"/>
          </a:xfrm>
          <a:prstGeom prst="rect">
            <a:avLst/>
          </a:prstGeom>
          <a:noFill/>
        </p:spPr>
        <p:txBody>
          <a:bodyPr wrap="square" lIns="0" tIns="9144" rIns="0" bIns="914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432FF"/>
                </a:solidFill>
                <a:effectLst/>
                <a:uLnTx/>
                <a:uFillTx/>
                <a:latin typeface="Calibri" pitchFamily="34" charset="0"/>
                <a:ea typeface="ＭＳ Ｐゴシック" charset="-128"/>
                <a:cs typeface="Calibri" pitchFamily="34" charset="0"/>
              </a:rPr>
              <a:t>Input</a:t>
            </a:r>
            <a:r>
              <a:rPr kumimoji="0" lang="zh-CN" altLang="en-US" sz="2800" b="0" i="0" u="none" strike="noStrike" kern="1200" cap="none" spc="0" normalizeH="0" baseline="0" noProof="0" dirty="0">
                <a:ln>
                  <a:noFill/>
                </a:ln>
                <a:solidFill>
                  <a:srgbClr val="0432FF"/>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432FF"/>
                </a:solidFill>
                <a:effectLst/>
                <a:uLnTx/>
                <a:uFillTx/>
                <a:latin typeface="Calibri" pitchFamily="34" charset="0"/>
                <a:ea typeface="ＭＳ Ｐゴシック" charset="-128"/>
                <a:cs typeface="Calibri" pitchFamily="34" charset="0"/>
              </a:rPr>
              <a:t>feature</a:t>
            </a:r>
            <a:r>
              <a:rPr kumimoji="0" lang="zh-CN" altLang="en-US" sz="2800" b="0" i="0" u="none" strike="noStrike" kern="1200" cap="none" spc="0" normalizeH="0" baseline="0" noProof="0" dirty="0">
                <a:ln>
                  <a:noFill/>
                </a:ln>
                <a:solidFill>
                  <a:srgbClr val="0432FF"/>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432FF"/>
                </a:solidFill>
                <a:effectLst/>
                <a:uLnTx/>
                <a:uFillTx/>
                <a:latin typeface="Calibri" pitchFamily="34" charset="0"/>
                <a:ea typeface="ＭＳ Ｐゴシック" charset="-128"/>
                <a:cs typeface="Calibri" pitchFamily="34" charset="0"/>
              </a:rPr>
              <a:t>map</a:t>
            </a:r>
            <a:endParaRPr kumimoji="0" lang="en-US" sz="2800" b="0" i="0" u="none" strike="noStrike" kern="1200" cap="none" spc="0" normalizeH="0" baseline="0" noProof="0" dirty="0">
              <a:ln>
                <a:noFill/>
              </a:ln>
              <a:solidFill>
                <a:srgbClr val="0432FF"/>
              </a:solidFill>
              <a:effectLst/>
              <a:uLnTx/>
              <a:uFillTx/>
              <a:latin typeface="Calibri" pitchFamily="34" charset="0"/>
              <a:ea typeface="ＭＳ Ｐゴシック" charset="-128"/>
              <a:cs typeface="Calibri" pitchFamily="34" charset="0"/>
            </a:endParaRPr>
          </a:p>
        </p:txBody>
      </p:sp>
      <p:sp>
        <p:nvSpPr>
          <p:cNvPr id="8" name="TextBox 7">
            <a:extLst>
              <a:ext uri="{FF2B5EF4-FFF2-40B4-BE49-F238E27FC236}">
                <a16:creationId xmlns:a16="http://schemas.microsoft.com/office/drawing/2014/main" id="{087DB69A-9A20-544B-93D4-318E389CB8FC}"/>
              </a:ext>
            </a:extLst>
          </p:cNvPr>
          <p:cNvSpPr txBox="1"/>
          <p:nvPr/>
        </p:nvSpPr>
        <p:spPr>
          <a:xfrm>
            <a:off x="674751" y="1028894"/>
            <a:ext cx="3279656" cy="406265"/>
          </a:xfrm>
          <a:prstGeom prst="rect">
            <a:avLst/>
          </a:prstGeom>
          <a:noFill/>
        </p:spPr>
        <p:txBody>
          <a:bodyPr wrap="square" lIns="0" tIns="9144" rIns="0" bIns="9144"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Output</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feature</a:t>
            </a:r>
            <a:r>
              <a:rPr kumimoji="0" lang="zh-CN" alt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 </a:t>
            </a:r>
            <a:r>
              <a:rPr kumimoji="0" lang="en-US" altLang="zh-CN"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rPr>
              <a:t>map</a:t>
            </a:r>
            <a:endParaRPr kumimoji="0" lang="en-US" sz="2800" b="0" i="0" u="none" strike="noStrike" kern="1200" cap="none" spc="0" normalizeH="0" baseline="0" noProof="0" dirty="0">
              <a:ln>
                <a:noFill/>
              </a:ln>
              <a:solidFill>
                <a:srgbClr val="006633"/>
              </a:solidFill>
              <a:effectLst/>
              <a:uLnTx/>
              <a:uFillTx/>
              <a:latin typeface="Calibri" pitchFamily="34" charset="0"/>
              <a:ea typeface="ＭＳ Ｐゴシック" charset="-128"/>
              <a:cs typeface="Calibri" pitchFamily="34" charset="0"/>
            </a:endParaRPr>
          </a:p>
        </p:txBody>
      </p:sp>
      <p:sp>
        <p:nvSpPr>
          <p:cNvPr id="9" name="Marcador de número de diapositiva 3">
            <a:extLst>
              <a:ext uri="{FF2B5EF4-FFF2-40B4-BE49-F238E27FC236}">
                <a16:creationId xmlns:a16="http://schemas.microsoft.com/office/drawing/2014/main" id="{5618178F-63F4-9645-B547-F79ADFA87CEE}"/>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53</a:t>
            </a:fld>
            <a:endParaRPr lang="en-US" altLang="en-US"/>
          </a:p>
        </p:txBody>
      </p:sp>
    </p:spTree>
    <p:extLst>
      <p:ext uri="{BB962C8B-B14F-4D97-AF65-F5344CB8AC3E}">
        <p14:creationId xmlns:p14="http://schemas.microsoft.com/office/powerpoint/2010/main" val="1839735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7FA7-98D5-41FF-94B6-7CB4DFB66FFC}"/>
              </a:ext>
            </a:extLst>
          </p:cNvPr>
          <p:cNvSpPr>
            <a:spLocks noGrp="1"/>
          </p:cNvSpPr>
          <p:nvPr>
            <p:ph type="title"/>
          </p:nvPr>
        </p:nvSpPr>
        <p:spPr/>
        <p:txBody>
          <a:bodyPr/>
          <a:lstStyle/>
          <a:p>
            <a:r>
              <a:rPr lang="en-US" altLang="zh-CN" dirty="0">
                <a:solidFill>
                  <a:srgbClr val="0070C0"/>
                </a:solidFill>
              </a:rPr>
              <a:t>An</a:t>
            </a:r>
            <a:r>
              <a:rPr lang="zh-CN" altLang="en-US" dirty="0">
                <a:solidFill>
                  <a:srgbClr val="0070C0"/>
                </a:solidFill>
              </a:rPr>
              <a:t> </a:t>
            </a:r>
            <a:r>
              <a:rPr lang="en-US" altLang="zh-CN" dirty="0">
                <a:solidFill>
                  <a:srgbClr val="0070C0"/>
                </a:solidFill>
              </a:rPr>
              <a:t>Example</a:t>
            </a:r>
            <a:r>
              <a:rPr lang="zh-CN" altLang="en-US" dirty="0">
                <a:solidFill>
                  <a:srgbClr val="0070C0"/>
                </a:solidFill>
              </a:rPr>
              <a:t> </a:t>
            </a:r>
            <a:r>
              <a:rPr lang="en-US" altLang="zh-CN" dirty="0">
                <a:solidFill>
                  <a:srgbClr val="0070C0"/>
                </a:solidFill>
              </a:rPr>
              <a:t>of</a:t>
            </a:r>
            <a:r>
              <a:rPr lang="zh-CN" altLang="en-US" dirty="0">
                <a:solidFill>
                  <a:srgbClr val="0070C0"/>
                </a:solidFill>
              </a:rPr>
              <a:t> </a:t>
            </a:r>
            <a:r>
              <a:rPr lang="en-US" altLang="zh-CN" dirty="0">
                <a:solidFill>
                  <a:srgbClr val="0070C0"/>
                </a:solidFill>
              </a:rPr>
              <a:t>2D</a:t>
            </a:r>
            <a:r>
              <a:rPr lang="zh-CN" altLang="en-US" dirty="0">
                <a:solidFill>
                  <a:srgbClr val="0070C0"/>
                </a:solidFill>
              </a:rPr>
              <a:t> </a:t>
            </a:r>
            <a:r>
              <a:rPr lang="en-US" altLang="zh-CN" dirty="0">
                <a:solidFill>
                  <a:srgbClr val="0070C0"/>
                </a:solidFill>
              </a:rPr>
              <a:t>Convolution</a:t>
            </a:r>
            <a:endParaRPr lang="en-US" dirty="0">
              <a:solidFill>
                <a:srgbClr val="0070C0"/>
              </a:solidFill>
            </a:endParaRPr>
          </a:p>
        </p:txBody>
      </p:sp>
      <p:sp>
        <p:nvSpPr>
          <p:cNvPr id="5" name="Slide Number Placeholder 4">
            <a:extLst>
              <a:ext uri="{FF2B5EF4-FFF2-40B4-BE49-F238E27FC236}">
                <a16:creationId xmlns:a16="http://schemas.microsoft.com/office/drawing/2014/main" id="{5C7BE4B4-0C58-440F-B74D-DA43B96EBDB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2CB22-0486-478D-85D9-89FFC633A411}" type="slidenum">
              <a:rPr lang="en-US" smtClean="0"/>
              <a:pPr/>
              <a:t>54</a:t>
            </a:fld>
            <a:endParaRPr lang="en-US"/>
          </a:p>
        </p:txBody>
      </p:sp>
      <p:pic>
        <p:nvPicPr>
          <p:cNvPr id="17418" name="Picture 10" descr="Playing Super Mario Bros with Proximal Policy Optimization - Brandon Da  Silva">
            <a:extLst>
              <a:ext uri="{FF2B5EF4-FFF2-40B4-BE49-F238E27FC236}">
                <a16:creationId xmlns:a16="http://schemas.microsoft.com/office/drawing/2014/main" id="{63575539-B788-412F-A5DE-4E6FF06DD683}"/>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49801" y="2226469"/>
            <a:ext cx="6644399" cy="32635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1390DB-E8A9-453A-855A-6B2B006D0F8B}"/>
              </a:ext>
            </a:extLst>
          </p:cNvPr>
          <p:cNvSpPr txBox="1"/>
          <p:nvPr/>
        </p:nvSpPr>
        <p:spPr>
          <a:xfrm>
            <a:off x="990600" y="1903303"/>
            <a:ext cx="1247775" cy="646331"/>
          </a:xfrm>
          <a:prstGeom prst="rect">
            <a:avLst/>
          </a:prstGeom>
          <a:noFill/>
        </p:spPr>
        <p:txBody>
          <a:bodyPr wrap="square" rtlCol="0">
            <a:spAutoFit/>
          </a:bodyPr>
          <a:lstStyle/>
          <a:p>
            <a:r>
              <a:rPr lang="en-US" b="1" dirty="0"/>
              <a:t>Input Layer</a:t>
            </a:r>
          </a:p>
        </p:txBody>
      </p:sp>
      <p:sp>
        <p:nvSpPr>
          <p:cNvPr id="7" name="TextBox 6">
            <a:extLst>
              <a:ext uri="{FF2B5EF4-FFF2-40B4-BE49-F238E27FC236}">
                <a16:creationId xmlns:a16="http://schemas.microsoft.com/office/drawing/2014/main" id="{6F053B62-D2EC-44ED-86FB-AA3E460FE52A}"/>
              </a:ext>
            </a:extLst>
          </p:cNvPr>
          <p:cNvSpPr txBox="1"/>
          <p:nvPr/>
        </p:nvSpPr>
        <p:spPr>
          <a:xfrm>
            <a:off x="4114800" y="1903303"/>
            <a:ext cx="1247775" cy="646331"/>
          </a:xfrm>
          <a:prstGeom prst="rect">
            <a:avLst/>
          </a:prstGeom>
          <a:noFill/>
        </p:spPr>
        <p:txBody>
          <a:bodyPr wrap="square" rtlCol="0">
            <a:spAutoFit/>
          </a:bodyPr>
          <a:lstStyle/>
          <a:p>
            <a:r>
              <a:rPr lang="en-US" b="1" dirty="0"/>
              <a:t>CNN filter</a:t>
            </a:r>
          </a:p>
        </p:txBody>
      </p:sp>
      <p:sp>
        <p:nvSpPr>
          <p:cNvPr id="8" name="TextBox 7">
            <a:extLst>
              <a:ext uri="{FF2B5EF4-FFF2-40B4-BE49-F238E27FC236}">
                <a16:creationId xmlns:a16="http://schemas.microsoft.com/office/drawing/2014/main" id="{85B46528-4985-4016-99E3-54C0971FB57D}"/>
              </a:ext>
            </a:extLst>
          </p:cNvPr>
          <p:cNvSpPr txBox="1"/>
          <p:nvPr/>
        </p:nvSpPr>
        <p:spPr>
          <a:xfrm>
            <a:off x="6646424" y="2824809"/>
            <a:ext cx="1247775" cy="646331"/>
          </a:xfrm>
          <a:prstGeom prst="rect">
            <a:avLst/>
          </a:prstGeom>
          <a:noFill/>
        </p:spPr>
        <p:txBody>
          <a:bodyPr wrap="square" rtlCol="0">
            <a:spAutoFit/>
          </a:bodyPr>
          <a:lstStyle/>
          <a:p>
            <a:r>
              <a:rPr lang="en-US" b="1" dirty="0"/>
              <a:t>Output Layer</a:t>
            </a:r>
          </a:p>
        </p:txBody>
      </p:sp>
      <p:sp>
        <p:nvSpPr>
          <p:cNvPr id="9" name="Marcador de número de diapositiva 3">
            <a:extLst>
              <a:ext uri="{FF2B5EF4-FFF2-40B4-BE49-F238E27FC236}">
                <a16:creationId xmlns:a16="http://schemas.microsoft.com/office/drawing/2014/main" id="{E1F95E29-A344-5444-AD39-78464202AF7A}"/>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54</a:t>
            </a:fld>
            <a:endParaRPr lang="en-US" altLang="en-US"/>
          </a:p>
        </p:txBody>
      </p:sp>
    </p:spTree>
    <p:extLst>
      <p:ext uri="{BB962C8B-B14F-4D97-AF65-F5344CB8AC3E}">
        <p14:creationId xmlns:p14="http://schemas.microsoft.com/office/powerpoint/2010/main" val="2639434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7FA7-98D5-41FF-94B6-7CB4DFB66FFC}"/>
              </a:ext>
            </a:extLst>
          </p:cNvPr>
          <p:cNvSpPr>
            <a:spLocks noGrp="1"/>
          </p:cNvSpPr>
          <p:nvPr>
            <p:ph type="title"/>
          </p:nvPr>
        </p:nvSpPr>
        <p:spPr/>
        <p:txBody>
          <a:bodyPr/>
          <a:lstStyle/>
          <a:p>
            <a:r>
              <a:rPr lang="en-US" altLang="zh-CN" dirty="0">
                <a:solidFill>
                  <a:srgbClr val="0070C0"/>
                </a:solidFill>
              </a:rPr>
              <a:t>Another</a:t>
            </a:r>
            <a:r>
              <a:rPr lang="zh-CN" altLang="en-US" dirty="0">
                <a:solidFill>
                  <a:srgbClr val="0070C0"/>
                </a:solidFill>
              </a:rPr>
              <a:t> </a:t>
            </a:r>
            <a:r>
              <a:rPr lang="en-US" altLang="zh-CN" dirty="0">
                <a:solidFill>
                  <a:srgbClr val="0070C0"/>
                </a:solidFill>
              </a:rPr>
              <a:t>Example</a:t>
            </a:r>
            <a:r>
              <a:rPr lang="zh-CN" altLang="en-US" dirty="0">
                <a:solidFill>
                  <a:srgbClr val="0070C0"/>
                </a:solidFill>
              </a:rPr>
              <a:t> </a:t>
            </a:r>
            <a:r>
              <a:rPr lang="en-US" altLang="zh-CN" dirty="0">
                <a:solidFill>
                  <a:srgbClr val="0070C0"/>
                </a:solidFill>
              </a:rPr>
              <a:t>of</a:t>
            </a:r>
            <a:r>
              <a:rPr lang="zh-CN" altLang="en-US" dirty="0">
                <a:solidFill>
                  <a:srgbClr val="0070C0"/>
                </a:solidFill>
              </a:rPr>
              <a:t> </a:t>
            </a:r>
            <a:r>
              <a:rPr lang="en-US" altLang="zh-CN" dirty="0">
                <a:solidFill>
                  <a:srgbClr val="0070C0"/>
                </a:solidFill>
              </a:rPr>
              <a:t>2D</a:t>
            </a:r>
            <a:r>
              <a:rPr lang="zh-CN" altLang="en-US" dirty="0">
                <a:solidFill>
                  <a:srgbClr val="0070C0"/>
                </a:solidFill>
              </a:rPr>
              <a:t> </a:t>
            </a:r>
            <a:r>
              <a:rPr lang="en-US" altLang="zh-CN" dirty="0">
                <a:solidFill>
                  <a:srgbClr val="0070C0"/>
                </a:solidFill>
              </a:rPr>
              <a:t>Convolution</a:t>
            </a:r>
            <a:endParaRPr lang="en-US" dirty="0">
              <a:solidFill>
                <a:srgbClr val="0070C0"/>
              </a:solidFill>
            </a:endParaRPr>
          </a:p>
        </p:txBody>
      </p:sp>
      <p:sp>
        <p:nvSpPr>
          <p:cNvPr id="3" name="TextBox 2">
            <a:extLst>
              <a:ext uri="{FF2B5EF4-FFF2-40B4-BE49-F238E27FC236}">
                <a16:creationId xmlns:a16="http://schemas.microsoft.com/office/drawing/2014/main" id="{FE1390DB-E8A9-453A-855A-6B2B006D0F8B}"/>
              </a:ext>
            </a:extLst>
          </p:cNvPr>
          <p:cNvSpPr txBox="1"/>
          <p:nvPr/>
        </p:nvSpPr>
        <p:spPr>
          <a:xfrm>
            <a:off x="845095" y="1241467"/>
            <a:ext cx="1247775" cy="646331"/>
          </a:xfrm>
          <a:prstGeom prst="rect">
            <a:avLst/>
          </a:prstGeom>
          <a:noFill/>
        </p:spPr>
        <p:txBody>
          <a:bodyPr wrap="square" rtlCol="0">
            <a:spAutoFit/>
          </a:bodyPr>
          <a:lstStyle/>
          <a:p>
            <a:r>
              <a:rPr lang="en-US" b="1" dirty="0"/>
              <a:t>Input Layer</a:t>
            </a:r>
          </a:p>
        </p:txBody>
      </p:sp>
      <p:sp>
        <p:nvSpPr>
          <p:cNvPr id="7" name="TextBox 6">
            <a:extLst>
              <a:ext uri="{FF2B5EF4-FFF2-40B4-BE49-F238E27FC236}">
                <a16:creationId xmlns:a16="http://schemas.microsoft.com/office/drawing/2014/main" id="{6F053B62-D2EC-44ED-86FB-AA3E460FE52A}"/>
              </a:ext>
            </a:extLst>
          </p:cNvPr>
          <p:cNvSpPr txBox="1"/>
          <p:nvPr/>
        </p:nvSpPr>
        <p:spPr>
          <a:xfrm>
            <a:off x="3957457" y="1571443"/>
            <a:ext cx="1247775" cy="646331"/>
          </a:xfrm>
          <a:prstGeom prst="rect">
            <a:avLst/>
          </a:prstGeom>
          <a:noFill/>
        </p:spPr>
        <p:txBody>
          <a:bodyPr wrap="square" rtlCol="0">
            <a:spAutoFit/>
          </a:bodyPr>
          <a:lstStyle/>
          <a:p>
            <a:r>
              <a:rPr lang="en-US" b="1" dirty="0"/>
              <a:t>CNN filter</a:t>
            </a:r>
          </a:p>
        </p:txBody>
      </p:sp>
      <p:sp>
        <p:nvSpPr>
          <p:cNvPr id="8" name="TextBox 7">
            <a:extLst>
              <a:ext uri="{FF2B5EF4-FFF2-40B4-BE49-F238E27FC236}">
                <a16:creationId xmlns:a16="http://schemas.microsoft.com/office/drawing/2014/main" id="{85B46528-4985-4016-99E3-54C0971FB57D}"/>
              </a:ext>
            </a:extLst>
          </p:cNvPr>
          <p:cNvSpPr txBox="1"/>
          <p:nvPr/>
        </p:nvSpPr>
        <p:spPr>
          <a:xfrm>
            <a:off x="7164288" y="1198493"/>
            <a:ext cx="1247775" cy="646331"/>
          </a:xfrm>
          <a:prstGeom prst="rect">
            <a:avLst/>
          </a:prstGeom>
          <a:noFill/>
        </p:spPr>
        <p:txBody>
          <a:bodyPr wrap="square" rtlCol="0">
            <a:spAutoFit/>
          </a:bodyPr>
          <a:lstStyle/>
          <a:p>
            <a:r>
              <a:rPr lang="en-US" b="1" dirty="0"/>
              <a:t>Output Layer</a:t>
            </a:r>
          </a:p>
        </p:txBody>
      </p:sp>
      <p:sp>
        <p:nvSpPr>
          <p:cNvPr id="9" name="Marcador de número de diapositiva 3">
            <a:extLst>
              <a:ext uri="{FF2B5EF4-FFF2-40B4-BE49-F238E27FC236}">
                <a16:creationId xmlns:a16="http://schemas.microsoft.com/office/drawing/2014/main" id="{E1F95E29-A344-5444-AD39-78464202AF7A}"/>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55</a:t>
            </a:fld>
            <a:endParaRPr lang="en-US" altLang="en-US" dirty="0"/>
          </a:p>
        </p:txBody>
      </p:sp>
      <p:sp>
        <p:nvSpPr>
          <p:cNvPr id="10" name="CuadroTexto 26">
            <a:extLst>
              <a:ext uri="{FF2B5EF4-FFF2-40B4-BE49-F238E27FC236}">
                <a16:creationId xmlns:a16="http://schemas.microsoft.com/office/drawing/2014/main" id="{F66B2C7D-3E44-E941-90E0-9E7CBE2EB0AC}"/>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164" name="Rectangle 163">
            <a:extLst>
              <a:ext uri="{FF2B5EF4-FFF2-40B4-BE49-F238E27FC236}">
                <a16:creationId xmlns:a16="http://schemas.microsoft.com/office/drawing/2014/main" id="{B9FAA276-F070-FA43-B358-26D8FA4C78D0}"/>
              </a:ext>
            </a:extLst>
          </p:cNvPr>
          <p:cNvSpPr/>
          <p:nvPr/>
        </p:nvSpPr>
        <p:spPr bwMode="auto">
          <a:xfrm>
            <a:off x="3548366" y="2354832"/>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1</a:t>
            </a:r>
          </a:p>
        </p:txBody>
      </p:sp>
      <p:sp>
        <p:nvSpPr>
          <p:cNvPr id="165" name="Rectangle 164">
            <a:extLst>
              <a:ext uri="{FF2B5EF4-FFF2-40B4-BE49-F238E27FC236}">
                <a16:creationId xmlns:a16="http://schemas.microsoft.com/office/drawing/2014/main" id="{2A4645AB-2F71-8044-8E92-FBC204D61833}"/>
              </a:ext>
            </a:extLst>
          </p:cNvPr>
          <p:cNvSpPr/>
          <p:nvPr/>
        </p:nvSpPr>
        <p:spPr bwMode="auto">
          <a:xfrm>
            <a:off x="3746471" y="2354832"/>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166" name="Rectangle 165">
            <a:extLst>
              <a:ext uri="{FF2B5EF4-FFF2-40B4-BE49-F238E27FC236}">
                <a16:creationId xmlns:a16="http://schemas.microsoft.com/office/drawing/2014/main" id="{A1F1C9F7-3BFD-054A-A818-AD54E0FE825F}"/>
              </a:ext>
            </a:extLst>
          </p:cNvPr>
          <p:cNvSpPr/>
          <p:nvPr/>
        </p:nvSpPr>
        <p:spPr bwMode="auto">
          <a:xfrm>
            <a:off x="3940534" y="2354832"/>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167" name="Rectangle 166">
            <a:extLst>
              <a:ext uri="{FF2B5EF4-FFF2-40B4-BE49-F238E27FC236}">
                <a16:creationId xmlns:a16="http://schemas.microsoft.com/office/drawing/2014/main" id="{E060885E-3A69-BC46-B191-15DF1781D1FF}"/>
              </a:ext>
            </a:extLst>
          </p:cNvPr>
          <p:cNvSpPr/>
          <p:nvPr/>
        </p:nvSpPr>
        <p:spPr bwMode="auto">
          <a:xfrm>
            <a:off x="4130554" y="2354832"/>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168" name="Rectangle 167">
            <a:extLst>
              <a:ext uri="{FF2B5EF4-FFF2-40B4-BE49-F238E27FC236}">
                <a16:creationId xmlns:a16="http://schemas.microsoft.com/office/drawing/2014/main" id="{150ECA38-F02D-5343-B140-40C6B6B59AE8}"/>
              </a:ext>
            </a:extLst>
          </p:cNvPr>
          <p:cNvSpPr/>
          <p:nvPr/>
        </p:nvSpPr>
        <p:spPr bwMode="auto">
          <a:xfrm>
            <a:off x="4324616" y="2354832"/>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1</a:t>
            </a:r>
          </a:p>
        </p:txBody>
      </p:sp>
      <p:sp>
        <p:nvSpPr>
          <p:cNvPr id="169" name="Rectangle 168">
            <a:extLst>
              <a:ext uri="{FF2B5EF4-FFF2-40B4-BE49-F238E27FC236}">
                <a16:creationId xmlns:a16="http://schemas.microsoft.com/office/drawing/2014/main" id="{FF7D9DBA-B5F5-044F-9156-40EC8BF0AC20}"/>
              </a:ext>
            </a:extLst>
          </p:cNvPr>
          <p:cNvSpPr/>
          <p:nvPr/>
        </p:nvSpPr>
        <p:spPr bwMode="auto">
          <a:xfrm>
            <a:off x="3548366" y="2541211"/>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170" name="Rectangle 169">
            <a:extLst>
              <a:ext uri="{FF2B5EF4-FFF2-40B4-BE49-F238E27FC236}">
                <a16:creationId xmlns:a16="http://schemas.microsoft.com/office/drawing/2014/main" id="{FD07F71D-333E-2245-8188-94625ACBE867}"/>
              </a:ext>
            </a:extLst>
          </p:cNvPr>
          <p:cNvSpPr/>
          <p:nvPr/>
        </p:nvSpPr>
        <p:spPr bwMode="auto">
          <a:xfrm>
            <a:off x="3746471" y="2541211"/>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171" name="Rectangle 170">
            <a:extLst>
              <a:ext uri="{FF2B5EF4-FFF2-40B4-BE49-F238E27FC236}">
                <a16:creationId xmlns:a16="http://schemas.microsoft.com/office/drawing/2014/main" id="{11E74DFB-5EB6-5744-8350-4F1822A87B7F}"/>
              </a:ext>
            </a:extLst>
          </p:cNvPr>
          <p:cNvSpPr/>
          <p:nvPr/>
        </p:nvSpPr>
        <p:spPr bwMode="auto">
          <a:xfrm>
            <a:off x="3939523" y="2541211"/>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4</a:t>
            </a:r>
          </a:p>
        </p:txBody>
      </p:sp>
      <p:sp>
        <p:nvSpPr>
          <p:cNvPr id="172" name="Rectangle 171">
            <a:extLst>
              <a:ext uri="{FF2B5EF4-FFF2-40B4-BE49-F238E27FC236}">
                <a16:creationId xmlns:a16="http://schemas.microsoft.com/office/drawing/2014/main" id="{2440AE55-AC32-7042-9FC8-873E4E2B32C4}"/>
              </a:ext>
            </a:extLst>
          </p:cNvPr>
          <p:cNvSpPr/>
          <p:nvPr/>
        </p:nvSpPr>
        <p:spPr bwMode="auto">
          <a:xfrm>
            <a:off x="4130554" y="2541211"/>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173" name="Rectangle 172">
            <a:extLst>
              <a:ext uri="{FF2B5EF4-FFF2-40B4-BE49-F238E27FC236}">
                <a16:creationId xmlns:a16="http://schemas.microsoft.com/office/drawing/2014/main" id="{279B41AD-8AA7-CF4E-8094-B690DB27F69E}"/>
              </a:ext>
            </a:extLst>
          </p:cNvPr>
          <p:cNvSpPr/>
          <p:nvPr/>
        </p:nvSpPr>
        <p:spPr bwMode="auto">
          <a:xfrm>
            <a:off x="4324616" y="2541211"/>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174" name="Rectangle 173">
            <a:extLst>
              <a:ext uri="{FF2B5EF4-FFF2-40B4-BE49-F238E27FC236}">
                <a16:creationId xmlns:a16="http://schemas.microsoft.com/office/drawing/2014/main" id="{7D62B0E5-6670-0042-8DD6-ADDF11863BF1}"/>
              </a:ext>
            </a:extLst>
          </p:cNvPr>
          <p:cNvSpPr/>
          <p:nvPr/>
        </p:nvSpPr>
        <p:spPr bwMode="auto">
          <a:xfrm>
            <a:off x="3548366" y="2727589"/>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175" name="Rectangle 174">
            <a:extLst>
              <a:ext uri="{FF2B5EF4-FFF2-40B4-BE49-F238E27FC236}">
                <a16:creationId xmlns:a16="http://schemas.microsoft.com/office/drawing/2014/main" id="{B590FF14-3610-CC46-8956-DBF3C082E2B0}"/>
              </a:ext>
            </a:extLst>
          </p:cNvPr>
          <p:cNvSpPr/>
          <p:nvPr/>
        </p:nvSpPr>
        <p:spPr bwMode="auto">
          <a:xfrm>
            <a:off x="3746471" y="2727589"/>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4</a:t>
            </a:r>
          </a:p>
        </p:txBody>
      </p:sp>
      <p:sp>
        <p:nvSpPr>
          <p:cNvPr id="176" name="Rectangle 175">
            <a:extLst>
              <a:ext uri="{FF2B5EF4-FFF2-40B4-BE49-F238E27FC236}">
                <a16:creationId xmlns:a16="http://schemas.microsoft.com/office/drawing/2014/main" id="{FBD44691-5DFA-7042-B573-5F7748E1B174}"/>
              </a:ext>
            </a:extLst>
          </p:cNvPr>
          <p:cNvSpPr/>
          <p:nvPr/>
        </p:nvSpPr>
        <p:spPr bwMode="auto">
          <a:xfrm>
            <a:off x="3936491" y="2727589"/>
            <a:ext cx="194063" cy="186379"/>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5</a:t>
            </a:r>
          </a:p>
        </p:txBody>
      </p:sp>
      <p:sp>
        <p:nvSpPr>
          <p:cNvPr id="177" name="Rectangle 176">
            <a:extLst>
              <a:ext uri="{FF2B5EF4-FFF2-40B4-BE49-F238E27FC236}">
                <a16:creationId xmlns:a16="http://schemas.microsoft.com/office/drawing/2014/main" id="{0B76057F-9F05-084B-B4A0-816337CD5222}"/>
              </a:ext>
            </a:extLst>
          </p:cNvPr>
          <p:cNvSpPr/>
          <p:nvPr/>
        </p:nvSpPr>
        <p:spPr bwMode="auto">
          <a:xfrm>
            <a:off x="4134596" y="2727589"/>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4</a:t>
            </a:r>
          </a:p>
        </p:txBody>
      </p:sp>
      <p:sp>
        <p:nvSpPr>
          <p:cNvPr id="178" name="Rectangle 177">
            <a:extLst>
              <a:ext uri="{FF2B5EF4-FFF2-40B4-BE49-F238E27FC236}">
                <a16:creationId xmlns:a16="http://schemas.microsoft.com/office/drawing/2014/main" id="{6CE4B4D3-D302-A04A-89C1-614CFAB078DF}"/>
              </a:ext>
            </a:extLst>
          </p:cNvPr>
          <p:cNvSpPr/>
          <p:nvPr/>
        </p:nvSpPr>
        <p:spPr bwMode="auto">
          <a:xfrm>
            <a:off x="4324616" y="2727589"/>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179" name="Rectangle 178">
            <a:extLst>
              <a:ext uri="{FF2B5EF4-FFF2-40B4-BE49-F238E27FC236}">
                <a16:creationId xmlns:a16="http://schemas.microsoft.com/office/drawing/2014/main" id="{6A1A2EE7-86D7-EC49-9E70-2AEF65635D31}"/>
              </a:ext>
            </a:extLst>
          </p:cNvPr>
          <p:cNvSpPr/>
          <p:nvPr/>
        </p:nvSpPr>
        <p:spPr bwMode="auto">
          <a:xfrm>
            <a:off x="3548366" y="2913968"/>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180" name="Rectangle 179">
            <a:extLst>
              <a:ext uri="{FF2B5EF4-FFF2-40B4-BE49-F238E27FC236}">
                <a16:creationId xmlns:a16="http://schemas.microsoft.com/office/drawing/2014/main" id="{91459019-0F0E-F942-9E34-4D9E35FF9C0B}"/>
              </a:ext>
            </a:extLst>
          </p:cNvPr>
          <p:cNvSpPr/>
          <p:nvPr/>
        </p:nvSpPr>
        <p:spPr bwMode="auto">
          <a:xfrm>
            <a:off x="3746471" y="2913968"/>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181" name="Rectangle 180">
            <a:extLst>
              <a:ext uri="{FF2B5EF4-FFF2-40B4-BE49-F238E27FC236}">
                <a16:creationId xmlns:a16="http://schemas.microsoft.com/office/drawing/2014/main" id="{345EC189-651E-784B-84AE-E85515906A68}"/>
              </a:ext>
            </a:extLst>
          </p:cNvPr>
          <p:cNvSpPr/>
          <p:nvPr/>
        </p:nvSpPr>
        <p:spPr bwMode="auto">
          <a:xfrm>
            <a:off x="3936491" y="2913968"/>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4</a:t>
            </a:r>
          </a:p>
        </p:txBody>
      </p:sp>
      <p:sp>
        <p:nvSpPr>
          <p:cNvPr id="182" name="Rectangle 181">
            <a:extLst>
              <a:ext uri="{FF2B5EF4-FFF2-40B4-BE49-F238E27FC236}">
                <a16:creationId xmlns:a16="http://schemas.microsoft.com/office/drawing/2014/main" id="{8469885C-5680-D447-AA05-7D72C527A7A7}"/>
              </a:ext>
            </a:extLst>
          </p:cNvPr>
          <p:cNvSpPr/>
          <p:nvPr/>
        </p:nvSpPr>
        <p:spPr bwMode="auto">
          <a:xfrm>
            <a:off x="4134596" y="2913968"/>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183" name="Rectangle 182">
            <a:extLst>
              <a:ext uri="{FF2B5EF4-FFF2-40B4-BE49-F238E27FC236}">
                <a16:creationId xmlns:a16="http://schemas.microsoft.com/office/drawing/2014/main" id="{7C8785F5-B3EC-6B44-B672-7984B5F9836E}"/>
              </a:ext>
            </a:extLst>
          </p:cNvPr>
          <p:cNvSpPr/>
          <p:nvPr/>
        </p:nvSpPr>
        <p:spPr bwMode="auto">
          <a:xfrm>
            <a:off x="4324616" y="2913968"/>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184" name="Rectangle 183">
            <a:extLst>
              <a:ext uri="{FF2B5EF4-FFF2-40B4-BE49-F238E27FC236}">
                <a16:creationId xmlns:a16="http://schemas.microsoft.com/office/drawing/2014/main" id="{218400DB-C030-5C41-B341-733DFD6C4E1D}"/>
              </a:ext>
            </a:extLst>
          </p:cNvPr>
          <p:cNvSpPr/>
          <p:nvPr/>
        </p:nvSpPr>
        <p:spPr bwMode="auto">
          <a:xfrm>
            <a:off x="3548366" y="3100347"/>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1</a:t>
            </a:r>
          </a:p>
        </p:txBody>
      </p:sp>
      <p:sp>
        <p:nvSpPr>
          <p:cNvPr id="185" name="Rectangle 184">
            <a:extLst>
              <a:ext uri="{FF2B5EF4-FFF2-40B4-BE49-F238E27FC236}">
                <a16:creationId xmlns:a16="http://schemas.microsoft.com/office/drawing/2014/main" id="{527683BA-F1E1-B241-9865-CAC4E7F64242}"/>
              </a:ext>
            </a:extLst>
          </p:cNvPr>
          <p:cNvSpPr/>
          <p:nvPr/>
        </p:nvSpPr>
        <p:spPr bwMode="auto">
          <a:xfrm>
            <a:off x="3746471" y="3100347"/>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186" name="Rectangle 185">
            <a:extLst>
              <a:ext uri="{FF2B5EF4-FFF2-40B4-BE49-F238E27FC236}">
                <a16:creationId xmlns:a16="http://schemas.microsoft.com/office/drawing/2014/main" id="{C071F193-FCA8-8B4F-A67F-68D568E3DCE7}"/>
              </a:ext>
            </a:extLst>
          </p:cNvPr>
          <p:cNvSpPr/>
          <p:nvPr/>
        </p:nvSpPr>
        <p:spPr bwMode="auto">
          <a:xfrm>
            <a:off x="3936491" y="3100347"/>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187" name="Rectangle 186">
            <a:extLst>
              <a:ext uri="{FF2B5EF4-FFF2-40B4-BE49-F238E27FC236}">
                <a16:creationId xmlns:a16="http://schemas.microsoft.com/office/drawing/2014/main" id="{5A1F70F6-ECAB-3D4C-9D34-4E4E1F183E93}"/>
              </a:ext>
            </a:extLst>
          </p:cNvPr>
          <p:cNvSpPr/>
          <p:nvPr/>
        </p:nvSpPr>
        <p:spPr bwMode="auto">
          <a:xfrm>
            <a:off x="4134596" y="3100347"/>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188" name="Rectangle 187">
            <a:extLst>
              <a:ext uri="{FF2B5EF4-FFF2-40B4-BE49-F238E27FC236}">
                <a16:creationId xmlns:a16="http://schemas.microsoft.com/office/drawing/2014/main" id="{AB3935C3-43BF-2A44-A857-1E0856CB22F3}"/>
              </a:ext>
            </a:extLst>
          </p:cNvPr>
          <p:cNvSpPr/>
          <p:nvPr/>
        </p:nvSpPr>
        <p:spPr bwMode="auto">
          <a:xfrm>
            <a:off x="4324616" y="3100347"/>
            <a:ext cx="194063" cy="18637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1</a:t>
            </a:r>
          </a:p>
        </p:txBody>
      </p:sp>
      <p:sp>
        <p:nvSpPr>
          <p:cNvPr id="189" name="Rectangle 188">
            <a:extLst>
              <a:ext uri="{FF2B5EF4-FFF2-40B4-BE49-F238E27FC236}">
                <a16:creationId xmlns:a16="http://schemas.microsoft.com/office/drawing/2014/main" id="{04233A76-81C3-BC4D-B010-C298582C15EA}"/>
              </a:ext>
            </a:extLst>
          </p:cNvPr>
          <p:cNvSpPr/>
          <p:nvPr/>
        </p:nvSpPr>
        <p:spPr bwMode="auto">
          <a:xfrm>
            <a:off x="4644008" y="4554353"/>
            <a:ext cx="291094" cy="28053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a:t>
            </a:r>
          </a:p>
        </p:txBody>
      </p:sp>
      <p:sp>
        <p:nvSpPr>
          <p:cNvPr id="190" name="Rectangle 189">
            <a:extLst>
              <a:ext uri="{FF2B5EF4-FFF2-40B4-BE49-F238E27FC236}">
                <a16:creationId xmlns:a16="http://schemas.microsoft.com/office/drawing/2014/main" id="{E3B4F962-0680-364C-B52F-00ACD9FD7F27}"/>
              </a:ext>
            </a:extLst>
          </p:cNvPr>
          <p:cNvSpPr/>
          <p:nvPr/>
        </p:nvSpPr>
        <p:spPr bwMode="auto">
          <a:xfrm>
            <a:off x="4935102" y="4554353"/>
            <a:ext cx="291094" cy="28053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4</a:t>
            </a:r>
          </a:p>
        </p:txBody>
      </p:sp>
      <p:sp>
        <p:nvSpPr>
          <p:cNvPr id="191" name="Rectangle 190">
            <a:extLst>
              <a:ext uri="{FF2B5EF4-FFF2-40B4-BE49-F238E27FC236}">
                <a16:creationId xmlns:a16="http://schemas.microsoft.com/office/drawing/2014/main" id="{C124C682-AAA7-B74E-AE5A-6528D9EFE421}"/>
              </a:ext>
            </a:extLst>
          </p:cNvPr>
          <p:cNvSpPr/>
          <p:nvPr/>
        </p:nvSpPr>
        <p:spPr bwMode="auto">
          <a:xfrm>
            <a:off x="5220131" y="4554353"/>
            <a:ext cx="291094" cy="28053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9</a:t>
            </a:r>
          </a:p>
        </p:txBody>
      </p:sp>
      <p:sp>
        <p:nvSpPr>
          <p:cNvPr id="192" name="Rectangle 191">
            <a:extLst>
              <a:ext uri="{FF2B5EF4-FFF2-40B4-BE49-F238E27FC236}">
                <a16:creationId xmlns:a16="http://schemas.microsoft.com/office/drawing/2014/main" id="{415BB703-8D2F-6040-9F74-F2E28DDA5DBD}"/>
              </a:ext>
            </a:extLst>
          </p:cNvPr>
          <p:cNvSpPr/>
          <p:nvPr/>
        </p:nvSpPr>
        <p:spPr bwMode="auto">
          <a:xfrm>
            <a:off x="5517289" y="4554353"/>
            <a:ext cx="291094" cy="28053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8</a:t>
            </a:r>
          </a:p>
        </p:txBody>
      </p:sp>
      <p:sp>
        <p:nvSpPr>
          <p:cNvPr id="193" name="Rectangle 192">
            <a:extLst>
              <a:ext uri="{FF2B5EF4-FFF2-40B4-BE49-F238E27FC236}">
                <a16:creationId xmlns:a16="http://schemas.microsoft.com/office/drawing/2014/main" id="{A1FA2622-B470-F34B-8CB0-0595A31E54B9}"/>
              </a:ext>
            </a:extLst>
          </p:cNvPr>
          <p:cNvSpPr/>
          <p:nvPr/>
        </p:nvSpPr>
        <p:spPr bwMode="auto">
          <a:xfrm>
            <a:off x="5808383" y="4554353"/>
            <a:ext cx="291094" cy="28053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5</a:t>
            </a:r>
          </a:p>
        </p:txBody>
      </p:sp>
      <p:sp>
        <p:nvSpPr>
          <p:cNvPr id="194" name="Rectangle 193">
            <a:extLst>
              <a:ext uri="{FF2B5EF4-FFF2-40B4-BE49-F238E27FC236}">
                <a16:creationId xmlns:a16="http://schemas.microsoft.com/office/drawing/2014/main" id="{B1BAC775-8430-804A-ADE6-AAE84DB5287E}"/>
              </a:ext>
            </a:extLst>
          </p:cNvPr>
          <p:cNvSpPr/>
          <p:nvPr/>
        </p:nvSpPr>
        <p:spPr bwMode="auto">
          <a:xfrm>
            <a:off x="4644008" y="4834891"/>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4</a:t>
            </a:r>
          </a:p>
        </p:txBody>
      </p:sp>
      <p:sp>
        <p:nvSpPr>
          <p:cNvPr id="195" name="Rectangle 194">
            <a:extLst>
              <a:ext uri="{FF2B5EF4-FFF2-40B4-BE49-F238E27FC236}">
                <a16:creationId xmlns:a16="http://schemas.microsoft.com/office/drawing/2014/main" id="{7D418DEE-08EB-4C44-8C3E-6F5B9CD4D490}"/>
              </a:ext>
            </a:extLst>
          </p:cNvPr>
          <p:cNvSpPr/>
          <p:nvPr/>
        </p:nvSpPr>
        <p:spPr bwMode="auto">
          <a:xfrm>
            <a:off x="4935102" y="4834891"/>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9</a:t>
            </a:r>
          </a:p>
        </p:txBody>
      </p:sp>
      <p:sp>
        <p:nvSpPr>
          <p:cNvPr id="196" name="Rectangle 195">
            <a:extLst>
              <a:ext uri="{FF2B5EF4-FFF2-40B4-BE49-F238E27FC236}">
                <a16:creationId xmlns:a16="http://schemas.microsoft.com/office/drawing/2014/main" id="{8F68C922-91CF-6E4D-B982-08E80A47294B}"/>
              </a:ext>
            </a:extLst>
          </p:cNvPr>
          <p:cNvSpPr/>
          <p:nvPr/>
        </p:nvSpPr>
        <p:spPr bwMode="auto">
          <a:xfrm>
            <a:off x="5219121" y="4834891"/>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16</a:t>
            </a:r>
          </a:p>
        </p:txBody>
      </p:sp>
      <p:sp>
        <p:nvSpPr>
          <p:cNvPr id="197" name="Rectangle 196">
            <a:extLst>
              <a:ext uri="{FF2B5EF4-FFF2-40B4-BE49-F238E27FC236}">
                <a16:creationId xmlns:a16="http://schemas.microsoft.com/office/drawing/2014/main" id="{A98CC516-BA73-D446-ADEF-41B1DB7B3BB4}"/>
              </a:ext>
            </a:extLst>
          </p:cNvPr>
          <p:cNvSpPr/>
          <p:nvPr/>
        </p:nvSpPr>
        <p:spPr bwMode="auto">
          <a:xfrm>
            <a:off x="5517289" y="4834891"/>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15</a:t>
            </a:r>
          </a:p>
        </p:txBody>
      </p:sp>
      <p:sp>
        <p:nvSpPr>
          <p:cNvPr id="198" name="Rectangle 197">
            <a:extLst>
              <a:ext uri="{FF2B5EF4-FFF2-40B4-BE49-F238E27FC236}">
                <a16:creationId xmlns:a16="http://schemas.microsoft.com/office/drawing/2014/main" id="{F6348FEA-DC25-0640-8756-FD5F8931D3DF}"/>
              </a:ext>
            </a:extLst>
          </p:cNvPr>
          <p:cNvSpPr/>
          <p:nvPr/>
        </p:nvSpPr>
        <p:spPr bwMode="auto">
          <a:xfrm>
            <a:off x="5808383" y="4834891"/>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12</a:t>
            </a:r>
          </a:p>
        </p:txBody>
      </p:sp>
      <p:sp>
        <p:nvSpPr>
          <p:cNvPr id="199" name="Rectangle 198">
            <a:extLst>
              <a:ext uri="{FF2B5EF4-FFF2-40B4-BE49-F238E27FC236}">
                <a16:creationId xmlns:a16="http://schemas.microsoft.com/office/drawing/2014/main" id="{F36535C4-4273-7149-8C63-F502E07FF819}"/>
              </a:ext>
            </a:extLst>
          </p:cNvPr>
          <p:cNvSpPr/>
          <p:nvPr/>
        </p:nvSpPr>
        <p:spPr bwMode="auto">
          <a:xfrm>
            <a:off x="4644008" y="5113488"/>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9</a:t>
            </a:r>
          </a:p>
        </p:txBody>
      </p:sp>
      <p:sp>
        <p:nvSpPr>
          <p:cNvPr id="200" name="Rectangle 199">
            <a:extLst>
              <a:ext uri="{FF2B5EF4-FFF2-40B4-BE49-F238E27FC236}">
                <a16:creationId xmlns:a16="http://schemas.microsoft.com/office/drawing/2014/main" id="{A38BB340-6D5D-B94F-B30D-3446735E63D6}"/>
              </a:ext>
            </a:extLst>
          </p:cNvPr>
          <p:cNvSpPr/>
          <p:nvPr/>
        </p:nvSpPr>
        <p:spPr bwMode="auto">
          <a:xfrm>
            <a:off x="4935102" y="5113488"/>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16</a:t>
            </a:r>
          </a:p>
        </p:txBody>
      </p:sp>
      <p:sp>
        <p:nvSpPr>
          <p:cNvPr id="201" name="Rectangle 200">
            <a:extLst>
              <a:ext uri="{FF2B5EF4-FFF2-40B4-BE49-F238E27FC236}">
                <a16:creationId xmlns:a16="http://schemas.microsoft.com/office/drawing/2014/main" id="{B74A8879-54B3-AE4F-8592-FC11464ECB8A}"/>
              </a:ext>
            </a:extLst>
          </p:cNvPr>
          <p:cNvSpPr/>
          <p:nvPr/>
        </p:nvSpPr>
        <p:spPr bwMode="auto">
          <a:xfrm>
            <a:off x="5220131" y="5113488"/>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25</a:t>
            </a:r>
          </a:p>
        </p:txBody>
      </p:sp>
      <p:sp>
        <p:nvSpPr>
          <p:cNvPr id="202" name="Rectangle 201">
            <a:extLst>
              <a:ext uri="{FF2B5EF4-FFF2-40B4-BE49-F238E27FC236}">
                <a16:creationId xmlns:a16="http://schemas.microsoft.com/office/drawing/2014/main" id="{4969A5B4-30B3-A74A-8A7B-19FC32A30DD3}"/>
              </a:ext>
            </a:extLst>
          </p:cNvPr>
          <p:cNvSpPr/>
          <p:nvPr/>
        </p:nvSpPr>
        <p:spPr bwMode="auto">
          <a:xfrm>
            <a:off x="5517289" y="5113488"/>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24</a:t>
            </a:r>
          </a:p>
        </p:txBody>
      </p:sp>
      <p:sp>
        <p:nvSpPr>
          <p:cNvPr id="203" name="Rectangle 202">
            <a:extLst>
              <a:ext uri="{FF2B5EF4-FFF2-40B4-BE49-F238E27FC236}">
                <a16:creationId xmlns:a16="http://schemas.microsoft.com/office/drawing/2014/main" id="{3896E493-24B5-9B41-90CE-6648FA6505A1}"/>
              </a:ext>
            </a:extLst>
          </p:cNvPr>
          <p:cNvSpPr/>
          <p:nvPr/>
        </p:nvSpPr>
        <p:spPr bwMode="auto">
          <a:xfrm>
            <a:off x="5808383" y="5113488"/>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21</a:t>
            </a:r>
          </a:p>
        </p:txBody>
      </p:sp>
      <p:sp>
        <p:nvSpPr>
          <p:cNvPr id="204" name="Rectangle 203">
            <a:extLst>
              <a:ext uri="{FF2B5EF4-FFF2-40B4-BE49-F238E27FC236}">
                <a16:creationId xmlns:a16="http://schemas.microsoft.com/office/drawing/2014/main" id="{30E321FD-594E-574A-A272-731449611270}"/>
              </a:ext>
            </a:extLst>
          </p:cNvPr>
          <p:cNvSpPr/>
          <p:nvPr/>
        </p:nvSpPr>
        <p:spPr bwMode="auto">
          <a:xfrm>
            <a:off x="4644008" y="5393056"/>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8</a:t>
            </a:r>
          </a:p>
        </p:txBody>
      </p:sp>
      <p:sp>
        <p:nvSpPr>
          <p:cNvPr id="205" name="Rectangle 204">
            <a:extLst>
              <a:ext uri="{FF2B5EF4-FFF2-40B4-BE49-F238E27FC236}">
                <a16:creationId xmlns:a16="http://schemas.microsoft.com/office/drawing/2014/main" id="{4C34335F-4CF2-684D-92D1-4ACBF13416B0}"/>
              </a:ext>
            </a:extLst>
          </p:cNvPr>
          <p:cNvSpPr/>
          <p:nvPr/>
        </p:nvSpPr>
        <p:spPr bwMode="auto">
          <a:xfrm>
            <a:off x="4935102" y="5393056"/>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15</a:t>
            </a:r>
          </a:p>
        </p:txBody>
      </p:sp>
      <p:sp>
        <p:nvSpPr>
          <p:cNvPr id="206" name="Rectangle 205">
            <a:extLst>
              <a:ext uri="{FF2B5EF4-FFF2-40B4-BE49-F238E27FC236}">
                <a16:creationId xmlns:a16="http://schemas.microsoft.com/office/drawing/2014/main" id="{B86B5ACD-4EB3-F645-921D-264B2EC236EA}"/>
              </a:ext>
            </a:extLst>
          </p:cNvPr>
          <p:cNvSpPr/>
          <p:nvPr/>
        </p:nvSpPr>
        <p:spPr bwMode="auto">
          <a:xfrm>
            <a:off x="5220131" y="5393056"/>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24</a:t>
            </a:r>
          </a:p>
        </p:txBody>
      </p:sp>
      <p:sp>
        <p:nvSpPr>
          <p:cNvPr id="207" name="Rectangle 206">
            <a:extLst>
              <a:ext uri="{FF2B5EF4-FFF2-40B4-BE49-F238E27FC236}">
                <a16:creationId xmlns:a16="http://schemas.microsoft.com/office/drawing/2014/main" id="{DDA3BA49-CFB8-7040-B8C4-D987DA053CE4}"/>
              </a:ext>
            </a:extLst>
          </p:cNvPr>
          <p:cNvSpPr/>
          <p:nvPr/>
        </p:nvSpPr>
        <p:spPr bwMode="auto">
          <a:xfrm>
            <a:off x="5517289" y="5393056"/>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21</a:t>
            </a:r>
          </a:p>
        </p:txBody>
      </p:sp>
      <p:sp>
        <p:nvSpPr>
          <p:cNvPr id="208" name="Rectangle 207">
            <a:extLst>
              <a:ext uri="{FF2B5EF4-FFF2-40B4-BE49-F238E27FC236}">
                <a16:creationId xmlns:a16="http://schemas.microsoft.com/office/drawing/2014/main" id="{EDB901E1-F533-B64B-A424-58030B443FC5}"/>
              </a:ext>
            </a:extLst>
          </p:cNvPr>
          <p:cNvSpPr/>
          <p:nvPr/>
        </p:nvSpPr>
        <p:spPr bwMode="auto">
          <a:xfrm>
            <a:off x="5808383" y="5393056"/>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16</a:t>
            </a:r>
          </a:p>
        </p:txBody>
      </p:sp>
      <p:sp>
        <p:nvSpPr>
          <p:cNvPr id="209" name="Rectangle 208">
            <a:extLst>
              <a:ext uri="{FF2B5EF4-FFF2-40B4-BE49-F238E27FC236}">
                <a16:creationId xmlns:a16="http://schemas.microsoft.com/office/drawing/2014/main" id="{4BD384EC-AA13-6745-A4A5-F1B96A754E3A}"/>
              </a:ext>
            </a:extLst>
          </p:cNvPr>
          <p:cNvSpPr/>
          <p:nvPr/>
        </p:nvSpPr>
        <p:spPr bwMode="auto">
          <a:xfrm>
            <a:off x="4644008" y="5669712"/>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5</a:t>
            </a:r>
          </a:p>
        </p:txBody>
      </p:sp>
      <p:sp>
        <p:nvSpPr>
          <p:cNvPr id="210" name="Rectangle 209">
            <a:extLst>
              <a:ext uri="{FF2B5EF4-FFF2-40B4-BE49-F238E27FC236}">
                <a16:creationId xmlns:a16="http://schemas.microsoft.com/office/drawing/2014/main" id="{E832401F-6DA4-E04E-A709-967BAC7EC3A8}"/>
              </a:ext>
            </a:extLst>
          </p:cNvPr>
          <p:cNvSpPr/>
          <p:nvPr/>
        </p:nvSpPr>
        <p:spPr bwMode="auto">
          <a:xfrm>
            <a:off x="4935102" y="5669712"/>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12</a:t>
            </a:r>
          </a:p>
        </p:txBody>
      </p:sp>
      <p:sp>
        <p:nvSpPr>
          <p:cNvPr id="211" name="Rectangle 210">
            <a:extLst>
              <a:ext uri="{FF2B5EF4-FFF2-40B4-BE49-F238E27FC236}">
                <a16:creationId xmlns:a16="http://schemas.microsoft.com/office/drawing/2014/main" id="{AA3EF166-349C-134C-87B6-B7CEF03EB537}"/>
              </a:ext>
            </a:extLst>
          </p:cNvPr>
          <p:cNvSpPr/>
          <p:nvPr/>
        </p:nvSpPr>
        <p:spPr bwMode="auto">
          <a:xfrm>
            <a:off x="5220131" y="5669712"/>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21</a:t>
            </a:r>
          </a:p>
        </p:txBody>
      </p:sp>
      <p:sp>
        <p:nvSpPr>
          <p:cNvPr id="212" name="Rectangle 211">
            <a:extLst>
              <a:ext uri="{FF2B5EF4-FFF2-40B4-BE49-F238E27FC236}">
                <a16:creationId xmlns:a16="http://schemas.microsoft.com/office/drawing/2014/main" id="{FDD48AC1-E27E-3845-8ED7-38642303E817}"/>
              </a:ext>
            </a:extLst>
          </p:cNvPr>
          <p:cNvSpPr/>
          <p:nvPr/>
        </p:nvSpPr>
        <p:spPr bwMode="auto">
          <a:xfrm>
            <a:off x="5517289" y="5669712"/>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16</a:t>
            </a:r>
          </a:p>
        </p:txBody>
      </p:sp>
      <p:sp>
        <p:nvSpPr>
          <p:cNvPr id="213" name="Rectangle 212">
            <a:extLst>
              <a:ext uri="{FF2B5EF4-FFF2-40B4-BE49-F238E27FC236}">
                <a16:creationId xmlns:a16="http://schemas.microsoft.com/office/drawing/2014/main" id="{23CA4604-B8D4-4049-820D-93E88A63072A}"/>
              </a:ext>
            </a:extLst>
          </p:cNvPr>
          <p:cNvSpPr/>
          <p:nvPr/>
        </p:nvSpPr>
        <p:spPr bwMode="auto">
          <a:xfrm>
            <a:off x="5808383" y="5669712"/>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5</a:t>
            </a:r>
          </a:p>
        </p:txBody>
      </p:sp>
      <p:cxnSp>
        <p:nvCxnSpPr>
          <p:cNvPr id="214" name="Straight Arrow Connector 213">
            <a:extLst>
              <a:ext uri="{FF2B5EF4-FFF2-40B4-BE49-F238E27FC236}">
                <a16:creationId xmlns:a16="http://schemas.microsoft.com/office/drawing/2014/main" id="{11CAB238-5F6F-834C-B4F4-0FE9530BDD53}"/>
              </a:ext>
            </a:extLst>
          </p:cNvPr>
          <p:cNvCxnSpPr>
            <a:cxnSpLocks/>
          </p:cNvCxnSpPr>
          <p:nvPr/>
        </p:nvCxnSpPr>
        <p:spPr bwMode="auto">
          <a:xfrm>
            <a:off x="2627784" y="3793272"/>
            <a:ext cx="1906116" cy="942993"/>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15" name="TextBox 135">
            <a:extLst>
              <a:ext uri="{FF2B5EF4-FFF2-40B4-BE49-F238E27FC236}">
                <a16:creationId xmlns:a16="http://schemas.microsoft.com/office/drawing/2014/main" id="{EB683CB5-95BA-D045-B88B-890EE7E276C0}"/>
              </a:ext>
            </a:extLst>
          </p:cNvPr>
          <p:cNvSpPr txBox="1">
            <a:spLocks noChangeArrowheads="1"/>
          </p:cNvSpPr>
          <p:nvPr/>
        </p:nvSpPr>
        <p:spPr bwMode="auto">
          <a:xfrm>
            <a:off x="3491880" y="206084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altLang="en-US" sz="1400" b="1" dirty="0">
                <a:latin typeface="Times New Roman" panose="02020603050405020304" pitchFamily="18" charset="0"/>
                <a:cs typeface="Times New Roman" panose="02020603050405020304" pitchFamily="18" charset="0"/>
              </a:rPr>
              <a:t>W</a:t>
            </a:r>
          </a:p>
        </p:txBody>
      </p:sp>
      <p:sp>
        <p:nvSpPr>
          <p:cNvPr id="216" name="TextBox 136">
            <a:extLst>
              <a:ext uri="{FF2B5EF4-FFF2-40B4-BE49-F238E27FC236}">
                <a16:creationId xmlns:a16="http://schemas.microsoft.com/office/drawing/2014/main" id="{99D0F202-9C26-2A47-9114-06C511B1F287}"/>
              </a:ext>
            </a:extLst>
          </p:cNvPr>
          <p:cNvSpPr txBox="1">
            <a:spLocks noChangeArrowheads="1"/>
          </p:cNvSpPr>
          <p:nvPr/>
        </p:nvSpPr>
        <p:spPr bwMode="auto">
          <a:xfrm>
            <a:off x="443078" y="1700808"/>
            <a:ext cx="314510"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altLang="en-US" sz="1400" b="1" dirty="0">
                <a:latin typeface="Times New Roman" panose="02020603050405020304" pitchFamily="18" charset="0"/>
                <a:cs typeface="Times New Roman" panose="02020603050405020304" pitchFamily="18" charset="0"/>
              </a:rPr>
              <a:t>X</a:t>
            </a:r>
          </a:p>
        </p:txBody>
      </p:sp>
      <p:sp>
        <p:nvSpPr>
          <p:cNvPr id="217" name="TextBox 137">
            <a:extLst>
              <a:ext uri="{FF2B5EF4-FFF2-40B4-BE49-F238E27FC236}">
                <a16:creationId xmlns:a16="http://schemas.microsoft.com/office/drawing/2014/main" id="{26487472-0A4D-854D-85C1-E9CFA1E60BB0}"/>
              </a:ext>
            </a:extLst>
          </p:cNvPr>
          <p:cNvSpPr txBox="1">
            <a:spLocks noChangeArrowheads="1"/>
          </p:cNvSpPr>
          <p:nvPr/>
        </p:nvSpPr>
        <p:spPr bwMode="auto">
          <a:xfrm>
            <a:off x="6300192" y="1628800"/>
            <a:ext cx="129844" cy="2154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altLang="en-US" sz="1400" b="1" dirty="0">
                <a:latin typeface="Times New Roman" panose="02020603050405020304" pitchFamily="18" charset="0"/>
                <a:cs typeface="Times New Roman" panose="02020603050405020304" pitchFamily="18" charset="0"/>
              </a:rPr>
              <a:t>Y</a:t>
            </a:r>
          </a:p>
        </p:txBody>
      </p:sp>
      <p:sp>
        <p:nvSpPr>
          <p:cNvPr id="218" name="Rectangle 217">
            <a:extLst>
              <a:ext uri="{FF2B5EF4-FFF2-40B4-BE49-F238E27FC236}">
                <a16:creationId xmlns:a16="http://schemas.microsoft.com/office/drawing/2014/main" id="{1A66B893-5D18-3D4E-8BF0-52CA31E1336D}"/>
              </a:ext>
            </a:extLst>
          </p:cNvPr>
          <p:cNvSpPr/>
          <p:nvPr/>
        </p:nvSpPr>
        <p:spPr bwMode="auto">
          <a:xfrm>
            <a:off x="454197" y="198578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1</a:t>
            </a:r>
          </a:p>
        </p:txBody>
      </p:sp>
      <p:sp>
        <p:nvSpPr>
          <p:cNvPr id="219" name="Rectangle 218">
            <a:extLst>
              <a:ext uri="{FF2B5EF4-FFF2-40B4-BE49-F238E27FC236}">
                <a16:creationId xmlns:a16="http://schemas.microsoft.com/office/drawing/2014/main" id="{5C82EC59-4200-824E-8434-BAD5341B796A}"/>
              </a:ext>
            </a:extLst>
          </p:cNvPr>
          <p:cNvSpPr/>
          <p:nvPr/>
        </p:nvSpPr>
        <p:spPr bwMode="auto">
          <a:xfrm>
            <a:off x="745291" y="198578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220" name="Rectangle 219">
            <a:extLst>
              <a:ext uri="{FF2B5EF4-FFF2-40B4-BE49-F238E27FC236}">
                <a16:creationId xmlns:a16="http://schemas.microsoft.com/office/drawing/2014/main" id="{775E39FC-F72F-0C46-92D1-11364522FBA5}"/>
              </a:ext>
            </a:extLst>
          </p:cNvPr>
          <p:cNvSpPr/>
          <p:nvPr/>
        </p:nvSpPr>
        <p:spPr bwMode="auto">
          <a:xfrm>
            <a:off x="1030320" y="198578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221" name="Rectangle 220">
            <a:extLst>
              <a:ext uri="{FF2B5EF4-FFF2-40B4-BE49-F238E27FC236}">
                <a16:creationId xmlns:a16="http://schemas.microsoft.com/office/drawing/2014/main" id="{DC9F2FA7-6E24-614F-87D3-1FB4655F7129}"/>
              </a:ext>
            </a:extLst>
          </p:cNvPr>
          <p:cNvSpPr/>
          <p:nvPr/>
        </p:nvSpPr>
        <p:spPr bwMode="auto">
          <a:xfrm>
            <a:off x="1327478" y="198578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4</a:t>
            </a:r>
          </a:p>
        </p:txBody>
      </p:sp>
      <p:sp>
        <p:nvSpPr>
          <p:cNvPr id="222" name="Rectangle 221">
            <a:extLst>
              <a:ext uri="{FF2B5EF4-FFF2-40B4-BE49-F238E27FC236}">
                <a16:creationId xmlns:a16="http://schemas.microsoft.com/office/drawing/2014/main" id="{D373DF51-7A75-794B-80C5-BD41B6374173}"/>
              </a:ext>
            </a:extLst>
          </p:cNvPr>
          <p:cNvSpPr/>
          <p:nvPr/>
        </p:nvSpPr>
        <p:spPr bwMode="auto">
          <a:xfrm>
            <a:off x="1618572" y="198578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5</a:t>
            </a:r>
          </a:p>
        </p:txBody>
      </p:sp>
      <p:sp>
        <p:nvSpPr>
          <p:cNvPr id="223" name="Rectangle 222">
            <a:extLst>
              <a:ext uri="{FF2B5EF4-FFF2-40B4-BE49-F238E27FC236}">
                <a16:creationId xmlns:a16="http://schemas.microsoft.com/office/drawing/2014/main" id="{177F9466-0986-C547-AA00-6B6B3CFDF9C3}"/>
              </a:ext>
            </a:extLst>
          </p:cNvPr>
          <p:cNvSpPr/>
          <p:nvPr/>
        </p:nvSpPr>
        <p:spPr bwMode="auto">
          <a:xfrm>
            <a:off x="1906634" y="1985789"/>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6</a:t>
            </a:r>
          </a:p>
        </p:txBody>
      </p:sp>
      <p:sp>
        <p:nvSpPr>
          <p:cNvPr id="224" name="Rectangle 223">
            <a:extLst>
              <a:ext uri="{FF2B5EF4-FFF2-40B4-BE49-F238E27FC236}">
                <a16:creationId xmlns:a16="http://schemas.microsoft.com/office/drawing/2014/main" id="{1C7714B8-E888-4749-BD98-7AD53BD5B42B}"/>
              </a:ext>
            </a:extLst>
          </p:cNvPr>
          <p:cNvSpPr/>
          <p:nvPr/>
        </p:nvSpPr>
        <p:spPr bwMode="auto">
          <a:xfrm>
            <a:off x="2192674" y="1985789"/>
            <a:ext cx="291094" cy="2630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7</a:t>
            </a:r>
          </a:p>
        </p:txBody>
      </p:sp>
      <p:sp>
        <p:nvSpPr>
          <p:cNvPr id="225" name="Rectangle 224">
            <a:extLst>
              <a:ext uri="{FF2B5EF4-FFF2-40B4-BE49-F238E27FC236}">
                <a16:creationId xmlns:a16="http://schemas.microsoft.com/office/drawing/2014/main" id="{07C3F575-C53A-C742-A9B8-0ED157F93767}"/>
              </a:ext>
            </a:extLst>
          </p:cNvPr>
          <p:cNvSpPr/>
          <p:nvPr/>
        </p:nvSpPr>
        <p:spPr bwMode="auto">
          <a:xfrm>
            <a:off x="454197" y="2248855"/>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2</a:t>
            </a:r>
          </a:p>
        </p:txBody>
      </p:sp>
      <p:sp>
        <p:nvSpPr>
          <p:cNvPr id="226" name="Rectangle 225">
            <a:extLst>
              <a:ext uri="{FF2B5EF4-FFF2-40B4-BE49-F238E27FC236}">
                <a16:creationId xmlns:a16="http://schemas.microsoft.com/office/drawing/2014/main" id="{09B38C7E-C483-B642-B6C9-996333EDB4F6}"/>
              </a:ext>
            </a:extLst>
          </p:cNvPr>
          <p:cNvSpPr/>
          <p:nvPr/>
        </p:nvSpPr>
        <p:spPr bwMode="auto">
          <a:xfrm>
            <a:off x="745291" y="2248855"/>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227" name="Rectangle 226">
            <a:extLst>
              <a:ext uri="{FF2B5EF4-FFF2-40B4-BE49-F238E27FC236}">
                <a16:creationId xmlns:a16="http://schemas.microsoft.com/office/drawing/2014/main" id="{F623EAEC-B50A-6B47-A71F-68AE302E4315}"/>
              </a:ext>
            </a:extLst>
          </p:cNvPr>
          <p:cNvSpPr/>
          <p:nvPr/>
        </p:nvSpPr>
        <p:spPr bwMode="auto">
          <a:xfrm>
            <a:off x="1030320" y="2248855"/>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4</a:t>
            </a:r>
          </a:p>
        </p:txBody>
      </p:sp>
      <p:sp>
        <p:nvSpPr>
          <p:cNvPr id="228" name="Rectangle 227">
            <a:extLst>
              <a:ext uri="{FF2B5EF4-FFF2-40B4-BE49-F238E27FC236}">
                <a16:creationId xmlns:a16="http://schemas.microsoft.com/office/drawing/2014/main" id="{31E29FF8-B98A-A441-8C31-BB06C68934AB}"/>
              </a:ext>
            </a:extLst>
          </p:cNvPr>
          <p:cNvSpPr/>
          <p:nvPr/>
        </p:nvSpPr>
        <p:spPr bwMode="auto">
          <a:xfrm>
            <a:off x="1327478" y="2248855"/>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5</a:t>
            </a:r>
          </a:p>
        </p:txBody>
      </p:sp>
      <p:sp>
        <p:nvSpPr>
          <p:cNvPr id="229" name="Rectangle 228">
            <a:extLst>
              <a:ext uri="{FF2B5EF4-FFF2-40B4-BE49-F238E27FC236}">
                <a16:creationId xmlns:a16="http://schemas.microsoft.com/office/drawing/2014/main" id="{6554551B-10D4-2C4C-94F8-DFDA4E9C70F8}"/>
              </a:ext>
            </a:extLst>
          </p:cNvPr>
          <p:cNvSpPr/>
          <p:nvPr/>
        </p:nvSpPr>
        <p:spPr bwMode="auto">
          <a:xfrm>
            <a:off x="1618572" y="2248855"/>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6</a:t>
            </a:r>
          </a:p>
        </p:txBody>
      </p:sp>
      <p:sp>
        <p:nvSpPr>
          <p:cNvPr id="230" name="Rectangle 229">
            <a:extLst>
              <a:ext uri="{FF2B5EF4-FFF2-40B4-BE49-F238E27FC236}">
                <a16:creationId xmlns:a16="http://schemas.microsoft.com/office/drawing/2014/main" id="{607B0899-652D-244B-8299-A5E79B0D5DEB}"/>
              </a:ext>
            </a:extLst>
          </p:cNvPr>
          <p:cNvSpPr/>
          <p:nvPr/>
        </p:nvSpPr>
        <p:spPr bwMode="auto">
          <a:xfrm>
            <a:off x="1906634" y="224885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7</a:t>
            </a:r>
          </a:p>
        </p:txBody>
      </p:sp>
      <p:sp>
        <p:nvSpPr>
          <p:cNvPr id="231" name="Rectangle 230">
            <a:extLst>
              <a:ext uri="{FF2B5EF4-FFF2-40B4-BE49-F238E27FC236}">
                <a16:creationId xmlns:a16="http://schemas.microsoft.com/office/drawing/2014/main" id="{63224ACF-EF89-B346-989D-44B1D522C786}"/>
              </a:ext>
            </a:extLst>
          </p:cNvPr>
          <p:cNvSpPr/>
          <p:nvPr/>
        </p:nvSpPr>
        <p:spPr bwMode="auto">
          <a:xfrm>
            <a:off x="2191663" y="2248855"/>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8</a:t>
            </a:r>
          </a:p>
        </p:txBody>
      </p:sp>
      <p:sp>
        <p:nvSpPr>
          <p:cNvPr id="232" name="Rectangle 231">
            <a:extLst>
              <a:ext uri="{FF2B5EF4-FFF2-40B4-BE49-F238E27FC236}">
                <a16:creationId xmlns:a16="http://schemas.microsoft.com/office/drawing/2014/main" id="{7118F71B-E59F-3148-AB89-C74D55EFDE50}"/>
              </a:ext>
            </a:extLst>
          </p:cNvPr>
          <p:cNvSpPr/>
          <p:nvPr/>
        </p:nvSpPr>
        <p:spPr bwMode="auto">
          <a:xfrm>
            <a:off x="454197" y="2536188"/>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3</a:t>
            </a:r>
          </a:p>
        </p:txBody>
      </p:sp>
      <p:sp>
        <p:nvSpPr>
          <p:cNvPr id="233" name="Rectangle 232">
            <a:extLst>
              <a:ext uri="{FF2B5EF4-FFF2-40B4-BE49-F238E27FC236}">
                <a16:creationId xmlns:a16="http://schemas.microsoft.com/office/drawing/2014/main" id="{A165C99E-FB53-1949-B44E-9498AE360EE0}"/>
              </a:ext>
            </a:extLst>
          </p:cNvPr>
          <p:cNvSpPr/>
          <p:nvPr/>
        </p:nvSpPr>
        <p:spPr bwMode="auto">
          <a:xfrm>
            <a:off x="745291" y="2536188"/>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4</a:t>
            </a:r>
          </a:p>
        </p:txBody>
      </p:sp>
      <p:sp>
        <p:nvSpPr>
          <p:cNvPr id="234" name="Rectangle 233">
            <a:extLst>
              <a:ext uri="{FF2B5EF4-FFF2-40B4-BE49-F238E27FC236}">
                <a16:creationId xmlns:a16="http://schemas.microsoft.com/office/drawing/2014/main" id="{A4FDE971-4A4F-C041-8661-CA5FE6DCDF5A}"/>
              </a:ext>
            </a:extLst>
          </p:cNvPr>
          <p:cNvSpPr/>
          <p:nvPr/>
        </p:nvSpPr>
        <p:spPr bwMode="auto">
          <a:xfrm>
            <a:off x="1030320" y="2536188"/>
            <a:ext cx="291094" cy="279568"/>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5</a:t>
            </a:r>
          </a:p>
        </p:txBody>
      </p:sp>
      <p:sp>
        <p:nvSpPr>
          <p:cNvPr id="235" name="Rectangle 234">
            <a:extLst>
              <a:ext uri="{FF2B5EF4-FFF2-40B4-BE49-F238E27FC236}">
                <a16:creationId xmlns:a16="http://schemas.microsoft.com/office/drawing/2014/main" id="{8613EB1E-5CB8-4243-BA78-1089AF5D1A12}"/>
              </a:ext>
            </a:extLst>
          </p:cNvPr>
          <p:cNvSpPr/>
          <p:nvPr/>
        </p:nvSpPr>
        <p:spPr bwMode="auto">
          <a:xfrm>
            <a:off x="1327478" y="2536188"/>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6</a:t>
            </a:r>
          </a:p>
        </p:txBody>
      </p:sp>
      <p:sp>
        <p:nvSpPr>
          <p:cNvPr id="236" name="Rectangle 235">
            <a:extLst>
              <a:ext uri="{FF2B5EF4-FFF2-40B4-BE49-F238E27FC236}">
                <a16:creationId xmlns:a16="http://schemas.microsoft.com/office/drawing/2014/main" id="{A5D0FC9C-E1B4-C947-AB4E-2CF78E9721C9}"/>
              </a:ext>
            </a:extLst>
          </p:cNvPr>
          <p:cNvSpPr/>
          <p:nvPr/>
        </p:nvSpPr>
        <p:spPr bwMode="auto">
          <a:xfrm>
            <a:off x="1618572" y="2536188"/>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7</a:t>
            </a:r>
          </a:p>
        </p:txBody>
      </p:sp>
      <p:sp>
        <p:nvSpPr>
          <p:cNvPr id="237" name="Rectangle 236">
            <a:extLst>
              <a:ext uri="{FF2B5EF4-FFF2-40B4-BE49-F238E27FC236}">
                <a16:creationId xmlns:a16="http://schemas.microsoft.com/office/drawing/2014/main" id="{8B82CF95-868E-534F-A900-E33903AFFC87}"/>
              </a:ext>
            </a:extLst>
          </p:cNvPr>
          <p:cNvSpPr/>
          <p:nvPr/>
        </p:nvSpPr>
        <p:spPr bwMode="auto">
          <a:xfrm>
            <a:off x="1906634" y="2536188"/>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8</a:t>
            </a:r>
          </a:p>
        </p:txBody>
      </p:sp>
      <p:sp>
        <p:nvSpPr>
          <p:cNvPr id="238" name="Rectangle 237">
            <a:extLst>
              <a:ext uri="{FF2B5EF4-FFF2-40B4-BE49-F238E27FC236}">
                <a16:creationId xmlns:a16="http://schemas.microsoft.com/office/drawing/2014/main" id="{F1753D64-2A5D-084E-BB23-8088E4CA0B5C}"/>
              </a:ext>
            </a:extLst>
          </p:cNvPr>
          <p:cNvSpPr/>
          <p:nvPr/>
        </p:nvSpPr>
        <p:spPr bwMode="auto">
          <a:xfrm>
            <a:off x="2191663" y="2536188"/>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9</a:t>
            </a:r>
          </a:p>
        </p:txBody>
      </p:sp>
      <p:sp>
        <p:nvSpPr>
          <p:cNvPr id="239" name="Rectangle 238">
            <a:extLst>
              <a:ext uri="{FF2B5EF4-FFF2-40B4-BE49-F238E27FC236}">
                <a16:creationId xmlns:a16="http://schemas.microsoft.com/office/drawing/2014/main" id="{93F95D42-B0FA-5840-8151-A998460C532A}"/>
              </a:ext>
            </a:extLst>
          </p:cNvPr>
          <p:cNvSpPr/>
          <p:nvPr/>
        </p:nvSpPr>
        <p:spPr bwMode="auto">
          <a:xfrm>
            <a:off x="454197" y="280701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4</a:t>
            </a:r>
          </a:p>
        </p:txBody>
      </p:sp>
      <p:sp>
        <p:nvSpPr>
          <p:cNvPr id="240" name="Rectangle 239">
            <a:extLst>
              <a:ext uri="{FF2B5EF4-FFF2-40B4-BE49-F238E27FC236}">
                <a16:creationId xmlns:a16="http://schemas.microsoft.com/office/drawing/2014/main" id="{51056425-A3C3-9348-803B-4D3026972527}"/>
              </a:ext>
            </a:extLst>
          </p:cNvPr>
          <p:cNvSpPr/>
          <p:nvPr/>
        </p:nvSpPr>
        <p:spPr bwMode="auto">
          <a:xfrm>
            <a:off x="745291" y="280701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5</a:t>
            </a:r>
          </a:p>
        </p:txBody>
      </p:sp>
      <p:sp>
        <p:nvSpPr>
          <p:cNvPr id="241" name="Rectangle 240">
            <a:extLst>
              <a:ext uri="{FF2B5EF4-FFF2-40B4-BE49-F238E27FC236}">
                <a16:creationId xmlns:a16="http://schemas.microsoft.com/office/drawing/2014/main" id="{375CA995-8726-8A47-ACFE-94DAAF4723E2}"/>
              </a:ext>
            </a:extLst>
          </p:cNvPr>
          <p:cNvSpPr/>
          <p:nvPr/>
        </p:nvSpPr>
        <p:spPr bwMode="auto">
          <a:xfrm>
            <a:off x="1030320" y="280701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6</a:t>
            </a:r>
          </a:p>
        </p:txBody>
      </p:sp>
      <p:sp>
        <p:nvSpPr>
          <p:cNvPr id="242" name="Rectangle 241">
            <a:extLst>
              <a:ext uri="{FF2B5EF4-FFF2-40B4-BE49-F238E27FC236}">
                <a16:creationId xmlns:a16="http://schemas.microsoft.com/office/drawing/2014/main" id="{009EA774-8F4E-CA4A-9D87-6C3E83040BC8}"/>
              </a:ext>
            </a:extLst>
          </p:cNvPr>
          <p:cNvSpPr/>
          <p:nvPr/>
        </p:nvSpPr>
        <p:spPr bwMode="auto">
          <a:xfrm>
            <a:off x="1327478" y="280701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7</a:t>
            </a:r>
          </a:p>
        </p:txBody>
      </p:sp>
      <p:sp>
        <p:nvSpPr>
          <p:cNvPr id="243" name="Rectangle 242">
            <a:extLst>
              <a:ext uri="{FF2B5EF4-FFF2-40B4-BE49-F238E27FC236}">
                <a16:creationId xmlns:a16="http://schemas.microsoft.com/office/drawing/2014/main" id="{4A1726AA-F630-ED43-9DDA-32F493440F30}"/>
              </a:ext>
            </a:extLst>
          </p:cNvPr>
          <p:cNvSpPr/>
          <p:nvPr/>
        </p:nvSpPr>
        <p:spPr bwMode="auto">
          <a:xfrm>
            <a:off x="1618572" y="2807019"/>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8</a:t>
            </a:r>
          </a:p>
        </p:txBody>
      </p:sp>
      <p:sp>
        <p:nvSpPr>
          <p:cNvPr id="244" name="Rectangle 243">
            <a:extLst>
              <a:ext uri="{FF2B5EF4-FFF2-40B4-BE49-F238E27FC236}">
                <a16:creationId xmlns:a16="http://schemas.microsoft.com/office/drawing/2014/main" id="{15CF5411-A0B5-074A-980D-80C090581883}"/>
              </a:ext>
            </a:extLst>
          </p:cNvPr>
          <p:cNvSpPr/>
          <p:nvPr/>
        </p:nvSpPr>
        <p:spPr bwMode="auto">
          <a:xfrm>
            <a:off x="1906634" y="2807019"/>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5</a:t>
            </a:r>
          </a:p>
        </p:txBody>
      </p:sp>
      <p:sp>
        <p:nvSpPr>
          <p:cNvPr id="245" name="Rectangle 244">
            <a:extLst>
              <a:ext uri="{FF2B5EF4-FFF2-40B4-BE49-F238E27FC236}">
                <a16:creationId xmlns:a16="http://schemas.microsoft.com/office/drawing/2014/main" id="{E4FA7C24-40DF-914E-83B2-D6D268CCE10D}"/>
              </a:ext>
            </a:extLst>
          </p:cNvPr>
          <p:cNvSpPr/>
          <p:nvPr/>
        </p:nvSpPr>
        <p:spPr bwMode="auto">
          <a:xfrm>
            <a:off x="2191663" y="2807019"/>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6</a:t>
            </a:r>
          </a:p>
        </p:txBody>
      </p:sp>
      <p:sp>
        <p:nvSpPr>
          <p:cNvPr id="246" name="Rectangle 245">
            <a:extLst>
              <a:ext uri="{FF2B5EF4-FFF2-40B4-BE49-F238E27FC236}">
                <a16:creationId xmlns:a16="http://schemas.microsoft.com/office/drawing/2014/main" id="{78854C57-02D7-CA4E-A747-573CD2F3972E}"/>
              </a:ext>
            </a:extLst>
          </p:cNvPr>
          <p:cNvSpPr/>
          <p:nvPr/>
        </p:nvSpPr>
        <p:spPr bwMode="auto">
          <a:xfrm>
            <a:off x="454197" y="3095324"/>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5</a:t>
            </a:r>
          </a:p>
        </p:txBody>
      </p:sp>
      <p:sp>
        <p:nvSpPr>
          <p:cNvPr id="247" name="Rectangle 246">
            <a:extLst>
              <a:ext uri="{FF2B5EF4-FFF2-40B4-BE49-F238E27FC236}">
                <a16:creationId xmlns:a16="http://schemas.microsoft.com/office/drawing/2014/main" id="{F557518A-FBCC-E642-AF26-3D045445BE8F}"/>
              </a:ext>
            </a:extLst>
          </p:cNvPr>
          <p:cNvSpPr/>
          <p:nvPr/>
        </p:nvSpPr>
        <p:spPr bwMode="auto">
          <a:xfrm>
            <a:off x="745291" y="3095324"/>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6</a:t>
            </a:r>
          </a:p>
        </p:txBody>
      </p:sp>
      <p:sp>
        <p:nvSpPr>
          <p:cNvPr id="248" name="Rectangle 247">
            <a:extLst>
              <a:ext uri="{FF2B5EF4-FFF2-40B4-BE49-F238E27FC236}">
                <a16:creationId xmlns:a16="http://schemas.microsoft.com/office/drawing/2014/main" id="{68DDA2F7-F89C-924B-A2FA-5007BB9A65EF}"/>
              </a:ext>
            </a:extLst>
          </p:cNvPr>
          <p:cNvSpPr/>
          <p:nvPr/>
        </p:nvSpPr>
        <p:spPr bwMode="auto">
          <a:xfrm>
            <a:off x="1030320" y="3095324"/>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7</a:t>
            </a:r>
          </a:p>
        </p:txBody>
      </p:sp>
      <p:sp>
        <p:nvSpPr>
          <p:cNvPr id="249" name="Rectangle 248">
            <a:extLst>
              <a:ext uri="{FF2B5EF4-FFF2-40B4-BE49-F238E27FC236}">
                <a16:creationId xmlns:a16="http://schemas.microsoft.com/office/drawing/2014/main" id="{CA2071F7-125B-0A48-B4DD-5D9E1BFB99FD}"/>
              </a:ext>
            </a:extLst>
          </p:cNvPr>
          <p:cNvSpPr/>
          <p:nvPr/>
        </p:nvSpPr>
        <p:spPr bwMode="auto">
          <a:xfrm>
            <a:off x="1327478" y="3095324"/>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8</a:t>
            </a:r>
          </a:p>
        </p:txBody>
      </p:sp>
      <p:sp>
        <p:nvSpPr>
          <p:cNvPr id="250" name="Rectangle 249">
            <a:extLst>
              <a:ext uri="{FF2B5EF4-FFF2-40B4-BE49-F238E27FC236}">
                <a16:creationId xmlns:a16="http://schemas.microsoft.com/office/drawing/2014/main" id="{5C7791FA-8957-1345-9961-341594283BCD}"/>
              </a:ext>
            </a:extLst>
          </p:cNvPr>
          <p:cNvSpPr/>
          <p:nvPr/>
        </p:nvSpPr>
        <p:spPr bwMode="auto">
          <a:xfrm>
            <a:off x="1618572" y="3095324"/>
            <a:ext cx="291094" cy="279568"/>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latin typeface="Times New Roman" pitchFamily="18" charset="0"/>
                <a:cs typeface="Times New Roman" pitchFamily="18" charset="0"/>
              </a:rPr>
              <a:t>5</a:t>
            </a:r>
          </a:p>
        </p:txBody>
      </p:sp>
      <p:sp>
        <p:nvSpPr>
          <p:cNvPr id="251" name="Rectangle 250">
            <a:extLst>
              <a:ext uri="{FF2B5EF4-FFF2-40B4-BE49-F238E27FC236}">
                <a16:creationId xmlns:a16="http://schemas.microsoft.com/office/drawing/2014/main" id="{4411573F-3F30-694F-A15A-C8805618FF50}"/>
              </a:ext>
            </a:extLst>
          </p:cNvPr>
          <p:cNvSpPr/>
          <p:nvPr/>
        </p:nvSpPr>
        <p:spPr bwMode="auto">
          <a:xfrm>
            <a:off x="1906634" y="3095324"/>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6</a:t>
            </a:r>
          </a:p>
        </p:txBody>
      </p:sp>
      <p:sp>
        <p:nvSpPr>
          <p:cNvPr id="252" name="Rectangle 251">
            <a:extLst>
              <a:ext uri="{FF2B5EF4-FFF2-40B4-BE49-F238E27FC236}">
                <a16:creationId xmlns:a16="http://schemas.microsoft.com/office/drawing/2014/main" id="{52C73521-8462-904D-88A0-65EB23A9C1E4}"/>
              </a:ext>
            </a:extLst>
          </p:cNvPr>
          <p:cNvSpPr/>
          <p:nvPr/>
        </p:nvSpPr>
        <p:spPr bwMode="auto">
          <a:xfrm>
            <a:off x="2192674" y="3095324"/>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7</a:t>
            </a:r>
          </a:p>
        </p:txBody>
      </p:sp>
      <p:sp>
        <p:nvSpPr>
          <p:cNvPr id="253" name="Rectangle 252">
            <a:extLst>
              <a:ext uri="{FF2B5EF4-FFF2-40B4-BE49-F238E27FC236}">
                <a16:creationId xmlns:a16="http://schemas.microsoft.com/office/drawing/2014/main" id="{CB339D0E-E04D-794B-8DFE-0057E4305AC4}"/>
              </a:ext>
            </a:extLst>
          </p:cNvPr>
          <p:cNvSpPr/>
          <p:nvPr/>
        </p:nvSpPr>
        <p:spPr bwMode="auto">
          <a:xfrm>
            <a:off x="454197" y="3374892"/>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6</a:t>
            </a:r>
            <a:endParaRPr lang="en-US" sz="1191" dirty="0">
              <a:latin typeface="Times New Roman" pitchFamily="18" charset="0"/>
              <a:cs typeface="Times New Roman" pitchFamily="18" charset="0"/>
            </a:endParaRPr>
          </a:p>
        </p:txBody>
      </p:sp>
      <p:sp>
        <p:nvSpPr>
          <p:cNvPr id="254" name="Rectangle 253">
            <a:extLst>
              <a:ext uri="{FF2B5EF4-FFF2-40B4-BE49-F238E27FC236}">
                <a16:creationId xmlns:a16="http://schemas.microsoft.com/office/drawing/2014/main" id="{89D72E1C-9DC3-2A4A-A1A1-CC54DA94BA66}"/>
              </a:ext>
            </a:extLst>
          </p:cNvPr>
          <p:cNvSpPr/>
          <p:nvPr/>
        </p:nvSpPr>
        <p:spPr bwMode="auto">
          <a:xfrm>
            <a:off x="745291" y="3374892"/>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7</a:t>
            </a:r>
          </a:p>
        </p:txBody>
      </p:sp>
      <p:sp>
        <p:nvSpPr>
          <p:cNvPr id="255" name="Rectangle 254">
            <a:extLst>
              <a:ext uri="{FF2B5EF4-FFF2-40B4-BE49-F238E27FC236}">
                <a16:creationId xmlns:a16="http://schemas.microsoft.com/office/drawing/2014/main" id="{F658C8F5-FB9D-D740-BE62-A6A9858CEBFC}"/>
              </a:ext>
            </a:extLst>
          </p:cNvPr>
          <p:cNvSpPr/>
          <p:nvPr/>
        </p:nvSpPr>
        <p:spPr bwMode="auto">
          <a:xfrm>
            <a:off x="1030320" y="3374892"/>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8</a:t>
            </a:r>
          </a:p>
        </p:txBody>
      </p:sp>
      <p:sp>
        <p:nvSpPr>
          <p:cNvPr id="256" name="Rectangle 255">
            <a:extLst>
              <a:ext uri="{FF2B5EF4-FFF2-40B4-BE49-F238E27FC236}">
                <a16:creationId xmlns:a16="http://schemas.microsoft.com/office/drawing/2014/main" id="{BBE38BA1-F2FE-FC4F-8B28-4CFE006393CF}"/>
              </a:ext>
            </a:extLst>
          </p:cNvPr>
          <p:cNvSpPr/>
          <p:nvPr/>
        </p:nvSpPr>
        <p:spPr bwMode="auto">
          <a:xfrm>
            <a:off x="1327478" y="3374892"/>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9</a:t>
            </a:r>
          </a:p>
        </p:txBody>
      </p:sp>
      <p:sp>
        <p:nvSpPr>
          <p:cNvPr id="257" name="Rectangle 256">
            <a:extLst>
              <a:ext uri="{FF2B5EF4-FFF2-40B4-BE49-F238E27FC236}">
                <a16:creationId xmlns:a16="http://schemas.microsoft.com/office/drawing/2014/main" id="{89A6348B-489D-8A46-B639-EE9D67049C30}"/>
              </a:ext>
            </a:extLst>
          </p:cNvPr>
          <p:cNvSpPr/>
          <p:nvPr/>
        </p:nvSpPr>
        <p:spPr bwMode="auto">
          <a:xfrm>
            <a:off x="1618572" y="3374892"/>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0</a:t>
            </a:r>
          </a:p>
        </p:txBody>
      </p:sp>
      <p:sp>
        <p:nvSpPr>
          <p:cNvPr id="258" name="Rectangle 257">
            <a:extLst>
              <a:ext uri="{FF2B5EF4-FFF2-40B4-BE49-F238E27FC236}">
                <a16:creationId xmlns:a16="http://schemas.microsoft.com/office/drawing/2014/main" id="{961AB00B-78AA-0242-AB51-AD815779523F}"/>
              </a:ext>
            </a:extLst>
          </p:cNvPr>
          <p:cNvSpPr/>
          <p:nvPr/>
        </p:nvSpPr>
        <p:spPr bwMode="auto">
          <a:xfrm>
            <a:off x="1906634" y="3374892"/>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1</a:t>
            </a:r>
          </a:p>
        </p:txBody>
      </p:sp>
      <p:sp>
        <p:nvSpPr>
          <p:cNvPr id="259" name="Rectangle 258">
            <a:extLst>
              <a:ext uri="{FF2B5EF4-FFF2-40B4-BE49-F238E27FC236}">
                <a16:creationId xmlns:a16="http://schemas.microsoft.com/office/drawing/2014/main" id="{A2C4AF13-6FB2-F943-A474-FA477F067BF3}"/>
              </a:ext>
            </a:extLst>
          </p:cNvPr>
          <p:cNvSpPr/>
          <p:nvPr/>
        </p:nvSpPr>
        <p:spPr bwMode="auto">
          <a:xfrm>
            <a:off x="2192674" y="3374892"/>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2</a:t>
            </a:r>
          </a:p>
        </p:txBody>
      </p:sp>
      <p:sp>
        <p:nvSpPr>
          <p:cNvPr id="260" name="Rectangle 259">
            <a:extLst>
              <a:ext uri="{FF2B5EF4-FFF2-40B4-BE49-F238E27FC236}">
                <a16:creationId xmlns:a16="http://schemas.microsoft.com/office/drawing/2014/main" id="{7CA29B34-991E-8548-A62B-A853A9554D79}"/>
              </a:ext>
            </a:extLst>
          </p:cNvPr>
          <p:cNvSpPr/>
          <p:nvPr/>
        </p:nvSpPr>
        <p:spPr bwMode="auto">
          <a:xfrm>
            <a:off x="453186" y="3653488"/>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7</a:t>
            </a:r>
          </a:p>
        </p:txBody>
      </p:sp>
      <p:sp>
        <p:nvSpPr>
          <p:cNvPr id="261" name="Rectangle 260">
            <a:extLst>
              <a:ext uri="{FF2B5EF4-FFF2-40B4-BE49-F238E27FC236}">
                <a16:creationId xmlns:a16="http://schemas.microsoft.com/office/drawing/2014/main" id="{FBC503AF-F37B-964E-BB36-D2FB0221301B}"/>
              </a:ext>
            </a:extLst>
          </p:cNvPr>
          <p:cNvSpPr/>
          <p:nvPr/>
        </p:nvSpPr>
        <p:spPr bwMode="auto">
          <a:xfrm>
            <a:off x="750345" y="3653488"/>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8</a:t>
            </a:r>
          </a:p>
        </p:txBody>
      </p:sp>
      <p:sp>
        <p:nvSpPr>
          <p:cNvPr id="262" name="Rectangle 261">
            <a:extLst>
              <a:ext uri="{FF2B5EF4-FFF2-40B4-BE49-F238E27FC236}">
                <a16:creationId xmlns:a16="http://schemas.microsoft.com/office/drawing/2014/main" id="{F24D6095-F03A-3146-AE26-ABC8623F6E07}"/>
              </a:ext>
            </a:extLst>
          </p:cNvPr>
          <p:cNvSpPr/>
          <p:nvPr/>
        </p:nvSpPr>
        <p:spPr bwMode="auto">
          <a:xfrm>
            <a:off x="1035373" y="3653488"/>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9</a:t>
            </a:r>
          </a:p>
        </p:txBody>
      </p:sp>
      <p:sp>
        <p:nvSpPr>
          <p:cNvPr id="263" name="Rectangle 262">
            <a:extLst>
              <a:ext uri="{FF2B5EF4-FFF2-40B4-BE49-F238E27FC236}">
                <a16:creationId xmlns:a16="http://schemas.microsoft.com/office/drawing/2014/main" id="{6B78D906-0BE3-0040-80E9-D84657C8C2F8}"/>
              </a:ext>
            </a:extLst>
          </p:cNvPr>
          <p:cNvSpPr/>
          <p:nvPr/>
        </p:nvSpPr>
        <p:spPr bwMode="auto">
          <a:xfrm>
            <a:off x="1323436" y="3653488"/>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0</a:t>
            </a:r>
          </a:p>
        </p:txBody>
      </p:sp>
      <p:sp>
        <p:nvSpPr>
          <p:cNvPr id="264" name="Rectangle 263">
            <a:extLst>
              <a:ext uri="{FF2B5EF4-FFF2-40B4-BE49-F238E27FC236}">
                <a16:creationId xmlns:a16="http://schemas.microsoft.com/office/drawing/2014/main" id="{86EF543A-8146-1E4C-82B7-C0FE9E5581BB}"/>
              </a:ext>
            </a:extLst>
          </p:cNvPr>
          <p:cNvSpPr/>
          <p:nvPr/>
        </p:nvSpPr>
        <p:spPr bwMode="auto">
          <a:xfrm>
            <a:off x="1614529" y="3653488"/>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1</a:t>
            </a:r>
          </a:p>
        </p:txBody>
      </p:sp>
      <p:sp>
        <p:nvSpPr>
          <p:cNvPr id="265" name="Rectangle 264">
            <a:extLst>
              <a:ext uri="{FF2B5EF4-FFF2-40B4-BE49-F238E27FC236}">
                <a16:creationId xmlns:a16="http://schemas.microsoft.com/office/drawing/2014/main" id="{BA302B69-DD8C-1949-9E35-0D738A874495}"/>
              </a:ext>
            </a:extLst>
          </p:cNvPr>
          <p:cNvSpPr/>
          <p:nvPr/>
        </p:nvSpPr>
        <p:spPr bwMode="auto">
          <a:xfrm>
            <a:off x="1901580" y="3653488"/>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2</a:t>
            </a:r>
          </a:p>
        </p:txBody>
      </p:sp>
      <p:sp>
        <p:nvSpPr>
          <p:cNvPr id="266" name="Rectangle 265">
            <a:extLst>
              <a:ext uri="{FF2B5EF4-FFF2-40B4-BE49-F238E27FC236}">
                <a16:creationId xmlns:a16="http://schemas.microsoft.com/office/drawing/2014/main" id="{05824467-8098-3F4A-896E-D249557A807E}"/>
              </a:ext>
            </a:extLst>
          </p:cNvPr>
          <p:cNvSpPr/>
          <p:nvPr/>
        </p:nvSpPr>
        <p:spPr bwMode="auto">
          <a:xfrm>
            <a:off x="2187620" y="3653488"/>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91" dirty="0">
                <a:solidFill>
                  <a:schemeClr val="tx1"/>
                </a:solidFill>
                <a:latin typeface="Times New Roman" pitchFamily="18" charset="0"/>
                <a:cs typeface="Times New Roman" pitchFamily="18" charset="0"/>
              </a:rPr>
              <a:t>3</a:t>
            </a:r>
          </a:p>
        </p:txBody>
      </p:sp>
      <p:cxnSp>
        <p:nvCxnSpPr>
          <p:cNvPr id="267" name="Straight Arrow Connector 266">
            <a:extLst>
              <a:ext uri="{FF2B5EF4-FFF2-40B4-BE49-F238E27FC236}">
                <a16:creationId xmlns:a16="http://schemas.microsoft.com/office/drawing/2014/main" id="{A39B154D-1767-8343-856E-7DB737E34EAA}"/>
              </a:ext>
            </a:extLst>
          </p:cNvPr>
          <p:cNvCxnSpPr>
            <a:cxnSpLocks/>
          </p:cNvCxnSpPr>
          <p:nvPr/>
        </p:nvCxnSpPr>
        <p:spPr bwMode="auto">
          <a:xfrm>
            <a:off x="4283968" y="3356992"/>
            <a:ext cx="651134" cy="1089824"/>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68" name="Rectangle 267">
            <a:extLst>
              <a:ext uri="{FF2B5EF4-FFF2-40B4-BE49-F238E27FC236}">
                <a16:creationId xmlns:a16="http://schemas.microsoft.com/office/drawing/2014/main" id="{181E8500-1FBC-AE47-930C-9B78D8F92410}"/>
              </a:ext>
            </a:extLst>
          </p:cNvPr>
          <p:cNvSpPr/>
          <p:nvPr/>
        </p:nvSpPr>
        <p:spPr bwMode="auto">
          <a:xfrm>
            <a:off x="6276879" y="1904484"/>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1</a:t>
            </a:r>
          </a:p>
        </p:txBody>
      </p:sp>
      <p:sp>
        <p:nvSpPr>
          <p:cNvPr id="269" name="Rectangle 268">
            <a:extLst>
              <a:ext uri="{FF2B5EF4-FFF2-40B4-BE49-F238E27FC236}">
                <a16:creationId xmlns:a16="http://schemas.microsoft.com/office/drawing/2014/main" id="{FDA94954-EA3E-8647-A501-F329528C2FF9}"/>
              </a:ext>
            </a:extLst>
          </p:cNvPr>
          <p:cNvSpPr/>
          <p:nvPr/>
        </p:nvSpPr>
        <p:spPr bwMode="auto">
          <a:xfrm>
            <a:off x="6567973" y="1904484"/>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2</a:t>
            </a:r>
          </a:p>
        </p:txBody>
      </p:sp>
      <p:sp>
        <p:nvSpPr>
          <p:cNvPr id="270" name="Rectangle 269">
            <a:extLst>
              <a:ext uri="{FF2B5EF4-FFF2-40B4-BE49-F238E27FC236}">
                <a16:creationId xmlns:a16="http://schemas.microsoft.com/office/drawing/2014/main" id="{E3EA89BA-667F-0749-9705-038732D521F5}"/>
              </a:ext>
            </a:extLst>
          </p:cNvPr>
          <p:cNvSpPr/>
          <p:nvPr/>
        </p:nvSpPr>
        <p:spPr bwMode="auto">
          <a:xfrm>
            <a:off x="6853002" y="1904484"/>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3</a:t>
            </a:r>
          </a:p>
        </p:txBody>
      </p:sp>
      <p:sp>
        <p:nvSpPr>
          <p:cNvPr id="271" name="Rectangle 270">
            <a:extLst>
              <a:ext uri="{FF2B5EF4-FFF2-40B4-BE49-F238E27FC236}">
                <a16:creationId xmlns:a16="http://schemas.microsoft.com/office/drawing/2014/main" id="{7407F11C-DED6-4647-A7F8-C64469C62A6D}"/>
              </a:ext>
            </a:extLst>
          </p:cNvPr>
          <p:cNvSpPr/>
          <p:nvPr/>
        </p:nvSpPr>
        <p:spPr bwMode="auto">
          <a:xfrm>
            <a:off x="7150160" y="1904484"/>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4</a:t>
            </a:r>
          </a:p>
        </p:txBody>
      </p:sp>
      <p:sp>
        <p:nvSpPr>
          <p:cNvPr id="272" name="Rectangle 271">
            <a:extLst>
              <a:ext uri="{FF2B5EF4-FFF2-40B4-BE49-F238E27FC236}">
                <a16:creationId xmlns:a16="http://schemas.microsoft.com/office/drawing/2014/main" id="{0FAEC486-BF39-E94E-87A7-0B694A4E23F0}"/>
              </a:ext>
            </a:extLst>
          </p:cNvPr>
          <p:cNvSpPr/>
          <p:nvPr/>
        </p:nvSpPr>
        <p:spPr bwMode="auto">
          <a:xfrm>
            <a:off x="7441254" y="1904484"/>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5</a:t>
            </a:r>
          </a:p>
        </p:txBody>
      </p:sp>
      <p:sp>
        <p:nvSpPr>
          <p:cNvPr id="273" name="Rectangle 272">
            <a:extLst>
              <a:ext uri="{FF2B5EF4-FFF2-40B4-BE49-F238E27FC236}">
                <a16:creationId xmlns:a16="http://schemas.microsoft.com/office/drawing/2014/main" id="{3AF3E748-BC73-4346-BFA9-848AAC95EE65}"/>
              </a:ext>
            </a:extLst>
          </p:cNvPr>
          <p:cNvSpPr/>
          <p:nvPr/>
        </p:nvSpPr>
        <p:spPr bwMode="auto">
          <a:xfrm>
            <a:off x="7738412" y="1904484"/>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274" name="Rectangle 273">
            <a:extLst>
              <a:ext uri="{FF2B5EF4-FFF2-40B4-BE49-F238E27FC236}">
                <a16:creationId xmlns:a16="http://schemas.microsoft.com/office/drawing/2014/main" id="{6DB3ECFB-AFB2-EF4A-929C-10792F78BB89}"/>
              </a:ext>
            </a:extLst>
          </p:cNvPr>
          <p:cNvSpPr/>
          <p:nvPr/>
        </p:nvSpPr>
        <p:spPr bwMode="auto">
          <a:xfrm>
            <a:off x="8042645" y="1904485"/>
            <a:ext cx="291094" cy="26306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275" name="Rectangle 274">
            <a:extLst>
              <a:ext uri="{FF2B5EF4-FFF2-40B4-BE49-F238E27FC236}">
                <a16:creationId xmlns:a16="http://schemas.microsoft.com/office/drawing/2014/main" id="{38EE8E3A-1D59-CD47-9A24-8848FF59B6B5}"/>
              </a:ext>
            </a:extLst>
          </p:cNvPr>
          <p:cNvSpPr/>
          <p:nvPr/>
        </p:nvSpPr>
        <p:spPr bwMode="auto">
          <a:xfrm>
            <a:off x="6275868" y="2167550"/>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2</a:t>
            </a:r>
          </a:p>
        </p:txBody>
      </p:sp>
      <p:sp>
        <p:nvSpPr>
          <p:cNvPr id="276" name="Rectangle 275">
            <a:extLst>
              <a:ext uri="{FF2B5EF4-FFF2-40B4-BE49-F238E27FC236}">
                <a16:creationId xmlns:a16="http://schemas.microsoft.com/office/drawing/2014/main" id="{A93700A9-EDD3-564C-B86B-EBB41011A566}"/>
              </a:ext>
            </a:extLst>
          </p:cNvPr>
          <p:cNvSpPr/>
          <p:nvPr/>
        </p:nvSpPr>
        <p:spPr bwMode="auto">
          <a:xfrm>
            <a:off x="6566961" y="2167550"/>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3</a:t>
            </a:r>
          </a:p>
        </p:txBody>
      </p:sp>
      <p:sp>
        <p:nvSpPr>
          <p:cNvPr id="277" name="Rectangle 276">
            <a:extLst>
              <a:ext uri="{FF2B5EF4-FFF2-40B4-BE49-F238E27FC236}">
                <a16:creationId xmlns:a16="http://schemas.microsoft.com/office/drawing/2014/main" id="{0C87F99C-9091-FE41-9A96-CB0339BD545C}"/>
              </a:ext>
            </a:extLst>
          </p:cNvPr>
          <p:cNvSpPr/>
          <p:nvPr/>
        </p:nvSpPr>
        <p:spPr bwMode="auto">
          <a:xfrm>
            <a:off x="6851991" y="2167550"/>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4</a:t>
            </a:r>
          </a:p>
        </p:txBody>
      </p:sp>
      <p:sp>
        <p:nvSpPr>
          <p:cNvPr id="278" name="Rectangle 277">
            <a:extLst>
              <a:ext uri="{FF2B5EF4-FFF2-40B4-BE49-F238E27FC236}">
                <a16:creationId xmlns:a16="http://schemas.microsoft.com/office/drawing/2014/main" id="{E4F3B3C2-A2FF-8E48-BB2D-AEF07F771F13}"/>
              </a:ext>
            </a:extLst>
          </p:cNvPr>
          <p:cNvSpPr/>
          <p:nvPr/>
        </p:nvSpPr>
        <p:spPr bwMode="auto">
          <a:xfrm>
            <a:off x="7149149" y="2167550"/>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5</a:t>
            </a:r>
          </a:p>
        </p:txBody>
      </p:sp>
      <p:sp>
        <p:nvSpPr>
          <p:cNvPr id="279" name="Rectangle 278">
            <a:extLst>
              <a:ext uri="{FF2B5EF4-FFF2-40B4-BE49-F238E27FC236}">
                <a16:creationId xmlns:a16="http://schemas.microsoft.com/office/drawing/2014/main" id="{F67BE6A5-5522-2141-A9E5-B0B34873E672}"/>
              </a:ext>
            </a:extLst>
          </p:cNvPr>
          <p:cNvSpPr/>
          <p:nvPr/>
        </p:nvSpPr>
        <p:spPr bwMode="auto">
          <a:xfrm>
            <a:off x="7440243" y="2167550"/>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6</a:t>
            </a:r>
          </a:p>
        </p:txBody>
      </p:sp>
      <p:sp>
        <p:nvSpPr>
          <p:cNvPr id="280" name="Rectangle 279">
            <a:extLst>
              <a:ext uri="{FF2B5EF4-FFF2-40B4-BE49-F238E27FC236}">
                <a16:creationId xmlns:a16="http://schemas.microsoft.com/office/drawing/2014/main" id="{4708A66F-3674-7A42-8851-2262C7A5C2BF}"/>
              </a:ext>
            </a:extLst>
          </p:cNvPr>
          <p:cNvSpPr/>
          <p:nvPr/>
        </p:nvSpPr>
        <p:spPr bwMode="auto">
          <a:xfrm>
            <a:off x="7737401" y="2167550"/>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281" name="Rectangle 280">
            <a:extLst>
              <a:ext uri="{FF2B5EF4-FFF2-40B4-BE49-F238E27FC236}">
                <a16:creationId xmlns:a16="http://schemas.microsoft.com/office/drawing/2014/main" id="{BE92FA0D-355D-2A40-A442-6669DF96B797}"/>
              </a:ext>
            </a:extLst>
          </p:cNvPr>
          <p:cNvSpPr/>
          <p:nvPr/>
        </p:nvSpPr>
        <p:spPr bwMode="auto">
          <a:xfrm>
            <a:off x="8042645" y="2167550"/>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282" name="Rectangle 281">
            <a:extLst>
              <a:ext uri="{FF2B5EF4-FFF2-40B4-BE49-F238E27FC236}">
                <a16:creationId xmlns:a16="http://schemas.microsoft.com/office/drawing/2014/main" id="{7F585260-2CA1-1441-86C8-BA69DDAAF2B8}"/>
              </a:ext>
            </a:extLst>
          </p:cNvPr>
          <p:cNvSpPr/>
          <p:nvPr/>
        </p:nvSpPr>
        <p:spPr bwMode="auto">
          <a:xfrm>
            <a:off x="6275868" y="2454883"/>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3</a:t>
            </a:r>
          </a:p>
        </p:txBody>
      </p:sp>
      <p:sp>
        <p:nvSpPr>
          <p:cNvPr id="283" name="Rectangle 282">
            <a:extLst>
              <a:ext uri="{FF2B5EF4-FFF2-40B4-BE49-F238E27FC236}">
                <a16:creationId xmlns:a16="http://schemas.microsoft.com/office/drawing/2014/main" id="{B6414518-5C8E-DB4D-AD87-34C126410ABC}"/>
              </a:ext>
            </a:extLst>
          </p:cNvPr>
          <p:cNvSpPr/>
          <p:nvPr/>
        </p:nvSpPr>
        <p:spPr bwMode="auto">
          <a:xfrm>
            <a:off x="6566961" y="2454883"/>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4</a:t>
            </a:r>
          </a:p>
        </p:txBody>
      </p:sp>
      <p:sp>
        <p:nvSpPr>
          <p:cNvPr id="284" name="Rectangle 283">
            <a:extLst>
              <a:ext uri="{FF2B5EF4-FFF2-40B4-BE49-F238E27FC236}">
                <a16:creationId xmlns:a16="http://schemas.microsoft.com/office/drawing/2014/main" id="{3DB6B241-6DF5-9546-813E-E7279BDA2C90}"/>
              </a:ext>
            </a:extLst>
          </p:cNvPr>
          <p:cNvSpPr/>
          <p:nvPr/>
        </p:nvSpPr>
        <p:spPr bwMode="auto">
          <a:xfrm>
            <a:off x="6851991" y="2454883"/>
            <a:ext cx="291094" cy="279568"/>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000" dirty="0">
                <a:latin typeface="Times New Roman" pitchFamily="18" charset="0"/>
                <a:cs typeface="Times New Roman" pitchFamily="18" charset="0"/>
              </a:rPr>
              <a:t>321</a:t>
            </a:r>
          </a:p>
        </p:txBody>
      </p:sp>
      <p:sp>
        <p:nvSpPr>
          <p:cNvPr id="285" name="Rectangle 284">
            <a:extLst>
              <a:ext uri="{FF2B5EF4-FFF2-40B4-BE49-F238E27FC236}">
                <a16:creationId xmlns:a16="http://schemas.microsoft.com/office/drawing/2014/main" id="{A0CE4E46-A241-7247-B152-65B42410DF54}"/>
              </a:ext>
            </a:extLst>
          </p:cNvPr>
          <p:cNvSpPr/>
          <p:nvPr/>
        </p:nvSpPr>
        <p:spPr bwMode="auto">
          <a:xfrm>
            <a:off x="7149149" y="2454883"/>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6</a:t>
            </a:r>
          </a:p>
        </p:txBody>
      </p:sp>
      <p:sp>
        <p:nvSpPr>
          <p:cNvPr id="286" name="Rectangle 285">
            <a:extLst>
              <a:ext uri="{FF2B5EF4-FFF2-40B4-BE49-F238E27FC236}">
                <a16:creationId xmlns:a16="http://schemas.microsoft.com/office/drawing/2014/main" id="{3CC529F9-ED00-584D-8F6E-519607C47549}"/>
              </a:ext>
            </a:extLst>
          </p:cNvPr>
          <p:cNvSpPr/>
          <p:nvPr/>
        </p:nvSpPr>
        <p:spPr bwMode="auto">
          <a:xfrm>
            <a:off x="7440243" y="2454883"/>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7</a:t>
            </a:r>
          </a:p>
        </p:txBody>
      </p:sp>
      <p:sp>
        <p:nvSpPr>
          <p:cNvPr id="287" name="Rectangle 286">
            <a:extLst>
              <a:ext uri="{FF2B5EF4-FFF2-40B4-BE49-F238E27FC236}">
                <a16:creationId xmlns:a16="http://schemas.microsoft.com/office/drawing/2014/main" id="{BAEBFABC-478A-8448-8A76-8BED95A413E4}"/>
              </a:ext>
            </a:extLst>
          </p:cNvPr>
          <p:cNvSpPr/>
          <p:nvPr/>
        </p:nvSpPr>
        <p:spPr bwMode="auto">
          <a:xfrm>
            <a:off x="7737401" y="2454883"/>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288" name="Rectangle 287">
            <a:extLst>
              <a:ext uri="{FF2B5EF4-FFF2-40B4-BE49-F238E27FC236}">
                <a16:creationId xmlns:a16="http://schemas.microsoft.com/office/drawing/2014/main" id="{731EA11A-4B1F-F143-A897-873841462F85}"/>
              </a:ext>
            </a:extLst>
          </p:cNvPr>
          <p:cNvSpPr/>
          <p:nvPr/>
        </p:nvSpPr>
        <p:spPr bwMode="auto">
          <a:xfrm>
            <a:off x="8042645" y="2454883"/>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289" name="Rectangle 288">
            <a:extLst>
              <a:ext uri="{FF2B5EF4-FFF2-40B4-BE49-F238E27FC236}">
                <a16:creationId xmlns:a16="http://schemas.microsoft.com/office/drawing/2014/main" id="{CCC1DEEA-927B-EA43-99BB-3160F2A918B1}"/>
              </a:ext>
            </a:extLst>
          </p:cNvPr>
          <p:cNvSpPr/>
          <p:nvPr/>
        </p:nvSpPr>
        <p:spPr bwMode="auto">
          <a:xfrm>
            <a:off x="6275868" y="272668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4</a:t>
            </a:r>
          </a:p>
        </p:txBody>
      </p:sp>
      <p:sp>
        <p:nvSpPr>
          <p:cNvPr id="290" name="Rectangle 289">
            <a:extLst>
              <a:ext uri="{FF2B5EF4-FFF2-40B4-BE49-F238E27FC236}">
                <a16:creationId xmlns:a16="http://schemas.microsoft.com/office/drawing/2014/main" id="{36B1E6EC-D754-084E-A357-B555EC998E47}"/>
              </a:ext>
            </a:extLst>
          </p:cNvPr>
          <p:cNvSpPr/>
          <p:nvPr/>
        </p:nvSpPr>
        <p:spPr bwMode="auto">
          <a:xfrm>
            <a:off x="6566961" y="272668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5</a:t>
            </a:r>
          </a:p>
        </p:txBody>
      </p:sp>
      <p:sp>
        <p:nvSpPr>
          <p:cNvPr id="291" name="Rectangle 290">
            <a:extLst>
              <a:ext uri="{FF2B5EF4-FFF2-40B4-BE49-F238E27FC236}">
                <a16:creationId xmlns:a16="http://schemas.microsoft.com/office/drawing/2014/main" id="{95FAEA34-0090-6C49-A6BB-FF5920FD8F7B}"/>
              </a:ext>
            </a:extLst>
          </p:cNvPr>
          <p:cNvSpPr/>
          <p:nvPr/>
        </p:nvSpPr>
        <p:spPr bwMode="auto">
          <a:xfrm>
            <a:off x="6851991" y="2726685"/>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6</a:t>
            </a:r>
          </a:p>
        </p:txBody>
      </p:sp>
      <p:sp>
        <p:nvSpPr>
          <p:cNvPr id="292" name="Rectangle 291">
            <a:extLst>
              <a:ext uri="{FF2B5EF4-FFF2-40B4-BE49-F238E27FC236}">
                <a16:creationId xmlns:a16="http://schemas.microsoft.com/office/drawing/2014/main" id="{607652AF-4DB1-3946-B447-903ED2F63443}"/>
              </a:ext>
            </a:extLst>
          </p:cNvPr>
          <p:cNvSpPr/>
          <p:nvPr/>
        </p:nvSpPr>
        <p:spPr bwMode="auto">
          <a:xfrm>
            <a:off x="7149149" y="2726685"/>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7</a:t>
            </a:r>
          </a:p>
        </p:txBody>
      </p:sp>
      <p:sp>
        <p:nvSpPr>
          <p:cNvPr id="293" name="Rectangle 292">
            <a:extLst>
              <a:ext uri="{FF2B5EF4-FFF2-40B4-BE49-F238E27FC236}">
                <a16:creationId xmlns:a16="http://schemas.microsoft.com/office/drawing/2014/main" id="{8B39D081-221D-1444-9D0C-BD3FE0F269D1}"/>
              </a:ext>
            </a:extLst>
          </p:cNvPr>
          <p:cNvSpPr/>
          <p:nvPr/>
        </p:nvSpPr>
        <p:spPr bwMode="auto">
          <a:xfrm>
            <a:off x="7440243" y="2726685"/>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8</a:t>
            </a:r>
          </a:p>
        </p:txBody>
      </p:sp>
      <p:sp>
        <p:nvSpPr>
          <p:cNvPr id="294" name="Rectangle 293">
            <a:extLst>
              <a:ext uri="{FF2B5EF4-FFF2-40B4-BE49-F238E27FC236}">
                <a16:creationId xmlns:a16="http://schemas.microsoft.com/office/drawing/2014/main" id="{52F70F0A-521A-2D41-ADFC-AB3AF361C67E}"/>
              </a:ext>
            </a:extLst>
          </p:cNvPr>
          <p:cNvSpPr/>
          <p:nvPr/>
        </p:nvSpPr>
        <p:spPr bwMode="auto">
          <a:xfrm>
            <a:off x="7737401" y="272668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295" name="Rectangle 294">
            <a:extLst>
              <a:ext uri="{FF2B5EF4-FFF2-40B4-BE49-F238E27FC236}">
                <a16:creationId xmlns:a16="http://schemas.microsoft.com/office/drawing/2014/main" id="{97A2B506-D184-8B45-8002-738E306AC5A5}"/>
              </a:ext>
            </a:extLst>
          </p:cNvPr>
          <p:cNvSpPr/>
          <p:nvPr/>
        </p:nvSpPr>
        <p:spPr bwMode="auto">
          <a:xfrm>
            <a:off x="8042645" y="2726685"/>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296" name="Rectangle 295">
            <a:extLst>
              <a:ext uri="{FF2B5EF4-FFF2-40B4-BE49-F238E27FC236}">
                <a16:creationId xmlns:a16="http://schemas.microsoft.com/office/drawing/2014/main" id="{7E49F731-33D9-3143-93C1-54246272C7D6}"/>
              </a:ext>
            </a:extLst>
          </p:cNvPr>
          <p:cNvSpPr/>
          <p:nvPr/>
        </p:nvSpPr>
        <p:spPr bwMode="auto">
          <a:xfrm>
            <a:off x="6276879" y="3014019"/>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5</a:t>
            </a:r>
          </a:p>
        </p:txBody>
      </p:sp>
      <p:sp>
        <p:nvSpPr>
          <p:cNvPr id="297" name="Rectangle 296">
            <a:extLst>
              <a:ext uri="{FF2B5EF4-FFF2-40B4-BE49-F238E27FC236}">
                <a16:creationId xmlns:a16="http://schemas.microsoft.com/office/drawing/2014/main" id="{E688D9F1-4A3B-1F49-BE6D-9CA5500CE792}"/>
              </a:ext>
            </a:extLst>
          </p:cNvPr>
          <p:cNvSpPr/>
          <p:nvPr/>
        </p:nvSpPr>
        <p:spPr bwMode="auto">
          <a:xfrm>
            <a:off x="6567973" y="3014019"/>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6</a:t>
            </a:r>
          </a:p>
        </p:txBody>
      </p:sp>
      <p:sp>
        <p:nvSpPr>
          <p:cNvPr id="298" name="Rectangle 297">
            <a:extLst>
              <a:ext uri="{FF2B5EF4-FFF2-40B4-BE49-F238E27FC236}">
                <a16:creationId xmlns:a16="http://schemas.microsoft.com/office/drawing/2014/main" id="{8E856561-B7E5-F142-84D1-8BB29BF79662}"/>
              </a:ext>
            </a:extLst>
          </p:cNvPr>
          <p:cNvSpPr/>
          <p:nvPr/>
        </p:nvSpPr>
        <p:spPr bwMode="auto">
          <a:xfrm>
            <a:off x="6853002" y="3014019"/>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7</a:t>
            </a:r>
          </a:p>
        </p:txBody>
      </p:sp>
      <p:sp>
        <p:nvSpPr>
          <p:cNvPr id="299" name="Rectangle 298">
            <a:extLst>
              <a:ext uri="{FF2B5EF4-FFF2-40B4-BE49-F238E27FC236}">
                <a16:creationId xmlns:a16="http://schemas.microsoft.com/office/drawing/2014/main" id="{E2687C7C-1CF1-3745-9783-5B5B31D52365}"/>
              </a:ext>
            </a:extLst>
          </p:cNvPr>
          <p:cNvSpPr/>
          <p:nvPr/>
        </p:nvSpPr>
        <p:spPr bwMode="auto">
          <a:xfrm>
            <a:off x="7150160" y="3014019"/>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8</a:t>
            </a:r>
          </a:p>
        </p:txBody>
      </p:sp>
      <p:sp>
        <p:nvSpPr>
          <p:cNvPr id="300" name="Rectangle 299">
            <a:extLst>
              <a:ext uri="{FF2B5EF4-FFF2-40B4-BE49-F238E27FC236}">
                <a16:creationId xmlns:a16="http://schemas.microsoft.com/office/drawing/2014/main" id="{31EE07DD-8D63-2448-98DB-12DE0D241C9F}"/>
              </a:ext>
            </a:extLst>
          </p:cNvPr>
          <p:cNvSpPr/>
          <p:nvPr/>
        </p:nvSpPr>
        <p:spPr bwMode="auto">
          <a:xfrm>
            <a:off x="7441254" y="3014019"/>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latin typeface="Times New Roman" pitchFamily="18" charset="0"/>
                <a:cs typeface="Times New Roman" pitchFamily="18" charset="0"/>
              </a:rPr>
              <a:t>5</a:t>
            </a:r>
          </a:p>
        </p:txBody>
      </p:sp>
      <p:sp>
        <p:nvSpPr>
          <p:cNvPr id="301" name="Rectangle 300">
            <a:extLst>
              <a:ext uri="{FF2B5EF4-FFF2-40B4-BE49-F238E27FC236}">
                <a16:creationId xmlns:a16="http://schemas.microsoft.com/office/drawing/2014/main" id="{E766FB4F-16BF-444E-BD61-B161B40BA759}"/>
              </a:ext>
            </a:extLst>
          </p:cNvPr>
          <p:cNvSpPr/>
          <p:nvPr/>
        </p:nvSpPr>
        <p:spPr bwMode="auto">
          <a:xfrm>
            <a:off x="7738412" y="3014019"/>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02" name="Rectangle 301">
            <a:extLst>
              <a:ext uri="{FF2B5EF4-FFF2-40B4-BE49-F238E27FC236}">
                <a16:creationId xmlns:a16="http://schemas.microsoft.com/office/drawing/2014/main" id="{05CEBFD1-4BB4-BB4E-8B67-7EE33002BCC7}"/>
              </a:ext>
            </a:extLst>
          </p:cNvPr>
          <p:cNvSpPr/>
          <p:nvPr/>
        </p:nvSpPr>
        <p:spPr bwMode="auto">
          <a:xfrm>
            <a:off x="8042645" y="3014019"/>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03" name="Rectangle 302">
            <a:extLst>
              <a:ext uri="{FF2B5EF4-FFF2-40B4-BE49-F238E27FC236}">
                <a16:creationId xmlns:a16="http://schemas.microsoft.com/office/drawing/2014/main" id="{525735B8-600D-0D4E-874A-449E1391E343}"/>
              </a:ext>
            </a:extLst>
          </p:cNvPr>
          <p:cNvSpPr/>
          <p:nvPr/>
        </p:nvSpPr>
        <p:spPr bwMode="auto">
          <a:xfrm>
            <a:off x="6276879" y="3293587"/>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latin typeface="Times New Roman" pitchFamily="18" charset="0"/>
              <a:cs typeface="Times New Roman" pitchFamily="18" charset="0"/>
            </a:endParaRPr>
          </a:p>
        </p:txBody>
      </p:sp>
      <p:sp>
        <p:nvSpPr>
          <p:cNvPr id="304" name="Rectangle 303">
            <a:extLst>
              <a:ext uri="{FF2B5EF4-FFF2-40B4-BE49-F238E27FC236}">
                <a16:creationId xmlns:a16="http://schemas.microsoft.com/office/drawing/2014/main" id="{473E818B-968C-FE40-B943-0BD23E8588E2}"/>
              </a:ext>
            </a:extLst>
          </p:cNvPr>
          <p:cNvSpPr/>
          <p:nvPr/>
        </p:nvSpPr>
        <p:spPr bwMode="auto">
          <a:xfrm>
            <a:off x="6567973" y="3293587"/>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05" name="Rectangle 304">
            <a:extLst>
              <a:ext uri="{FF2B5EF4-FFF2-40B4-BE49-F238E27FC236}">
                <a16:creationId xmlns:a16="http://schemas.microsoft.com/office/drawing/2014/main" id="{90D5C2D1-D86E-014F-AA69-A51B37CFC2A9}"/>
              </a:ext>
            </a:extLst>
          </p:cNvPr>
          <p:cNvSpPr/>
          <p:nvPr/>
        </p:nvSpPr>
        <p:spPr bwMode="auto">
          <a:xfrm>
            <a:off x="6853002" y="3293587"/>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06" name="Rectangle 305">
            <a:extLst>
              <a:ext uri="{FF2B5EF4-FFF2-40B4-BE49-F238E27FC236}">
                <a16:creationId xmlns:a16="http://schemas.microsoft.com/office/drawing/2014/main" id="{7064B79E-2007-4843-87C2-5CAF127489B5}"/>
              </a:ext>
            </a:extLst>
          </p:cNvPr>
          <p:cNvSpPr/>
          <p:nvPr/>
        </p:nvSpPr>
        <p:spPr bwMode="auto">
          <a:xfrm>
            <a:off x="7150160" y="3293587"/>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07" name="Rectangle 306">
            <a:extLst>
              <a:ext uri="{FF2B5EF4-FFF2-40B4-BE49-F238E27FC236}">
                <a16:creationId xmlns:a16="http://schemas.microsoft.com/office/drawing/2014/main" id="{66D612DA-E197-964F-AA86-D447F618DA39}"/>
              </a:ext>
            </a:extLst>
          </p:cNvPr>
          <p:cNvSpPr/>
          <p:nvPr/>
        </p:nvSpPr>
        <p:spPr bwMode="auto">
          <a:xfrm>
            <a:off x="7441254" y="3293587"/>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08" name="Rectangle 307">
            <a:extLst>
              <a:ext uri="{FF2B5EF4-FFF2-40B4-BE49-F238E27FC236}">
                <a16:creationId xmlns:a16="http://schemas.microsoft.com/office/drawing/2014/main" id="{C537B7D3-4509-324F-91C0-CB4601EEACF2}"/>
              </a:ext>
            </a:extLst>
          </p:cNvPr>
          <p:cNvSpPr/>
          <p:nvPr/>
        </p:nvSpPr>
        <p:spPr bwMode="auto">
          <a:xfrm>
            <a:off x="7738412" y="3293587"/>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09" name="Rectangle 308">
            <a:extLst>
              <a:ext uri="{FF2B5EF4-FFF2-40B4-BE49-F238E27FC236}">
                <a16:creationId xmlns:a16="http://schemas.microsoft.com/office/drawing/2014/main" id="{B545510B-3A7B-504F-8AA8-F785564F292F}"/>
              </a:ext>
            </a:extLst>
          </p:cNvPr>
          <p:cNvSpPr/>
          <p:nvPr/>
        </p:nvSpPr>
        <p:spPr bwMode="auto">
          <a:xfrm>
            <a:off x="8042645" y="3293587"/>
            <a:ext cx="291094" cy="2795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10" name="Rectangle 309">
            <a:extLst>
              <a:ext uri="{FF2B5EF4-FFF2-40B4-BE49-F238E27FC236}">
                <a16:creationId xmlns:a16="http://schemas.microsoft.com/office/drawing/2014/main" id="{D5A9002B-207F-BB4D-AF5E-C76A36487910}"/>
              </a:ext>
            </a:extLst>
          </p:cNvPr>
          <p:cNvSpPr/>
          <p:nvPr/>
        </p:nvSpPr>
        <p:spPr bwMode="auto">
          <a:xfrm>
            <a:off x="6275868" y="357315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11" name="Rectangle 310">
            <a:extLst>
              <a:ext uri="{FF2B5EF4-FFF2-40B4-BE49-F238E27FC236}">
                <a16:creationId xmlns:a16="http://schemas.microsoft.com/office/drawing/2014/main" id="{0BA40B65-18EC-8F44-BC91-1769ECC969CE}"/>
              </a:ext>
            </a:extLst>
          </p:cNvPr>
          <p:cNvSpPr/>
          <p:nvPr/>
        </p:nvSpPr>
        <p:spPr bwMode="auto">
          <a:xfrm>
            <a:off x="6573026" y="357315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12" name="Rectangle 311">
            <a:extLst>
              <a:ext uri="{FF2B5EF4-FFF2-40B4-BE49-F238E27FC236}">
                <a16:creationId xmlns:a16="http://schemas.microsoft.com/office/drawing/2014/main" id="{4C1ECDC3-7EFB-8C47-9659-B1400D271FEB}"/>
              </a:ext>
            </a:extLst>
          </p:cNvPr>
          <p:cNvSpPr/>
          <p:nvPr/>
        </p:nvSpPr>
        <p:spPr bwMode="auto">
          <a:xfrm>
            <a:off x="6858055" y="357315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13" name="Rectangle 312">
            <a:extLst>
              <a:ext uri="{FF2B5EF4-FFF2-40B4-BE49-F238E27FC236}">
                <a16:creationId xmlns:a16="http://schemas.microsoft.com/office/drawing/2014/main" id="{4CE6CFF9-C3EF-284D-8EA6-061216DD8322}"/>
              </a:ext>
            </a:extLst>
          </p:cNvPr>
          <p:cNvSpPr/>
          <p:nvPr/>
        </p:nvSpPr>
        <p:spPr bwMode="auto">
          <a:xfrm>
            <a:off x="7155213" y="357315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14" name="Rectangle 313">
            <a:extLst>
              <a:ext uri="{FF2B5EF4-FFF2-40B4-BE49-F238E27FC236}">
                <a16:creationId xmlns:a16="http://schemas.microsoft.com/office/drawing/2014/main" id="{94BE7B88-6057-0D4F-94AE-1B79F41F235E}"/>
              </a:ext>
            </a:extLst>
          </p:cNvPr>
          <p:cNvSpPr/>
          <p:nvPr/>
        </p:nvSpPr>
        <p:spPr bwMode="auto">
          <a:xfrm>
            <a:off x="7446307" y="357315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15" name="Rectangle 314">
            <a:extLst>
              <a:ext uri="{FF2B5EF4-FFF2-40B4-BE49-F238E27FC236}">
                <a16:creationId xmlns:a16="http://schemas.microsoft.com/office/drawing/2014/main" id="{55921B11-7B46-2946-8A82-05A62D8009FF}"/>
              </a:ext>
            </a:extLst>
          </p:cNvPr>
          <p:cNvSpPr/>
          <p:nvPr/>
        </p:nvSpPr>
        <p:spPr bwMode="auto">
          <a:xfrm>
            <a:off x="7743465" y="357315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sp>
        <p:nvSpPr>
          <p:cNvPr id="316" name="Rectangle 315">
            <a:extLst>
              <a:ext uri="{FF2B5EF4-FFF2-40B4-BE49-F238E27FC236}">
                <a16:creationId xmlns:a16="http://schemas.microsoft.com/office/drawing/2014/main" id="{5A33253A-E105-E748-8605-DD0B04B87624}"/>
              </a:ext>
            </a:extLst>
          </p:cNvPr>
          <p:cNvSpPr/>
          <p:nvPr/>
        </p:nvSpPr>
        <p:spPr bwMode="auto">
          <a:xfrm>
            <a:off x="8047699" y="3573155"/>
            <a:ext cx="291094" cy="27956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en-US" sz="1200" dirty="0">
              <a:solidFill>
                <a:schemeClr val="tx1"/>
              </a:solidFill>
              <a:latin typeface="Times New Roman" pitchFamily="18" charset="0"/>
              <a:cs typeface="Times New Roman" pitchFamily="18" charset="0"/>
            </a:endParaRPr>
          </a:p>
        </p:txBody>
      </p:sp>
      <p:cxnSp>
        <p:nvCxnSpPr>
          <p:cNvPr id="319" name="Straight Arrow Connector 318">
            <a:extLst>
              <a:ext uri="{FF2B5EF4-FFF2-40B4-BE49-F238E27FC236}">
                <a16:creationId xmlns:a16="http://schemas.microsoft.com/office/drawing/2014/main" id="{8B29D090-8894-C245-8FCA-3ADCAC0FEC8C}"/>
              </a:ext>
            </a:extLst>
          </p:cNvPr>
          <p:cNvCxnSpPr>
            <a:cxnSpLocks/>
          </p:cNvCxnSpPr>
          <p:nvPr/>
        </p:nvCxnSpPr>
        <p:spPr bwMode="auto">
          <a:xfrm flipV="1">
            <a:off x="6275868" y="3979534"/>
            <a:ext cx="874292" cy="844756"/>
          </a:xfrm>
          <a:prstGeom prst="straightConnector1">
            <a:avLst/>
          </a:prstGeom>
          <a:ln w="762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24" name="TextBox 323">
            <a:extLst>
              <a:ext uri="{FF2B5EF4-FFF2-40B4-BE49-F238E27FC236}">
                <a16:creationId xmlns:a16="http://schemas.microsoft.com/office/drawing/2014/main" id="{172FC10E-1C90-1344-827D-07658ECBCCC4}"/>
              </a:ext>
            </a:extLst>
          </p:cNvPr>
          <p:cNvSpPr txBox="1"/>
          <p:nvPr/>
        </p:nvSpPr>
        <p:spPr>
          <a:xfrm>
            <a:off x="3131840" y="4921423"/>
            <a:ext cx="1413977" cy="307777"/>
          </a:xfrm>
          <a:prstGeom prst="rect">
            <a:avLst/>
          </a:prstGeom>
          <a:noFill/>
        </p:spPr>
        <p:txBody>
          <a:bodyPr wrap="none" rtlCol="0">
            <a:spAutoFit/>
          </a:bodyPr>
          <a:lstStyle/>
          <a:p>
            <a:r>
              <a:rPr lang="en-CH" sz="1400" dirty="0"/>
              <a:t>Partial products</a:t>
            </a:r>
          </a:p>
        </p:txBody>
      </p:sp>
      <p:sp>
        <p:nvSpPr>
          <p:cNvPr id="325" name="TextBox 324">
            <a:extLst>
              <a:ext uri="{FF2B5EF4-FFF2-40B4-BE49-F238E27FC236}">
                <a16:creationId xmlns:a16="http://schemas.microsoft.com/office/drawing/2014/main" id="{FA1531C4-C4EA-FD4C-9545-9DFF2817C77F}"/>
              </a:ext>
            </a:extLst>
          </p:cNvPr>
          <p:cNvSpPr txBox="1"/>
          <p:nvPr/>
        </p:nvSpPr>
        <p:spPr>
          <a:xfrm>
            <a:off x="6700013" y="4446816"/>
            <a:ext cx="534121" cy="307777"/>
          </a:xfrm>
          <a:prstGeom prst="rect">
            <a:avLst/>
          </a:prstGeom>
          <a:noFill/>
        </p:spPr>
        <p:txBody>
          <a:bodyPr wrap="none" rtlCol="0">
            <a:spAutoFit/>
          </a:bodyPr>
          <a:lstStyle/>
          <a:p>
            <a:r>
              <a:rPr lang="en-CH" sz="1400" dirty="0"/>
              <a:t>Sum</a:t>
            </a:r>
          </a:p>
        </p:txBody>
      </p:sp>
    </p:spTree>
    <p:extLst>
      <p:ext uri="{BB962C8B-B14F-4D97-AF65-F5344CB8AC3E}">
        <p14:creationId xmlns:p14="http://schemas.microsoft.com/office/powerpoint/2010/main" val="1813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E46E2-099C-4A58-BDC2-679F6F76B5FA}"/>
              </a:ext>
            </a:extLst>
          </p:cNvPr>
          <p:cNvSpPr>
            <a:spLocks noGrp="1"/>
          </p:cNvSpPr>
          <p:nvPr>
            <p:ph type="title"/>
          </p:nvPr>
        </p:nvSpPr>
        <p:spPr/>
        <p:txBody>
          <a:bodyPr/>
          <a:lstStyle/>
          <a:p>
            <a:r>
              <a:rPr lang="en-US" sz="3400" dirty="0">
                <a:solidFill>
                  <a:srgbClr val="0070C0"/>
                </a:solidFill>
              </a:rPr>
              <a:t>A Basic Conv. Layer Forward Kernel </a:t>
            </a:r>
            <a:br>
              <a:rPr lang="en-US" sz="3400" dirty="0">
                <a:solidFill>
                  <a:srgbClr val="0070C0"/>
                </a:solidFill>
              </a:rPr>
            </a:br>
            <a:r>
              <a:rPr lang="en-US" sz="2400" dirty="0">
                <a:solidFill>
                  <a:srgbClr val="0070C0"/>
                </a:solidFill>
              </a:rPr>
              <a:t>(Code is Incomplete!)</a:t>
            </a:r>
          </a:p>
        </p:txBody>
      </p:sp>
      <p:sp>
        <p:nvSpPr>
          <p:cNvPr id="2" name="Text Placeholder 1">
            <a:extLst>
              <a:ext uri="{FF2B5EF4-FFF2-40B4-BE49-F238E27FC236}">
                <a16:creationId xmlns:a16="http://schemas.microsoft.com/office/drawing/2014/main" id="{9DF10EEF-F7D5-43E0-9B79-A8F737F3C3B6}"/>
              </a:ext>
            </a:extLst>
          </p:cNvPr>
          <p:cNvSpPr>
            <a:spLocks noGrp="1"/>
          </p:cNvSpPr>
          <p:nvPr>
            <p:ph idx="1"/>
          </p:nvPr>
        </p:nvSpPr>
        <p:spPr>
          <a:xfrm>
            <a:off x="228600" y="1052736"/>
            <a:ext cx="8610600" cy="5328592"/>
          </a:xfrm>
        </p:spPr>
        <p:txBody>
          <a:bodyPr/>
          <a:lstStyle/>
          <a:p>
            <a:pPr marL="0" indent="0">
              <a:spcBef>
                <a:spcPts val="0"/>
              </a:spcBef>
              <a:buNone/>
            </a:pP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__global__ void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ConvLayerForward_Basic_Kernel</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int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C, </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int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W_grid</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p>
          <a:p>
            <a:pPr marL="0" indent="0">
              <a:spcBef>
                <a:spcPts val="0"/>
              </a:spcBef>
              <a:buNone/>
            </a:pPr>
            <a:r>
              <a:rPr lang="en-US" sz="1600" dirty="0">
                <a:latin typeface="Courier" pitchFamily="2" charset="0"/>
                <a:ea typeface="Times New Roman" panose="02020603050405020304" pitchFamily="18" charset="0"/>
                <a:cs typeface="Times New Roman" panose="02020603050405020304" pitchFamily="18" charset="0"/>
              </a:rPr>
              <a:t>                              </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int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K, </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float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X, </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float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W, </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float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Y){</a:t>
            </a:r>
            <a:endParaRPr lang="en-US" sz="1600" dirty="0">
              <a:solidFill>
                <a:schemeClr val="tx1"/>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endParaRPr lang="en-US" sz="1600" dirty="0">
              <a:solidFill>
                <a:schemeClr val="tx1"/>
              </a:solidFill>
              <a:latin typeface="Courier" pitchFamily="2" charset="0"/>
              <a:ea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int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m =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blockIdx.x</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r>
              <a:rPr lang="en-US" sz="1600" dirty="0">
                <a:solidFill>
                  <a:srgbClr val="9DC3E6"/>
                </a:solidFill>
                <a:latin typeface="Courier" pitchFamily="2" charset="0"/>
                <a:ea typeface="Times New Roman" panose="02020603050405020304" pitchFamily="18" charset="0"/>
                <a:cs typeface="Times New Roman" panose="02020603050405020304" pitchFamily="18" charset="0"/>
              </a:rPr>
              <a:t> // Index of the output feature map</a:t>
            </a:r>
            <a:endParaRPr lang="en-US" sz="1600" dirty="0">
              <a:solidFill>
                <a:srgbClr val="9DC3E6"/>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int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h =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blockIdx.y</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W_grid</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threadIdx.y</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a:t>
            </a:r>
            <a:endParaRPr lang="en-US" sz="1600" dirty="0">
              <a:solidFill>
                <a:schemeClr val="tx1"/>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int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w =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blockIdx.y</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W_grid</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threadIdx.x</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a:t>
            </a:r>
            <a:endParaRPr lang="en-US" sz="1600" dirty="0">
              <a:solidFill>
                <a:schemeClr val="tx1"/>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endParaRPr lang="en-US" sz="1600" dirty="0">
              <a:solidFill>
                <a:schemeClr val="tx1"/>
              </a:solidFill>
              <a:latin typeface="Courier" pitchFamily="2" charset="0"/>
              <a:ea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float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acc = 0.;</a:t>
            </a:r>
          </a:p>
          <a:p>
            <a:pPr marL="0" indent="0">
              <a:spcBef>
                <a:spcPts val="0"/>
              </a:spcBef>
              <a:buNone/>
            </a:pPr>
            <a:r>
              <a:rPr lang="en-US" sz="1600" dirty="0">
                <a:solidFill>
                  <a:srgbClr val="9DC3E6"/>
                </a:solidFill>
                <a:latin typeface="Courier" pitchFamily="2" charset="0"/>
                <a:ea typeface="Calibri" panose="020F0502020204030204" pitchFamily="34" charset="0"/>
                <a:cs typeface="Times New Roman" panose="02020603050405020304" pitchFamily="18" charset="0"/>
              </a:rPr>
              <a:t>    ...</a:t>
            </a:r>
          </a:p>
          <a:p>
            <a:pPr marL="0" indent="0">
              <a:spcBef>
                <a:spcPts val="0"/>
              </a:spcBef>
              <a:buNone/>
            </a:pPr>
            <a:endParaRPr lang="en-US" sz="1600" dirty="0">
              <a:solidFill>
                <a:schemeClr val="tx1"/>
              </a:solidFill>
              <a:latin typeface="Courier" pitchFamily="2" charset="0"/>
              <a:ea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r>
              <a:rPr lang="en-US" sz="1600" dirty="0">
                <a:solidFill>
                  <a:srgbClr val="CC9900"/>
                </a:solidFill>
                <a:latin typeface="Courier" pitchFamily="2" charset="0"/>
                <a:ea typeface="Times New Roman" panose="02020603050405020304" pitchFamily="18" charset="0"/>
                <a:cs typeface="Times New Roman" panose="02020603050405020304" pitchFamily="18" charset="0"/>
              </a:rPr>
              <a:t>for</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int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c = 0;  c &lt; C; </a:t>
            </a:r>
            <a:r>
              <a:rPr lang="en-US" sz="1600" dirty="0" err="1">
                <a:solidFill>
                  <a:schemeClr val="tx1"/>
                </a:solidFill>
                <a:latin typeface="Courier" pitchFamily="2" charset="0"/>
                <a:ea typeface="Times New Roman" panose="02020603050405020304" pitchFamily="18" charset="0"/>
                <a:cs typeface="Times New Roman" panose="02020603050405020304" pitchFamily="18" charset="0"/>
              </a:rPr>
              <a:t>c++</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	</a:t>
            </a:r>
            <a:r>
              <a:rPr lang="en-US" sz="1600" dirty="0">
                <a:solidFill>
                  <a:srgbClr val="9DC3E6"/>
                </a:solidFill>
                <a:latin typeface="Courier" pitchFamily="2" charset="0"/>
                <a:ea typeface="Times New Roman" panose="02020603050405020304" pitchFamily="18" charset="0"/>
                <a:cs typeface="Times New Roman" panose="02020603050405020304" pitchFamily="18" charset="0"/>
              </a:rPr>
              <a:t>// Sum over all input channels</a:t>
            </a:r>
            <a:endParaRPr lang="en-US" sz="1600" dirty="0">
              <a:solidFill>
                <a:srgbClr val="9DC3E6"/>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endParaRPr lang="en-US" sz="1600" dirty="0">
              <a:solidFill>
                <a:schemeClr val="tx1"/>
              </a:solidFill>
              <a:latin typeface="Courier" pitchFamily="2" charset="0"/>
              <a:ea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r>
              <a:rPr lang="en-US" sz="1600" dirty="0">
                <a:solidFill>
                  <a:srgbClr val="CC9900"/>
                </a:solidFill>
                <a:latin typeface="Courier" pitchFamily="2" charset="0"/>
                <a:ea typeface="Times New Roman" panose="02020603050405020304" pitchFamily="18" charset="0"/>
                <a:cs typeface="Times New Roman" panose="02020603050405020304" pitchFamily="18" charset="0"/>
              </a:rPr>
              <a:t>for</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int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p = 0; p &lt; K; p++)	</a:t>
            </a:r>
            <a:r>
              <a:rPr lang="en-US" sz="1600" dirty="0">
                <a:solidFill>
                  <a:srgbClr val="9DC3E6"/>
                </a:solidFill>
                <a:latin typeface="Courier" pitchFamily="2" charset="0"/>
                <a:ea typeface="Times New Roman" panose="02020603050405020304" pitchFamily="18" charset="0"/>
                <a:cs typeface="Times New Roman" panose="02020603050405020304" pitchFamily="18" charset="0"/>
              </a:rPr>
              <a:t>// Loop over </a:t>
            </a:r>
            <a:r>
              <a:rPr lang="en-US" sz="1600" dirty="0" err="1">
                <a:solidFill>
                  <a:srgbClr val="9DC3E6"/>
                </a:solidFill>
                <a:latin typeface="Courier" pitchFamily="2" charset="0"/>
                <a:ea typeface="Times New Roman" panose="02020603050405020304" pitchFamily="18" charset="0"/>
                <a:cs typeface="Times New Roman" panose="02020603050405020304" pitchFamily="18" charset="0"/>
              </a:rPr>
              <a:t>KxK</a:t>
            </a:r>
            <a:r>
              <a:rPr lang="en-US" sz="1600" dirty="0">
                <a:solidFill>
                  <a:srgbClr val="9DC3E6"/>
                </a:solidFill>
                <a:latin typeface="Courier" pitchFamily="2" charset="0"/>
                <a:ea typeface="Times New Roman" panose="02020603050405020304" pitchFamily="18" charset="0"/>
                <a:cs typeface="Times New Roman" panose="02020603050405020304" pitchFamily="18" charset="0"/>
              </a:rPr>
              <a:t>  filter</a:t>
            </a:r>
            <a:endParaRPr lang="en-US" sz="1600" dirty="0">
              <a:solidFill>
                <a:srgbClr val="9DC3E6"/>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endParaRPr lang="en-US" sz="1600" dirty="0">
              <a:solidFill>
                <a:schemeClr val="tx1"/>
              </a:solidFill>
              <a:latin typeface="Courier" pitchFamily="2" charset="0"/>
              <a:ea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r>
              <a:rPr lang="en-US" sz="1600" dirty="0">
                <a:solidFill>
                  <a:srgbClr val="CC9900"/>
                </a:solidFill>
                <a:latin typeface="Courier" pitchFamily="2" charset="0"/>
                <a:ea typeface="Times New Roman" panose="02020603050405020304" pitchFamily="18" charset="0"/>
                <a:cs typeface="Times New Roman" panose="02020603050405020304" pitchFamily="18" charset="0"/>
              </a:rPr>
              <a:t>for</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a:t>
            </a:r>
            <a:r>
              <a:rPr lang="en-US" sz="1600" dirty="0">
                <a:solidFill>
                  <a:srgbClr val="00B050"/>
                </a:solidFill>
                <a:latin typeface="Courier" pitchFamily="2" charset="0"/>
                <a:ea typeface="Times New Roman" panose="02020603050405020304" pitchFamily="18" charset="0"/>
                <a:cs typeface="Times New Roman" panose="02020603050405020304" pitchFamily="18" charset="0"/>
              </a:rPr>
              <a:t>int</a:t>
            </a: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q = 0; q &lt; K; q++)  </a:t>
            </a:r>
            <a:endParaRPr lang="en-US" sz="1600" dirty="0">
              <a:solidFill>
                <a:schemeClr val="tx1"/>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endParaRPr lang="en-US" sz="1600" dirty="0">
              <a:solidFill>
                <a:schemeClr val="tx1"/>
              </a:solidFill>
              <a:latin typeface="Courier" pitchFamily="2" charset="0"/>
              <a:ea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acc += X[c, h + p, w + q] * W[m, c, p, q];</a:t>
            </a:r>
            <a:endParaRPr lang="en-US" sz="1600" dirty="0">
              <a:solidFill>
                <a:schemeClr val="tx1"/>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a:t>
            </a:r>
            <a:endParaRPr lang="en-US" sz="1600" dirty="0">
              <a:solidFill>
                <a:schemeClr val="tx1"/>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endParaRPr lang="en-US" sz="1600" dirty="0">
              <a:solidFill>
                <a:schemeClr val="tx1"/>
              </a:solidFill>
              <a:latin typeface="Courier" pitchFamily="2" charset="0"/>
              <a:ea typeface="Times New Roman" panose="02020603050405020304" pitchFamily="18"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    Y[m, h, w] = acc;</a:t>
            </a:r>
            <a:endParaRPr lang="en-US" sz="1600" dirty="0">
              <a:solidFill>
                <a:schemeClr val="tx1"/>
              </a:solidFill>
              <a:latin typeface="Courier" pitchFamily="2" charset="0"/>
              <a:ea typeface="Calibri" panose="020F0502020204030204" pitchFamily="34" charset="0"/>
              <a:cs typeface="Times New Roman" panose="02020603050405020304" pitchFamily="18" charset="0"/>
            </a:endParaRPr>
          </a:p>
          <a:p>
            <a:pPr marL="0" indent="0">
              <a:spcBef>
                <a:spcPts val="0"/>
              </a:spcBef>
              <a:buNone/>
            </a:pPr>
            <a:r>
              <a:rPr lang="en-US" sz="1600" dirty="0">
                <a:solidFill>
                  <a:schemeClr val="tx1"/>
                </a:solidFill>
                <a:latin typeface="Courier" pitchFamily="2" charset="0"/>
                <a:ea typeface="Times New Roman" panose="02020603050405020304" pitchFamily="18" charset="0"/>
                <a:cs typeface="Times New Roman" panose="02020603050405020304" pitchFamily="18" charset="0"/>
              </a:rPr>
              <a:t>}</a:t>
            </a:r>
            <a:endParaRPr lang="en-US" sz="1600" dirty="0">
              <a:solidFill>
                <a:schemeClr val="tx1"/>
              </a:solidFill>
              <a:latin typeface="Courier" pitchFamily="2" charset="0"/>
              <a:ea typeface="Calibri" panose="020F0502020204030204" pitchFamily="34" charset="0"/>
              <a:cs typeface="Times New Roman" panose="02020603050405020304" pitchFamily="18" charset="0"/>
            </a:endParaRPr>
          </a:p>
          <a:p>
            <a:pPr marL="0" indent="0">
              <a:buNone/>
            </a:pPr>
            <a:endParaRPr lang="en-US" sz="1191" dirty="0">
              <a:latin typeface="Courier" pitchFamily="2" charset="0"/>
            </a:endParaRPr>
          </a:p>
        </p:txBody>
      </p:sp>
      <p:sp>
        <p:nvSpPr>
          <p:cNvPr id="5" name="CuadroTexto 26">
            <a:extLst>
              <a:ext uri="{FF2B5EF4-FFF2-40B4-BE49-F238E27FC236}">
                <a16:creationId xmlns:a16="http://schemas.microsoft.com/office/drawing/2014/main" id="{6D5C9FE5-DD55-4648-B62B-158764B2EBF8}"/>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6" name="Marcador de número de diapositiva 3">
            <a:extLst>
              <a:ext uri="{FF2B5EF4-FFF2-40B4-BE49-F238E27FC236}">
                <a16:creationId xmlns:a16="http://schemas.microsoft.com/office/drawing/2014/main" id="{76DD5952-31E3-594B-AF3E-612E9766E85A}"/>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56</a:t>
            </a:fld>
            <a:endParaRPr lang="en-US" altLang="en-US" dirty="0"/>
          </a:p>
        </p:txBody>
      </p:sp>
    </p:spTree>
    <p:extLst>
      <p:ext uri="{BB962C8B-B14F-4D97-AF65-F5344CB8AC3E}">
        <p14:creationId xmlns:p14="http://schemas.microsoft.com/office/powerpoint/2010/main" val="401545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up)">
                                      <p:cBhvr>
                                        <p:cTn id="7" dur="500"/>
                                        <p:tgtEl>
                                          <p:spTgt spid="2">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wipe(up)">
                                      <p:cBhvr>
                                        <p:cTn id="10" dur="500"/>
                                        <p:tgtEl>
                                          <p:spTgt spid="2">
                                            <p:txEl>
                                              <p:pRg st="4" end="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wipe(up)">
                                      <p:cBhvr>
                                        <p:cTn id="13" dur="500"/>
                                        <p:tgtEl>
                                          <p:spTgt spid="2">
                                            <p:txEl>
                                              <p:pRg st="5" end="5"/>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wipe(up)">
                                      <p:cBhvr>
                                        <p:cTn id="16" dur="500"/>
                                        <p:tgtEl>
                                          <p:spTgt spid="2">
                                            <p:txEl>
                                              <p:pRg st="7" end="7"/>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wipe(up)">
                                      <p:cBhvr>
                                        <p:cTn id="19" dur="500"/>
                                        <p:tgtEl>
                                          <p:spTgt spid="2">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
                                            <p:txEl>
                                              <p:pRg st="10" end="10"/>
                                            </p:txEl>
                                          </p:spTgt>
                                        </p:tgtEl>
                                        <p:attrNameLst>
                                          <p:attrName>style.visibility</p:attrName>
                                        </p:attrNameLst>
                                      </p:cBhvr>
                                      <p:to>
                                        <p:strVal val="visible"/>
                                      </p:to>
                                    </p:set>
                                    <p:animEffect transition="in" filter="wipe(up)">
                                      <p:cBhvr>
                                        <p:cTn id="24" dur="500"/>
                                        <p:tgtEl>
                                          <p:spTgt spid="2">
                                            <p:txEl>
                                              <p:pRg st="10" end="10"/>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2">
                                            <p:txEl>
                                              <p:pRg st="17" end="17"/>
                                            </p:txEl>
                                          </p:spTgt>
                                        </p:tgtEl>
                                        <p:attrNameLst>
                                          <p:attrName>style.visibility</p:attrName>
                                        </p:attrNameLst>
                                      </p:cBhvr>
                                      <p:to>
                                        <p:strVal val="visible"/>
                                      </p:to>
                                    </p:set>
                                    <p:animEffect transition="in" filter="wipe(up)">
                                      <p:cBhvr>
                                        <p:cTn id="27" dur="500"/>
                                        <p:tgtEl>
                                          <p:spTgt spid="2">
                                            <p:txEl>
                                              <p:pRg st="17" end="1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animEffect transition="in" filter="wipe(up)">
                                      <p:cBhvr>
                                        <p:cTn id="32" dur="500"/>
                                        <p:tgtEl>
                                          <p:spTgt spid="2">
                                            <p:txEl>
                                              <p:pRg st="12" end="12"/>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animEffect transition="in" filter="wipe(up)">
                                      <p:cBhvr>
                                        <p:cTn id="35" dur="500"/>
                                        <p:tgtEl>
                                          <p:spTgt spid="2">
                                            <p:txEl>
                                              <p:pRg st="14" end="14"/>
                                            </p:txEl>
                                          </p:spTgt>
                                        </p:tgtEl>
                                      </p:cBhvr>
                                    </p:animEffect>
                                  </p:childTnLst>
                                </p:cTn>
                              </p:par>
                              <p:par>
                                <p:cTn id="36" presetID="22" presetClass="entr" presetSubtype="1" fill="hold" nodeType="withEffect">
                                  <p:stCondLst>
                                    <p:cond delay="0"/>
                                  </p:stCondLst>
                                  <p:childTnLst>
                                    <p:set>
                                      <p:cBhvr>
                                        <p:cTn id="37" dur="1" fill="hold">
                                          <p:stCondLst>
                                            <p:cond delay="0"/>
                                          </p:stCondLst>
                                        </p:cTn>
                                        <p:tgtEl>
                                          <p:spTgt spid="2">
                                            <p:txEl>
                                              <p:pRg st="16" end="16"/>
                                            </p:txEl>
                                          </p:spTgt>
                                        </p:tgtEl>
                                        <p:attrNameLst>
                                          <p:attrName>style.visibility</p:attrName>
                                        </p:attrNameLst>
                                      </p:cBhvr>
                                      <p:to>
                                        <p:strVal val="visible"/>
                                      </p:to>
                                    </p:set>
                                    <p:animEffect transition="in" filter="wipe(up)">
                                      <p:cBhvr>
                                        <p:cTn id="38" dur="500"/>
                                        <p:tgtEl>
                                          <p:spTgt spid="2">
                                            <p:txEl>
                                              <p:pRg st="16" end="1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
                                            <p:txEl>
                                              <p:pRg st="19" end="19"/>
                                            </p:txEl>
                                          </p:spTgt>
                                        </p:tgtEl>
                                        <p:attrNameLst>
                                          <p:attrName>style.visibility</p:attrName>
                                        </p:attrNameLst>
                                      </p:cBhvr>
                                      <p:to>
                                        <p:strVal val="visible"/>
                                      </p:to>
                                    </p:set>
                                    <p:animEffect transition="in" filter="wipe(up)">
                                      <p:cBhvr>
                                        <p:cTn id="43" dur="500"/>
                                        <p:tgtEl>
                                          <p:spTgt spid="2">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51033-D6F3-4997-A7DA-5FB6D5256253}"/>
              </a:ext>
            </a:extLst>
          </p:cNvPr>
          <p:cNvSpPr>
            <a:spLocks noGrp="1"/>
          </p:cNvSpPr>
          <p:nvPr>
            <p:ph type="title"/>
          </p:nvPr>
        </p:nvSpPr>
        <p:spPr/>
        <p:txBody>
          <a:bodyPr/>
          <a:lstStyle/>
          <a:p>
            <a:r>
              <a:rPr lang="en-US" sz="3400" dirty="0">
                <a:solidFill>
                  <a:srgbClr val="0070C0"/>
                </a:solidFill>
              </a:rPr>
              <a:t>Reducing Convolution Layers to </a:t>
            </a:r>
            <a:br>
              <a:rPr lang="en-US" sz="3400" dirty="0">
                <a:solidFill>
                  <a:srgbClr val="0070C0"/>
                </a:solidFill>
              </a:rPr>
            </a:br>
            <a:r>
              <a:rPr lang="en-US" sz="3400" dirty="0">
                <a:solidFill>
                  <a:srgbClr val="0070C0"/>
                </a:solidFill>
              </a:rPr>
              <a:t>Matrix Multiplications</a:t>
            </a:r>
          </a:p>
        </p:txBody>
      </p:sp>
      <p:sp>
        <p:nvSpPr>
          <p:cNvPr id="3" name="Content Placeholder 2">
            <a:extLst>
              <a:ext uri="{FF2B5EF4-FFF2-40B4-BE49-F238E27FC236}">
                <a16:creationId xmlns:a16="http://schemas.microsoft.com/office/drawing/2014/main" id="{10BEDA9F-9159-4686-B6AC-6ED0F33B9849}"/>
              </a:ext>
            </a:extLst>
          </p:cNvPr>
          <p:cNvSpPr>
            <a:spLocks noGrp="1"/>
          </p:cNvSpPr>
          <p:nvPr>
            <p:ph idx="1"/>
          </p:nvPr>
        </p:nvSpPr>
        <p:spPr/>
        <p:txBody>
          <a:bodyPr/>
          <a:lstStyle/>
          <a:p>
            <a:r>
              <a:rPr lang="en-US" dirty="0"/>
              <a:t>Convolution layers are the </a:t>
            </a:r>
            <a:r>
              <a:rPr lang="en-US" dirty="0">
                <a:solidFill>
                  <a:srgbClr val="C00000"/>
                </a:solidFill>
              </a:rPr>
              <a:t>compute intensive </a:t>
            </a:r>
            <a:r>
              <a:rPr lang="en-US" dirty="0"/>
              <a:t>parts of a CNN</a:t>
            </a:r>
          </a:p>
          <a:p>
            <a:endParaRPr lang="en-US" dirty="0"/>
          </a:p>
          <a:p>
            <a:r>
              <a:rPr lang="en-US" dirty="0"/>
              <a:t>GPUs have extremely </a:t>
            </a:r>
            <a:r>
              <a:rPr lang="en-US" dirty="0">
                <a:solidFill>
                  <a:srgbClr val="0070C0"/>
                </a:solidFill>
              </a:rPr>
              <a:t>high-performance implementations of matrix multiplications</a:t>
            </a:r>
          </a:p>
          <a:p>
            <a:endParaRPr lang="en-US" dirty="0"/>
          </a:p>
          <a:p>
            <a:r>
              <a:rPr lang="en-US" dirty="0">
                <a:solidFill>
                  <a:srgbClr val="00B050"/>
                </a:solidFill>
              </a:rPr>
              <a:t>Tiling techniques for matrix multiplication </a:t>
            </a:r>
            <a:r>
              <a:rPr lang="en-US" dirty="0"/>
              <a:t>naturally reuse input features across output feature maps</a:t>
            </a:r>
          </a:p>
          <a:p>
            <a:endParaRPr lang="en-US" dirty="0"/>
          </a:p>
          <a:p>
            <a:r>
              <a:rPr lang="en-US" dirty="0">
                <a:solidFill>
                  <a:srgbClr val="7030A0"/>
                </a:solidFill>
              </a:rPr>
              <a:t>Converting convolutions </a:t>
            </a:r>
            <a:r>
              <a:rPr lang="en-US" dirty="0"/>
              <a:t>in a convolution layer </a:t>
            </a:r>
            <a:r>
              <a:rPr lang="en-US" dirty="0">
                <a:solidFill>
                  <a:srgbClr val="00B050"/>
                </a:solidFill>
              </a:rPr>
              <a:t>to a matrix multiplication </a:t>
            </a:r>
            <a:r>
              <a:rPr lang="en-US" dirty="0"/>
              <a:t>helps to keep the level of parallelism stable across CNN layers</a:t>
            </a:r>
          </a:p>
        </p:txBody>
      </p:sp>
      <p:sp>
        <p:nvSpPr>
          <p:cNvPr id="5" name="CuadroTexto 26">
            <a:extLst>
              <a:ext uri="{FF2B5EF4-FFF2-40B4-BE49-F238E27FC236}">
                <a16:creationId xmlns:a16="http://schemas.microsoft.com/office/drawing/2014/main" id="{DC87D686-1C44-324B-95F9-7B7B78BEDA15}"/>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6" name="Slide Number Placeholder 3">
            <a:extLst>
              <a:ext uri="{FF2B5EF4-FFF2-40B4-BE49-F238E27FC236}">
                <a16:creationId xmlns:a16="http://schemas.microsoft.com/office/drawing/2014/main" id="{9D00B34F-2798-C641-A353-EA7CB5FE7978}"/>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EC0FD2D-9D31-B04B-B67C-48BB66B64370}" type="slidenum">
              <a:rPr lang="en-US" altLang="en-US" sz="1600">
                <a:solidFill>
                  <a:srgbClr val="000000"/>
                </a:solidFill>
                <a:latin typeface="Garamond" panose="02020404030301010803" pitchFamily="18" charset="0"/>
              </a:rPr>
              <a:pPr eaLnBrk="1" hangingPunct="1"/>
              <a:t>57</a:t>
            </a:fld>
            <a:endParaRPr lang="en-US" altLang="en-US" sz="160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288541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69A6A117-B8D5-504C-8881-42785F561728}"/>
              </a:ext>
            </a:extLst>
          </p:cNvPr>
          <p:cNvSpPr>
            <a:spLocks noGrp="1"/>
          </p:cNvSpPr>
          <p:nvPr>
            <p:ph type="title"/>
          </p:nvPr>
        </p:nvSpPr>
        <p:spPr>
          <a:xfrm>
            <a:off x="228600" y="0"/>
            <a:ext cx="8610600" cy="908050"/>
          </a:xfrm>
        </p:spPr>
        <p:txBody>
          <a:bodyPr anchor="ctr"/>
          <a:lstStyle/>
          <a:p>
            <a:r>
              <a:rPr lang="en-US" sz="3200" dirty="0">
                <a:solidFill>
                  <a:srgbClr val="0070C0"/>
                </a:solidFill>
                <a:ea typeface="Arial"/>
                <a:cs typeface="Arial"/>
                <a:sym typeface="Arial"/>
              </a:rPr>
              <a:t>Implementing a Convolutional Layer </a:t>
            </a:r>
            <a:br>
              <a:rPr lang="en-US" sz="3200" dirty="0">
                <a:solidFill>
                  <a:srgbClr val="0070C0"/>
                </a:solidFill>
                <a:ea typeface="Arial"/>
                <a:cs typeface="Arial"/>
                <a:sym typeface="Arial"/>
              </a:rPr>
            </a:br>
            <a:r>
              <a:rPr lang="en-US" sz="3200" dirty="0">
                <a:solidFill>
                  <a:srgbClr val="0070C0"/>
                </a:solidFill>
                <a:ea typeface="Arial"/>
                <a:cs typeface="Arial"/>
                <a:sym typeface="Arial"/>
              </a:rPr>
              <a:t>with Matrix Multiplication</a:t>
            </a:r>
            <a:endParaRPr lang="en-US" altLang="en-US" sz="3200" dirty="0">
              <a:solidFill>
                <a:srgbClr val="0070C0"/>
              </a:solidFill>
              <a:ea typeface="ＭＳ Ｐゴシック" panose="020B0600070205080204" pitchFamily="34" charset="-128"/>
            </a:endParaRPr>
          </a:p>
        </p:txBody>
      </p:sp>
      <p:sp>
        <p:nvSpPr>
          <p:cNvPr id="39939" name="Slide Number Placeholder 3">
            <a:extLst>
              <a:ext uri="{FF2B5EF4-FFF2-40B4-BE49-F238E27FC236}">
                <a16:creationId xmlns:a16="http://schemas.microsoft.com/office/drawing/2014/main" id="{324A5A68-3353-DF43-9E72-39BB6AC5514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C0FD2D-9D31-B04B-B67C-48BB66B64370}"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4" name="Picture 3">
            <a:extLst>
              <a:ext uri="{FF2B5EF4-FFF2-40B4-BE49-F238E27FC236}">
                <a16:creationId xmlns:a16="http://schemas.microsoft.com/office/drawing/2014/main" id="{3152B7D0-5B72-1445-A114-FB97DEC0AE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970" y="990600"/>
            <a:ext cx="5024060" cy="5867400"/>
          </a:xfrm>
          <a:prstGeom prst="rect">
            <a:avLst/>
          </a:prstGeom>
        </p:spPr>
      </p:pic>
      <p:sp>
        <p:nvSpPr>
          <p:cNvPr id="3" name="TextBox 2"/>
          <p:cNvSpPr txBox="1"/>
          <p:nvPr/>
        </p:nvSpPr>
        <p:spPr>
          <a:xfrm>
            <a:off x="123973" y="6499227"/>
            <a:ext cx="2085827" cy="21544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Reproduced from </a:t>
            </a:r>
            <a:r>
              <a:rPr kumimoji="0" lang="en-US" sz="8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Hwu</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 Kirk</a:t>
            </a:r>
          </a:p>
        </p:txBody>
      </p:sp>
    </p:spTree>
    <p:extLst>
      <p:ext uri="{BB962C8B-B14F-4D97-AF65-F5344CB8AC3E}">
        <p14:creationId xmlns:p14="http://schemas.microsoft.com/office/powerpoint/2010/main" val="1610900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525767" y="3962507"/>
            <a:ext cx="91371" cy="2077284"/>
            <a:chOff x="4515210" y="3721867"/>
            <a:chExt cx="91371" cy="2077284"/>
          </a:xfrm>
        </p:grpSpPr>
        <p:cxnSp>
          <p:nvCxnSpPr>
            <p:cNvPr id="14" name="Straight Arrow Connector 13"/>
            <p:cNvCxnSpPr/>
            <p:nvPr/>
          </p:nvCxnSpPr>
          <p:spPr>
            <a:xfrm>
              <a:off x="4561637" y="3721867"/>
              <a:ext cx="0" cy="2077284"/>
            </a:xfrm>
            <a:prstGeom prst="straightConnector1">
              <a:avLst/>
            </a:prstGeom>
            <a:ln>
              <a:solidFill>
                <a:schemeClr val="tx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4515210" y="4668176"/>
              <a:ext cx="91371" cy="169277"/>
            </a:xfrm>
            <a:prstGeom prst="rect">
              <a:avLst/>
            </a:prstGeom>
            <a:solidFill>
              <a:schemeClr val="bg1"/>
            </a:solidFill>
            <a:ln>
              <a:noFill/>
            </a:ln>
          </p:spPr>
          <p:txBody>
            <a:bodyPr wrap="none" lIns="0" tIns="0" rIns="0" bIns="0" rtlCol="0">
              <a:spAutoFit/>
            </a:bodyPr>
            <a:lstStyle/>
            <a:p>
              <a:pPr algn="ctr"/>
              <a:r>
                <a:rPr lang="en-US" sz="1100" dirty="0"/>
                <a:t>N</a:t>
              </a:r>
            </a:p>
          </p:txBody>
        </p:sp>
      </p:grpSp>
      <p:grpSp>
        <p:nvGrpSpPr>
          <p:cNvPr id="21" name="Group 20"/>
          <p:cNvGrpSpPr/>
          <p:nvPr/>
        </p:nvGrpSpPr>
        <p:grpSpPr>
          <a:xfrm>
            <a:off x="4633452" y="3762417"/>
            <a:ext cx="2011680" cy="169277"/>
            <a:chOff x="4648200" y="3521102"/>
            <a:chExt cx="2011680" cy="169277"/>
          </a:xfrm>
        </p:grpSpPr>
        <p:cxnSp>
          <p:nvCxnSpPr>
            <p:cNvPr id="18" name="Straight Arrow Connector 17"/>
            <p:cNvCxnSpPr/>
            <p:nvPr/>
          </p:nvCxnSpPr>
          <p:spPr>
            <a:xfrm rot="16200000">
              <a:off x="5654040" y="2599901"/>
              <a:ext cx="0" cy="2011680"/>
            </a:xfrm>
            <a:prstGeom prst="straightConnector1">
              <a:avLst/>
            </a:prstGeom>
            <a:ln>
              <a:solidFill>
                <a:schemeClr val="tx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5617171" y="3521102"/>
              <a:ext cx="91372" cy="169277"/>
            </a:xfrm>
            <a:prstGeom prst="rect">
              <a:avLst/>
            </a:prstGeom>
            <a:solidFill>
              <a:schemeClr val="bg1"/>
            </a:solidFill>
            <a:ln>
              <a:noFill/>
            </a:ln>
          </p:spPr>
          <p:txBody>
            <a:bodyPr wrap="none" lIns="0" tIns="0" rIns="0" bIns="0" rtlCol="0">
              <a:spAutoFit/>
            </a:bodyPr>
            <a:lstStyle/>
            <a:p>
              <a:r>
                <a:rPr lang="en-US" sz="1100" dirty="0"/>
                <a:t>N</a:t>
              </a:r>
            </a:p>
          </p:txBody>
        </p:sp>
      </p:grpSp>
      <p:graphicFrame>
        <p:nvGraphicFramePr>
          <p:cNvPr id="12" name="Table 11"/>
          <p:cNvGraphicFramePr>
            <a:graphicFrameLocks noGrp="1"/>
          </p:cNvGraphicFramePr>
          <p:nvPr/>
        </p:nvGraphicFramePr>
        <p:xfrm>
          <a:off x="4649676" y="3954556"/>
          <a:ext cx="2011680" cy="2077284"/>
        </p:xfrm>
        <a:graphic>
          <a:graphicData uri="http://schemas.openxmlformats.org/drawingml/2006/table">
            <a:tbl>
              <a:tblPr firstRow="1" bandRow="1">
                <a:tableStyleId>{5940675A-B579-460E-94D1-54222C63F5DA}</a:tableStyleId>
              </a:tblPr>
              <a:tblGrid>
                <a:gridCol w="167640">
                  <a:extLst>
                    <a:ext uri="{9D8B030D-6E8A-4147-A177-3AD203B41FA5}">
                      <a16:colId xmlns:a16="http://schemas.microsoft.com/office/drawing/2014/main" val="20000"/>
                    </a:ext>
                  </a:extLst>
                </a:gridCol>
                <a:gridCol w="167640">
                  <a:extLst>
                    <a:ext uri="{9D8B030D-6E8A-4147-A177-3AD203B41FA5}">
                      <a16:colId xmlns:a16="http://schemas.microsoft.com/office/drawing/2014/main" val="20001"/>
                    </a:ext>
                  </a:extLst>
                </a:gridCol>
                <a:gridCol w="167640">
                  <a:extLst>
                    <a:ext uri="{9D8B030D-6E8A-4147-A177-3AD203B41FA5}">
                      <a16:colId xmlns:a16="http://schemas.microsoft.com/office/drawing/2014/main" val="20002"/>
                    </a:ext>
                  </a:extLst>
                </a:gridCol>
                <a:gridCol w="167640">
                  <a:extLst>
                    <a:ext uri="{9D8B030D-6E8A-4147-A177-3AD203B41FA5}">
                      <a16:colId xmlns:a16="http://schemas.microsoft.com/office/drawing/2014/main" val="20003"/>
                    </a:ext>
                  </a:extLst>
                </a:gridCol>
                <a:gridCol w="167640">
                  <a:extLst>
                    <a:ext uri="{9D8B030D-6E8A-4147-A177-3AD203B41FA5}">
                      <a16:colId xmlns:a16="http://schemas.microsoft.com/office/drawing/2014/main" val="20004"/>
                    </a:ext>
                  </a:extLst>
                </a:gridCol>
                <a:gridCol w="167640">
                  <a:extLst>
                    <a:ext uri="{9D8B030D-6E8A-4147-A177-3AD203B41FA5}">
                      <a16:colId xmlns:a16="http://schemas.microsoft.com/office/drawing/2014/main" val="20005"/>
                    </a:ext>
                  </a:extLst>
                </a:gridCol>
                <a:gridCol w="167640">
                  <a:extLst>
                    <a:ext uri="{9D8B030D-6E8A-4147-A177-3AD203B41FA5}">
                      <a16:colId xmlns:a16="http://schemas.microsoft.com/office/drawing/2014/main" val="20006"/>
                    </a:ext>
                  </a:extLst>
                </a:gridCol>
                <a:gridCol w="167640">
                  <a:extLst>
                    <a:ext uri="{9D8B030D-6E8A-4147-A177-3AD203B41FA5}">
                      <a16:colId xmlns:a16="http://schemas.microsoft.com/office/drawing/2014/main" val="20007"/>
                    </a:ext>
                  </a:extLst>
                </a:gridCol>
                <a:gridCol w="167640">
                  <a:extLst>
                    <a:ext uri="{9D8B030D-6E8A-4147-A177-3AD203B41FA5}">
                      <a16:colId xmlns:a16="http://schemas.microsoft.com/office/drawing/2014/main" val="20008"/>
                    </a:ext>
                  </a:extLst>
                </a:gridCol>
                <a:gridCol w="167640">
                  <a:extLst>
                    <a:ext uri="{9D8B030D-6E8A-4147-A177-3AD203B41FA5}">
                      <a16:colId xmlns:a16="http://schemas.microsoft.com/office/drawing/2014/main" val="20009"/>
                    </a:ext>
                  </a:extLst>
                </a:gridCol>
                <a:gridCol w="167640">
                  <a:extLst>
                    <a:ext uri="{9D8B030D-6E8A-4147-A177-3AD203B41FA5}">
                      <a16:colId xmlns:a16="http://schemas.microsoft.com/office/drawing/2014/main" val="20010"/>
                    </a:ext>
                  </a:extLst>
                </a:gridCol>
                <a:gridCol w="167640">
                  <a:extLst>
                    <a:ext uri="{9D8B030D-6E8A-4147-A177-3AD203B41FA5}">
                      <a16:colId xmlns:a16="http://schemas.microsoft.com/office/drawing/2014/main" val="20011"/>
                    </a:ext>
                  </a:extLst>
                </a:gridCol>
              </a:tblGrid>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dirty="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1"/>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dirty="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4"/>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sz="100" dirty="0"/>
                    </a:p>
                  </a:txBody>
                  <a:tcPr marL="41910" marR="41910" marT="20955" marB="20955">
                    <a:solidFill>
                      <a:schemeClr val="accent2">
                        <a:lumMod val="60000"/>
                        <a:lumOff val="40000"/>
                      </a:schemeClr>
                    </a:solidFill>
                  </a:tcPr>
                </a:tc>
                <a:tc>
                  <a:txBody>
                    <a:bodyPr/>
                    <a:lstStyle/>
                    <a:p>
                      <a:endParaRPr lang="en-US" sz="100" dirty="0"/>
                    </a:p>
                  </a:txBody>
                  <a:tcPr marL="41910" marR="41910" marT="20955" marB="20955">
                    <a:solidFill>
                      <a:schemeClr val="accent2">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en-US" sz="100" dirty="0"/>
                    </a:p>
                  </a:txBody>
                  <a:tcPr marL="41910" marR="41910" marT="20955" marB="20955">
                    <a:solidFill>
                      <a:schemeClr val="accent2">
                        <a:lumMod val="60000"/>
                        <a:lumOff val="40000"/>
                      </a:schemeClr>
                    </a:solidFill>
                  </a:tcPr>
                </a:tc>
                <a:tc>
                  <a:txBody>
                    <a:bodyPr/>
                    <a:lstStyle/>
                    <a:p>
                      <a:endParaRPr lang="en-US" sz="100" dirty="0"/>
                    </a:p>
                  </a:txBody>
                  <a:tcPr marL="41910" marR="41910" marT="20955" marB="20955">
                    <a:solidFill>
                      <a:schemeClr val="accent2">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solidFill>
                      <a:schemeClr val="accent2">
                        <a:lumMod val="60000"/>
                        <a:lumOff val="40000"/>
                      </a:schemeClr>
                    </a:solid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8"/>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10"/>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
        <p:nvSpPr>
          <p:cNvPr id="2" name="Title 1"/>
          <p:cNvSpPr>
            <a:spLocks noGrp="1"/>
          </p:cNvSpPr>
          <p:nvPr>
            <p:ph type="title"/>
          </p:nvPr>
        </p:nvSpPr>
        <p:spPr/>
        <p:txBody>
          <a:bodyPr>
            <a:normAutofit/>
          </a:bodyPr>
          <a:lstStyle/>
          <a:p>
            <a:r>
              <a:rPr lang="en-US" dirty="0">
                <a:solidFill>
                  <a:srgbClr val="0070C0"/>
                </a:solidFill>
              </a:rPr>
              <a:t>Tiled Matrix-Matrix Multiplication (I)</a:t>
            </a:r>
          </a:p>
        </p:txBody>
      </p:sp>
      <p:sp>
        <p:nvSpPr>
          <p:cNvPr id="8" name="TextBox 7"/>
          <p:cNvSpPr txBox="1"/>
          <p:nvPr/>
        </p:nvSpPr>
        <p:spPr>
          <a:xfrm>
            <a:off x="1828800" y="4731975"/>
            <a:ext cx="609600" cy="461665"/>
          </a:xfrm>
          <a:prstGeom prst="rect">
            <a:avLst/>
          </a:prstGeom>
          <a:noFill/>
        </p:spPr>
        <p:txBody>
          <a:bodyPr wrap="square" rtlCol="0">
            <a:spAutoFit/>
          </a:bodyPr>
          <a:lstStyle/>
          <a:p>
            <a:pPr algn="ctr"/>
            <a:r>
              <a:rPr lang="en-US" sz="2400" dirty="0"/>
              <a:t>A</a:t>
            </a:r>
          </a:p>
        </p:txBody>
      </p:sp>
      <p:sp>
        <p:nvSpPr>
          <p:cNvPr id="9" name="TextBox 8"/>
          <p:cNvSpPr txBox="1"/>
          <p:nvPr/>
        </p:nvSpPr>
        <p:spPr>
          <a:xfrm>
            <a:off x="6705600" y="2522175"/>
            <a:ext cx="609600" cy="461665"/>
          </a:xfrm>
          <a:prstGeom prst="rect">
            <a:avLst/>
          </a:prstGeom>
          <a:noFill/>
        </p:spPr>
        <p:txBody>
          <a:bodyPr wrap="square" rtlCol="0">
            <a:spAutoFit/>
          </a:bodyPr>
          <a:lstStyle/>
          <a:p>
            <a:pPr algn="ctr"/>
            <a:r>
              <a:rPr lang="en-US" sz="2400" dirty="0"/>
              <a:t>B</a:t>
            </a:r>
          </a:p>
        </p:txBody>
      </p:sp>
      <p:sp>
        <p:nvSpPr>
          <p:cNvPr id="10" name="TextBox 9"/>
          <p:cNvSpPr txBox="1"/>
          <p:nvPr/>
        </p:nvSpPr>
        <p:spPr>
          <a:xfrm>
            <a:off x="6705600" y="4731975"/>
            <a:ext cx="609600" cy="461665"/>
          </a:xfrm>
          <a:prstGeom prst="rect">
            <a:avLst/>
          </a:prstGeom>
          <a:noFill/>
        </p:spPr>
        <p:txBody>
          <a:bodyPr wrap="square" rtlCol="0">
            <a:spAutoFit/>
          </a:bodyPr>
          <a:lstStyle/>
          <a:p>
            <a:pPr algn="ctr"/>
            <a:r>
              <a:rPr lang="en-US" sz="2400" dirty="0"/>
              <a:t>C</a:t>
            </a:r>
          </a:p>
        </p:txBody>
      </p:sp>
      <p:grpSp>
        <p:nvGrpSpPr>
          <p:cNvPr id="22" name="Group 21"/>
          <p:cNvGrpSpPr/>
          <p:nvPr/>
        </p:nvGrpSpPr>
        <p:grpSpPr>
          <a:xfrm>
            <a:off x="4525767" y="1668556"/>
            <a:ext cx="91372" cy="2077284"/>
            <a:chOff x="4513483" y="3721867"/>
            <a:chExt cx="91372" cy="2077284"/>
          </a:xfrm>
        </p:grpSpPr>
        <p:cxnSp>
          <p:nvCxnSpPr>
            <p:cNvPr id="23" name="Straight Arrow Connector 22"/>
            <p:cNvCxnSpPr/>
            <p:nvPr/>
          </p:nvCxnSpPr>
          <p:spPr>
            <a:xfrm>
              <a:off x="4545543" y="3721867"/>
              <a:ext cx="0" cy="2077284"/>
            </a:xfrm>
            <a:prstGeom prst="straightConnector1">
              <a:avLst/>
            </a:prstGeom>
            <a:ln>
              <a:solidFill>
                <a:schemeClr val="tx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4513483" y="4668176"/>
              <a:ext cx="91372" cy="169277"/>
            </a:xfrm>
            <a:prstGeom prst="rect">
              <a:avLst/>
            </a:prstGeom>
            <a:solidFill>
              <a:schemeClr val="bg1"/>
            </a:solidFill>
            <a:ln>
              <a:noFill/>
            </a:ln>
          </p:spPr>
          <p:txBody>
            <a:bodyPr wrap="none" lIns="0" tIns="0" rIns="0" bIns="0" rtlCol="0">
              <a:spAutoFit/>
            </a:bodyPr>
            <a:lstStyle/>
            <a:p>
              <a:r>
                <a:rPr lang="en-US" sz="1100" dirty="0"/>
                <a:t>N</a:t>
              </a:r>
            </a:p>
          </p:txBody>
        </p:sp>
      </p:grpSp>
      <p:grpSp>
        <p:nvGrpSpPr>
          <p:cNvPr id="25" name="Group 24"/>
          <p:cNvGrpSpPr/>
          <p:nvPr/>
        </p:nvGrpSpPr>
        <p:grpSpPr>
          <a:xfrm>
            <a:off x="2484120" y="3762417"/>
            <a:ext cx="2011680" cy="169277"/>
            <a:chOff x="4648200" y="3521102"/>
            <a:chExt cx="2011680" cy="169277"/>
          </a:xfrm>
        </p:grpSpPr>
        <p:cxnSp>
          <p:nvCxnSpPr>
            <p:cNvPr id="26" name="Straight Arrow Connector 25"/>
            <p:cNvCxnSpPr/>
            <p:nvPr/>
          </p:nvCxnSpPr>
          <p:spPr>
            <a:xfrm rot="16200000">
              <a:off x="5654040" y="2599901"/>
              <a:ext cx="0" cy="2011680"/>
            </a:xfrm>
            <a:prstGeom prst="straightConnector1">
              <a:avLst/>
            </a:prstGeom>
            <a:ln>
              <a:solidFill>
                <a:schemeClr val="tx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5617171" y="3521102"/>
              <a:ext cx="91372" cy="169277"/>
            </a:xfrm>
            <a:prstGeom prst="rect">
              <a:avLst/>
            </a:prstGeom>
            <a:solidFill>
              <a:schemeClr val="bg1"/>
            </a:solidFill>
            <a:ln>
              <a:noFill/>
            </a:ln>
          </p:spPr>
          <p:txBody>
            <a:bodyPr wrap="none" lIns="0" tIns="0" rIns="0" bIns="0" rtlCol="0">
              <a:spAutoFit/>
            </a:bodyPr>
            <a:lstStyle/>
            <a:p>
              <a:r>
                <a:rPr lang="en-US" sz="1100" dirty="0"/>
                <a:t>N</a:t>
              </a:r>
            </a:p>
          </p:txBody>
        </p:sp>
      </p:grpSp>
      <p:graphicFrame>
        <p:nvGraphicFramePr>
          <p:cNvPr id="28" name="Table 27"/>
          <p:cNvGraphicFramePr>
            <a:graphicFrameLocks noGrp="1"/>
          </p:cNvGraphicFramePr>
          <p:nvPr/>
        </p:nvGraphicFramePr>
        <p:xfrm>
          <a:off x="4646724" y="1688440"/>
          <a:ext cx="2011680" cy="2077284"/>
        </p:xfrm>
        <a:graphic>
          <a:graphicData uri="http://schemas.openxmlformats.org/drawingml/2006/table">
            <a:tbl>
              <a:tblPr firstRow="1" bandRow="1">
                <a:tableStyleId>{5940675A-B579-460E-94D1-54222C63F5DA}</a:tableStyleId>
              </a:tblPr>
              <a:tblGrid>
                <a:gridCol w="167640">
                  <a:extLst>
                    <a:ext uri="{9D8B030D-6E8A-4147-A177-3AD203B41FA5}">
                      <a16:colId xmlns:a16="http://schemas.microsoft.com/office/drawing/2014/main" val="20000"/>
                    </a:ext>
                  </a:extLst>
                </a:gridCol>
                <a:gridCol w="167640">
                  <a:extLst>
                    <a:ext uri="{9D8B030D-6E8A-4147-A177-3AD203B41FA5}">
                      <a16:colId xmlns:a16="http://schemas.microsoft.com/office/drawing/2014/main" val="20001"/>
                    </a:ext>
                  </a:extLst>
                </a:gridCol>
                <a:gridCol w="167640">
                  <a:extLst>
                    <a:ext uri="{9D8B030D-6E8A-4147-A177-3AD203B41FA5}">
                      <a16:colId xmlns:a16="http://schemas.microsoft.com/office/drawing/2014/main" val="20002"/>
                    </a:ext>
                  </a:extLst>
                </a:gridCol>
                <a:gridCol w="167640">
                  <a:extLst>
                    <a:ext uri="{9D8B030D-6E8A-4147-A177-3AD203B41FA5}">
                      <a16:colId xmlns:a16="http://schemas.microsoft.com/office/drawing/2014/main" val="20003"/>
                    </a:ext>
                  </a:extLst>
                </a:gridCol>
                <a:gridCol w="167640">
                  <a:extLst>
                    <a:ext uri="{9D8B030D-6E8A-4147-A177-3AD203B41FA5}">
                      <a16:colId xmlns:a16="http://schemas.microsoft.com/office/drawing/2014/main" val="20004"/>
                    </a:ext>
                  </a:extLst>
                </a:gridCol>
                <a:gridCol w="167640">
                  <a:extLst>
                    <a:ext uri="{9D8B030D-6E8A-4147-A177-3AD203B41FA5}">
                      <a16:colId xmlns:a16="http://schemas.microsoft.com/office/drawing/2014/main" val="20005"/>
                    </a:ext>
                  </a:extLst>
                </a:gridCol>
                <a:gridCol w="167640">
                  <a:extLst>
                    <a:ext uri="{9D8B030D-6E8A-4147-A177-3AD203B41FA5}">
                      <a16:colId xmlns:a16="http://schemas.microsoft.com/office/drawing/2014/main" val="20006"/>
                    </a:ext>
                  </a:extLst>
                </a:gridCol>
                <a:gridCol w="167640">
                  <a:extLst>
                    <a:ext uri="{9D8B030D-6E8A-4147-A177-3AD203B41FA5}">
                      <a16:colId xmlns:a16="http://schemas.microsoft.com/office/drawing/2014/main" val="20007"/>
                    </a:ext>
                  </a:extLst>
                </a:gridCol>
                <a:gridCol w="167640">
                  <a:extLst>
                    <a:ext uri="{9D8B030D-6E8A-4147-A177-3AD203B41FA5}">
                      <a16:colId xmlns:a16="http://schemas.microsoft.com/office/drawing/2014/main" val="20008"/>
                    </a:ext>
                  </a:extLst>
                </a:gridCol>
                <a:gridCol w="167640">
                  <a:extLst>
                    <a:ext uri="{9D8B030D-6E8A-4147-A177-3AD203B41FA5}">
                      <a16:colId xmlns:a16="http://schemas.microsoft.com/office/drawing/2014/main" val="20009"/>
                    </a:ext>
                  </a:extLst>
                </a:gridCol>
                <a:gridCol w="167640">
                  <a:extLst>
                    <a:ext uri="{9D8B030D-6E8A-4147-A177-3AD203B41FA5}">
                      <a16:colId xmlns:a16="http://schemas.microsoft.com/office/drawing/2014/main" val="20010"/>
                    </a:ext>
                  </a:extLst>
                </a:gridCol>
                <a:gridCol w="167640">
                  <a:extLst>
                    <a:ext uri="{9D8B030D-6E8A-4147-A177-3AD203B41FA5}">
                      <a16:colId xmlns:a16="http://schemas.microsoft.com/office/drawing/2014/main" val="20011"/>
                    </a:ext>
                  </a:extLst>
                </a:gridCol>
              </a:tblGrid>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solidFill>
                      <a:schemeClr val="accent6">
                        <a:lumMod val="60000"/>
                        <a:lumOff val="40000"/>
                      </a:schemeClr>
                    </a:solid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solidFill>
                      <a:schemeClr val="accent6">
                        <a:lumMod val="60000"/>
                        <a:lumOff val="40000"/>
                      </a:schemeClr>
                    </a:solid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solidFill>
                      <a:schemeClr val="accent6">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solidFill>
                      <a:schemeClr val="accent6">
                        <a:lumMod val="60000"/>
                        <a:lumOff val="40000"/>
                      </a:schemeClr>
                    </a:solid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solidFill>
                      <a:schemeClr val="accent6">
                        <a:lumMod val="60000"/>
                        <a:lumOff val="40000"/>
                      </a:schemeClr>
                    </a:solidFill>
                  </a:tcPr>
                </a:tc>
                <a:tc>
                  <a:txBody>
                    <a:bodyPr/>
                    <a:lstStyle/>
                    <a:p>
                      <a:endParaRPr lang="en-US" sz="100" dirty="0"/>
                    </a:p>
                  </a:txBody>
                  <a:tcPr marL="41910" marR="41910" marT="20955" marB="20955">
                    <a:solidFill>
                      <a:schemeClr val="accent6">
                        <a:lumMod val="60000"/>
                        <a:lumOff val="40000"/>
                      </a:schemeClr>
                    </a:solidFill>
                  </a:tcPr>
                </a:tc>
                <a:tc>
                  <a:txBody>
                    <a:bodyPr/>
                    <a:lstStyle/>
                    <a:p>
                      <a:endParaRPr lang="en-US" sz="100" dirty="0"/>
                    </a:p>
                  </a:txBody>
                  <a:tcPr marL="41910" marR="41910" marT="20955" marB="20955">
                    <a:solidFill>
                      <a:schemeClr val="accent6">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solidFill>
                      <a:schemeClr val="accent6">
                        <a:lumMod val="60000"/>
                        <a:lumOff val="40000"/>
                      </a:schemeClr>
                    </a:solid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1"/>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solidFill>
                      <a:schemeClr val="accent6">
                        <a:lumMod val="60000"/>
                        <a:lumOff val="40000"/>
                      </a:schemeClr>
                    </a:solidFill>
                  </a:tcPr>
                </a:tc>
                <a:tc>
                  <a:txBody>
                    <a:bodyPr/>
                    <a:lstStyle/>
                    <a:p>
                      <a:endParaRPr lang="en-US" sz="100" dirty="0"/>
                    </a:p>
                  </a:txBody>
                  <a:tcPr marL="41910" marR="41910" marT="20955" marB="20955">
                    <a:solidFill>
                      <a:schemeClr val="accent6">
                        <a:lumMod val="60000"/>
                        <a:lumOff val="40000"/>
                      </a:schemeClr>
                    </a:solidFill>
                  </a:tcPr>
                </a:tc>
                <a:tc>
                  <a:txBody>
                    <a:bodyPr/>
                    <a:lstStyle/>
                    <a:p>
                      <a:endParaRPr lang="en-US" sz="100" dirty="0"/>
                    </a:p>
                  </a:txBody>
                  <a:tcPr marL="41910" marR="41910" marT="20955" marB="20955">
                    <a:solidFill>
                      <a:schemeClr val="accent6">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solidFill>
                      <a:schemeClr val="accent6">
                        <a:lumMod val="60000"/>
                        <a:lumOff val="40000"/>
                      </a:schemeClr>
                    </a:solid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dirty="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4"/>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8"/>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10"/>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graphicFrame>
        <p:nvGraphicFramePr>
          <p:cNvPr id="29" name="Table 28"/>
          <p:cNvGraphicFramePr>
            <a:graphicFrameLocks noGrp="1"/>
          </p:cNvGraphicFramePr>
          <p:nvPr/>
        </p:nvGraphicFramePr>
        <p:xfrm>
          <a:off x="2482644" y="3954556"/>
          <a:ext cx="2011680" cy="2077284"/>
        </p:xfrm>
        <a:graphic>
          <a:graphicData uri="http://schemas.openxmlformats.org/drawingml/2006/table">
            <a:tbl>
              <a:tblPr firstRow="1" bandRow="1">
                <a:tableStyleId>{5940675A-B579-460E-94D1-54222C63F5DA}</a:tableStyleId>
              </a:tblPr>
              <a:tblGrid>
                <a:gridCol w="167640">
                  <a:extLst>
                    <a:ext uri="{9D8B030D-6E8A-4147-A177-3AD203B41FA5}">
                      <a16:colId xmlns:a16="http://schemas.microsoft.com/office/drawing/2014/main" val="20000"/>
                    </a:ext>
                  </a:extLst>
                </a:gridCol>
                <a:gridCol w="167640">
                  <a:extLst>
                    <a:ext uri="{9D8B030D-6E8A-4147-A177-3AD203B41FA5}">
                      <a16:colId xmlns:a16="http://schemas.microsoft.com/office/drawing/2014/main" val="20001"/>
                    </a:ext>
                  </a:extLst>
                </a:gridCol>
                <a:gridCol w="167640">
                  <a:extLst>
                    <a:ext uri="{9D8B030D-6E8A-4147-A177-3AD203B41FA5}">
                      <a16:colId xmlns:a16="http://schemas.microsoft.com/office/drawing/2014/main" val="20002"/>
                    </a:ext>
                  </a:extLst>
                </a:gridCol>
                <a:gridCol w="167640">
                  <a:extLst>
                    <a:ext uri="{9D8B030D-6E8A-4147-A177-3AD203B41FA5}">
                      <a16:colId xmlns:a16="http://schemas.microsoft.com/office/drawing/2014/main" val="20003"/>
                    </a:ext>
                  </a:extLst>
                </a:gridCol>
                <a:gridCol w="167640">
                  <a:extLst>
                    <a:ext uri="{9D8B030D-6E8A-4147-A177-3AD203B41FA5}">
                      <a16:colId xmlns:a16="http://schemas.microsoft.com/office/drawing/2014/main" val="20004"/>
                    </a:ext>
                  </a:extLst>
                </a:gridCol>
                <a:gridCol w="167640">
                  <a:extLst>
                    <a:ext uri="{9D8B030D-6E8A-4147-A177-3AD203B41FA5}">
                      <a16:colId xmlns:a16="http://schemas.microsoft.com/office/drawing/2014/main" val="20005"/>
                    </a:ext>
                  </a:extLst>
                </a:gridCol>
                <a:gridCol w="167640">
                  <a:extLst>
                    <a:ext uri="{9D8B030D-6E8A-4147-A177-3AD203B41FA5}">
                      <a16:colId xmlns:a16="http://schemas.microsoft.com/office/drawing/2014/main" val="20006"/>
                    </a:ext>
                  </a:extLst>
                </a:gridCol>
                <a:gridCol w="167640">
                  <a:extLst>
                    <a:ext uri="{9D8B030D-6E8A-4147-A177-3AD203B41FA5}">
                      <a16:colId xmlns:a16="http://schemas.microsoft.com/office/drawing/2014/main" val="20007"/>
                    </a:ext>
                  </a:extLst>
                </a:gridCol>
                <a:gridCol w="167640">
                  <a:extLst>
                    <a:ext uri="{9D8B030D-6E8A-4147-A177-3AD203B41FA5}">
                      <a16:colId xmlns:a16="http://schemas.microsoft.com/office/drawing/2014/main" val="20008"/>
                    </a:ext>
                  </a:extLst>
                </a:gridCol>
                <a:gridCol w="167640">
                  <a:extLst>
                    <a:ext uri="{9D8B030D-6E8A-4147-A177-3AD203B41FA5}">
                      <a16:colId xmlns:a16="http://schemas.microsoft.com/office/drawing/2014/main" val="20009"/>
                    </a:ext>
                  </a:extLst>
                </a:gridCol>
                <a:gridCol w="167640">
                  <a:extLst>
                    <a:ext uri="{9D8B030D-6E8A-4147-A177-3AD203B41FA5}">
                      <a16:colId xmlns:a16="http://schemas.microsoft.com/office/drawing/2014/main" val="20010"/>
                    </a:ext>
                  </a:extLst>
                </a:gridCol>
                <a:gridCol w="167640">
                  <a:extLst>
                    <a:ext uri="{9D8B030D-6E8A-4147-A177-3AD203B41FA5}">
                      <a16:colId xmlns:a16="http://schemas.microsoft.com/office/drawing/2014/main" val="20011"/>
                    </a:ext>
                  </a:extLst>
                </a:gridCol>
              </a:tblGrid>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1"/>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solidFill>
                      <a:schemeClr val="accent5">
                        <a:lumMod val="60000"/>
                        <a:lumOff val="40000"/>
                      </a:schemeClr>
                    </a:solid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4"/>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solidFill>
                      <a:schemeClr val="accent5">
                        <a:lumMod val="60000"/>
                        <a:lumOff val="40000"/>
                      </a:schemeClr>
                    </a:solidFill>
                  </a:tcPr>
                </a:tc>
                <a:tc>
                  <a:txBody>
                    <a:bodyPr/>
                    <a:lstStyle/>
                    <a:p>
                      <a:endParaRPr lang="en-US" sz="100" dirty="0"/>
                    </a:p>
                  </a:txBody>
                  <a:tcPr marL="41910" marR="41910" marT="20955" marB="20955">
                    <a:solidFill>
                      <a:schemeClr val="accent5">
                        <a:lumMod val="60000"/>
                        <a:lumOff val="40000"/>
                      </a:schemeClr>
                    </a:solidFill>
                  </a:tcPr>
                </a:tc>
                <a:tc>
                  <a:txBody>
                    <a:bodyPr/>
                    <a:lstStyle/>
                    <a:p>
                      <a:endParaRPr lang="en-US" sz="100" dirty="0"/>
                    </a:p>
                  </a:txBody>
                  <a:tcPr marL="41910" marR="41910" marT="20955" marB="20955">
                    <a:solidFill>
                      <a:schemeClr val="accent5">
                        <a:lumMod val="60000"/>
                        <a:lumOff val="40000"/>
                      </a:schemeClr>
                    </a:solid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solidFill>
                      <a:schemeClr val="accent5">
                        <a:lumMod val="60000"/>
                        <a:lumOff val="40000"/>
                      </a:schemeClr>
                    </a:solidFill>
                  </a:tcPr>
                </a:tc>
                <a:tc>
                  <a:txBody>
                    <a:bodyPr/>
                    <a:lstStyle/>
                    <a:p>
                      <a:endParaRPr lang="en-US" sz="100" dirty="0"/>
                    </a:p>
                  </a:txBody>
                  <a:tcPr marL="41910" marR="41910" marT="20955" marB="20955">
                    <a:solidFill>
                      <a:schemeClr val="accent5">
                        <a:lumMod val="60000"/>
                        <a:lumOff val="40000"/>
                      </a:schemeClr>
                    </a:solidFill>
                  </a:tcPr>
                </a:tc>
                <a:tc>
                  <a:txBody>
                    <a:bodyPr/>
                    <a:lstStyle/>
                    <a:p>
                      <a:endParaRPr lang="en-US" sz="100" dirty="0"/>
                    </a:p>
                  </a:txBody>
                  <a:tcPr marL="41910" marR="41910" marT="20955" marB="20955">
                    <a:solidFill>
                      <a:schemeClr val="accent5">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solidFill>
                      <a:schemeClr val="accent5">
                        <a:lumMod val="60000"/>
                        <a:lumOff val="40000"/>
                      </a:schemeClr>
                    </a:solid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T w="57150" cap="flat" cmpd="sng" algn="ctr">
                      <a:solidFill>
                        <a:schemeClr val="tx1"/>
                      </a:solidFill>
                      <a:prstDash val="solid"/>
                      <a:round/>
                      <a:headEnd type="none" w="med" len="med"/>
                      <a:tailEnd type="none" w="med" len="med"/>
                    </a:lnT>
                    <a:noFill/>
                  </a:tcPr>
                </a:tc>
                <a:tc>
                  <a:txBody>
                    <a:bodyPr/>
                    <a:lstStyle/>
                    <a:p>
                      <a:endParaRPr lang="en-US" sz="100"/>
                    </a:p>
                  </a:txBody>
                  <a:tcPr marL="41910" marR="41910" marT="20955" marB="20955">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8"/>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9"/>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noFill/>
                  </a:tcPr>
                </a:tc>
                <a:tc>
                  <a:txBody>
                    <a:bodyPr/>
                    <a:lstStyle/>
                    <a:p>
                      <a:endParaRPr lang="en-US" sz="100"/>
                    </a:p>
                  </a:txBody>
                  <a:tcPr marL="41910" marR="41910" marT="20955" marB="20955">
                    <a:noFill/>
                  </a:tcPr>
                </a:tc>
                <a:tc>
                  <a:txBody>
                    <a:bodyPr/>
                    <a:lstStyle/>
                    <a:p>
                      <a:endParaRPr lang="en-US" sz="100"/>
                    </a:p>
                  </a:txBody>
                  <a:tcPr marL="41910" marR="41910" marT="20955" marB="20955">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10"/>
                  </a:ext>
                </a:extLst>
              </a:tr>
              <a:tr h="173107">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a:p>
                  </a:txBody>
                  <a:tcPr marL="41910" marR="41910" marT="20955" marB="20955">
                    <a:lnB w="57150" cap="flat" cmpd="sng" algn="ctr">
                      <a:solidFill>
                        <a:schemeClr val="tx1"/>
                      </a:solidFill>
                      <a:prstDash val="solid"/>
                      <a:round/>
                      <a:headEnd type="none" w="med" len="med"/>
                      <a:tailEnd type="none" w="med" len="med"/>
                    </a:lnB>
                    <a:noFill/>
                  </a:tcPr>
                </a:tc>
                <a:tc>
                  <a:txBody>
                    <a:bodyPr/>
                    <a:lstStyle/>
                    <a:p>
                      <a:endParaRPr lang="en-US" sz="100" dirty="0"/>
                    </a:p>
                  </a:txBody>
                  <a:tcPr marL="41910" marR="41910" marT="20955" marB="20955">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grpSp>
        <p:nvGrpSpPr>
          <p:cNvPr id="45" name="Group 44"/>
          <p:cNvGrpSpPr/>
          <p:nvPr/>
        </p:nvGrpSpPr>
        <p:grpSpPr>
          <a:xfrm>
            <a:off x="4646724" y="1499279"/>
            <a:ext cx="2011680" cy="169277"/>
            <a:chOff x="4648200" y="3521102"/>
            <a:chExt cx="2011680" cy="169277"/>
          </a:xfrm>
        </p:grpSpPr>
        <p:cxnSp>
          <p:nvCxnSpPr>
            <p:cNvPr id="46" name="Straight Arrow Connector 45"/>
            <p:cNvCxnSpPr/>
            <p:nvPr/>
          </p:nvCxnSpPr>
          <p:spPr>
            <a:xfrm rot="16200000">
              <a:off x="5654040" y="2599901"/>
              <a:ext cx="0" cy="2011680"/>
            </a:xfrm>
            <a:prstGeom prst="straightConnector1">
              <a:avLst/>
            </a:prstGeom>
            <a:ln>
              <a:solidFill>
                <a:schemeClr val="tx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5617171" y="3521102"/>
              <a:ext cx="91372" cy="169277"/>
            </a:xfrm>
            <a:prstGeom prst="rect">
              <a:avLst/>
            </a:prstGeom>
            <a:solidFill>
              <a:schemeClr val="bg1"/>
            </a:solidFill>
            <a:ln>
              <a:noFill/>
            </a:ln>
          </p:spPr>
          <p:txBody>
            <a:bodyPr wrap="none" lIns="0" tIns="0" rIns="0" bIns="0" rtlCol="0">
              <a:spAutoFit/>
            </a:bodyPr>
            <a:lstStyle/>
            <a:p>
              <a:r>
                <a:rPr lang="en-US" sz="1100" dirty="0"/>
                <a:t>N</a:t>
              </a:r>
            </a:p>
          </p:txBody>
        </p:sp>
      </p:grpSp>
      <p:grpSp>
        <p:nvGrpSpPr>
          <p:cNvPr id="48" name="Group 47"/>
          <p:cNvGrpSpPr/>
          <p:nvPr/>
        </p:nvGrpSpPr>
        <p:grpSpPr>
          <a:xfrm>
            <a:off x="2341719" y="3962507"/>
            <a:ext cx="91371" cy="2077284"/>
            <a:chOff x="4515210" y="3721867"/>
            <a:chExt cx="91371" cy="2077284"/>
          </a:xfrm>
        </p:grpSpPr>
        <p:cxnSp>
          <p:nvCxnSpPr>
            <p:cNvPr id="49" name="Straight Arrow Connector 48"/>
            <p:cNvCxnSpPr/>
            <p:nvPr/>
          </p:nvCxnSpPr>
          <p:spPr>
            <a:xfrm>
              <a:off x="4561637" y="3721867"/>
              <a:ext cx="0" cy="2077284"/>
            </a:xfrm>
            <a:prstGeom prst="straightConnector1">
              <a:avLst/>
            </a:prstGeom>
            <a:ln>
              <a:solidFill>
                <a:schemeClr val="tx1"/>
              </a:solidFill>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4515210" y="4668176"/>
              <a:ext cx="91371" cy="169277"/>
            </a:xfrm>
            <a:prstGeom prst="rect">
              <a:avLst/>
            </a:prstGeom>
            <a:solidFill>
              <a:schemeClr val="bg1"/>
            </a:solidFill>
            <a:ln>
              <a:noFill/>
            </a:ln>
          </p:spPr>
          <p:txBody>
            <a:bodyPr wrap="none" lIns="0" tIns="0" rIns="0" bIns="0" rtlCol="0">
              <a:spAutoFit/>
            </a:bodyPr>
            <a:lstStyle/>
            <a:p>
              <a:pPr algn="ctr"/>
              <a:r>
                <a:rPr lang="en-US" sz="1100" dirty="0"/>
                <a:t>N</a:t>
              </a:r>
            </a:p>
          </p:txBody>
        </p:sp>
      </p:grpSp>
      <p:sp>
        <p:nvSpPr>
          <p:cNvPr id="30" name="Rectangle 29"/>
          <p:cNvSpPr/>
          <p:nvPr/>
        </p:nvSpPr>
        <p:spPr>
          <a:xfrm>
            <a:off x="7164288" y="2924944"/>
            <a:ext cx="1931691" cy="2554545"/>
          </a:xfrm>
          <a:prstGeom prst="rect">
            <a:avLst/>
          </a:prstGeom>
        </p:spPr>
        <p:txBody>
          <a:bodyPr wrap="square">
            <a:spAutoFit/>
          </a:bodyPr>
          <a:lstStyle/>
          <a:p>
            <a:pPr algn="ctr"/>
            <a:r>
              <a:rPr lang="en-US" sz="2000" b="1" u="sng" dirty="0"/>
              <a:t>Step 1:</a:t>
            </a:r>
            <a:r>
              <a:rPr lang="en-US" sz="2000" dirty="0"/>
              <a:t> Load the first tile of each input matrix to shared memory (each thread loads one element)</a:t>
            </a:r>
          </a:p>
        </p:txBody>
      </p:sp>
      <p:sp>
        <p:nvSpPr>
          <p:cNvPr id="31" name="TextBox 610">
            <a:extLst>
              <a:ext uri="{FF2B5EF4-FFF2-40B4-BE49-F238E27FC236}">
                <a16:creationId xmlns:a16="http://schemas.microsoft.com/office/drawing/2014/main" id="{A9969577-3015-2C4B-895B-7CEFC109267A}"/>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32" name="TextBox 31">
            <a:extLst>
              <a:ext uri="{FF2B5EF4-FFF2-40B4-BE49-F238E27FC236}">
                <a16:creationId xmlns:a16="http://schemas.microsoft.com/office/drawing/2014/main" id="{4DAC967F-7377-FC4B-B85D-CB0CEA00A75B}"/>
              </a:ext>
            </a:extLst>
          </p:cNvPr>
          <p:cNvSpPr txBox="1"/>
          <p:nvPr/>
        </p:nvSpPr>
        <p:spPr>
          <a:xfrm>
            <a:off x="1331640" y="2413709"/>
            <a:ext cx="2249760" cy="646331"/>
          </a:xfrm>
          <a:prstGeom prst="rect">
            <a:avLst/>
          </a:prstGeom>
          <a:noFill/>
        </p:spPr>
        <p:txBody>
          <a:bodyPr wrap="square" rtlCol="0">
            <a:spAutoFit/>
          </a:bodyPr>
          <a:lstStyle/>
          <a:p>
            <a:pPr algn="ctr"/>
            <a:r>
              <a:rPr lang="en-US" sz="3600" dirty="0"/>
              <a:t>C = A x B</a:t>
            </a:r>
          </a:p>
        </p:txBody>
      </p:sp>
      <p:sp>
        <p:nvSpPr>
          <p:cNvPr id="33" name="Slide Number Placeholder 3">
            <a:extLst>
              <a:ext uri="{FF2B5EF4-FFF2-40B4-BE49-F238E27FC236}">
                <a16:creationId xmlns:a16="http://schemas.microsoft.com/office/drawing/2014/main" id="{5BC4F237-A923-5548-BB5A-DE408FE3BE7B}"/>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7E7AE0-EC71-4D48-959A-8A23F1B03886}"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78854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Tree-Based Reduction on GPU</a:t>
            </a:r>
          </a:p>
        </p:txBody>
      </p:sp>
      <p:pic>
        <p:nvPicPr>
          <p:cNvPr id="4" name="Picture 3">
            <a:extLst>
              <a:ext uri="{FF2B5EF4-FFF2-40B4-BE49-F238E27FC236}">
                <a16:creationId xmlns:a16="http://schemas.microsoft.com/office/drawing/2014/main" id="{3DBB4604-CAAD-BB4A-BB96-5129AC7B7F74}"/>
              </a:ext>
            </a:extLst>
          </p:cNvPr>
          <p:cNvPicPr>
            <a:picLocks noChangeAspect="1"/>
          </p:cNvPicPr>
          <p:nvPr/>
        </p:nvPicPr>
        <p:blipFill>
          <a:blip r:embed="rId3"/>
          <a:stretch>
            <a:fillRect/>
          </a:stretch>
        </p:blipFill>
        <p:spPr>
          <a:xfrm>
            <a:off x="1023764" y="954187"/>
            <a:ext cx="7020272" cy="437870"/>
          </a:xfrm>
          <a:prstGeom prst="rect">
            <a:avLst/>
          </a:prstGeom>
        </p:spPr>
      </p:pic>
      <p:pic>
        <p:nvPicPr>
          <p:cNvPr id="5" name="Picture 4">
            <a:extLst>
              <a:ext uri="{FF2B5EF4-FFF2-40B4-BE49-F238E27FC236}">
                <a16:creationId xmlns:a16="http://schemas.microsoft.com/office/drawing/2014/main" id="{A28DD170-3D56-6D4A-81C6-7C718138830C}"/>
              </a:ext>
            </a:extLst>
          </p:cNvPr>
          <p:cNvPicPr>
            <a:picLocks noChangeAspect="1"/>
          </p:cNvPicPr>
          <p:nvPr/>
        </p:nvPicPr>
        <p:blipFill>
          <a:blip r:embed="rId4"/>
          <a:stretch>
            <a:fillRect/>
          </a:stretch>
        </p:blipFill>
        <p:spPr>
          <a:xfrm>
            <a:off x="1204617" y="1387874"/>
            <a:ext cx="6632043" cy="1296000"/>
          </a:xfrm>
          <a:prstGeom prst="rect">
            <a:avLst/>
          </a:prstGeom>
        </p:spPr>
      </p:pic>
      <p:pic>
        <p:nvPicPr>
          <p:cNvPr id="9" name="Picture 8">
            <a:extLst>
              <a:ext uri="{FF2B5EF4-FFF2-40B4-BE49-F238E27FC236}">
                <a16:creationId xmlns:a16="http://schemas.microsoft.com/office/drawing/2014/main" id="{85E247FB-897F-0442-B2D1-4B1F2D0F9785}"/>
              </a:ext>
            </a:extLst>
          </p:cNvPr>
          <p:cNvPicPr>
            <a:picLocks noChangeAspect="1"/>
          </p:cNvPicPr>
          <p:nvPr/>
        </p:nvPicPr>
        <p:blipFill>
          <a:blip r:embed="rId5"/>
          <a:stretch>
            <a:fillRect/>
          </a:stretch>
        </p:blipFill>
        <p:spPr>
          <a:xfrm>
            <a:off x="1454309" y="2683874"/>
            <a:ext cx="6132658" cy="1300867"/>
          </a:xfrm>
          <a:prstGeom prst="rect">
            <a:avLst/>
          </a:prstGeom>
        </p:spPr>
      </p:pic>
      <p:pic>
        <p:nvPicPr>
          <p:cNvPr id="10" name="Picture 9">
            <a:extLst>
              <a:ext uri="{FF2B5EF4-FFF2-40B4-BE49-F238E27FC236}">
                <a16:creationId xmlns:a16="http://schemas.microsoft.com/office/drawing/2014/main" id="{51FF25A0-FE23-E54C-971A-EAAB1B22ABCD}"/>
              </a:ext>
            </a:extLst>
          </p:cNvPr>
          <p:cNvPicPr>
            <a:picLocks noChangeAspect="1"/>
          </p:cNvPicPr>
          <p:nvPr/>
        </p:nvPicPr>
        <p:blipFill>
          <a:blip r:embed="rId6"/>
          <a:stretch>
            <a:fillRect/>
          </a:stretch>
        </p:blipFill>
        <p:spPr>
          <a:xfrm>
            <a:off x="1856850" y="3974969"/>
            <a:ext cx="5327576" cy="1315629"/>
          </a:xfrm>
          <a:prstGeom prst="rect">
            <a:avLst/>
          </a:prstGeom>
        </p:spPr>
      </p:pic>
      <p:pic>
        <p:nvPicPr>
          <p:cNvPr id="11" name="Picture 10">
            <a:extLst>
              <a:ext uri="{FF2B5EF4-FFF2-40B4-BE49-F238E27FC236}">
                <a16:creationId xmlns:a16="http://schemas.microsoft.com/office/drawing/2014/main" id="{9B81E509-EA2A-4F4A-A192-6F370B12D71F}"/>
              </a:ext>
            </a:extLst>
          </p:cNvPr>
          <p:cNvPicPr>
            <a:picLocks noChangeAspect="1"/>
          </p:cNvPicPr>
          <p:nvPr/>
        </p:nvPicPr>
        <p:blipFill>
          <a:blip r:embed="rId7"/>
          <a:stretch>
            <a:fillRect/>
          </a:stretch>
        </p:blipFill>
        <p:spPr>
          <a:xfrm>
            <a:off x="2737594" y="5275836"/>
            <a:ext cx="3490590" cy="1295696"/>
          </a:xfrm>
          <a:prstGeom prst="rect">
            <a:avLst/>
          </a:prstGeom>
        </p:spPr>
      </p:pic>
      <p:sp>
        <p:nvSpPr>
          <p:cNvPr id="8" name="Rectangle 7">
            <a:extLst>
              <a:ext uri="{FF2B5EF4-FFF2-40B4-BE49-F238E27FC236}">
                <a16:creationId xmlns:a16="http://schemas.microsoft.com/office/drawing/2014/main" id="{44EF4A7F-7152-1340-B1BF-1894CA1008F9}"/>
              </a:ext>
            </a:extLst>
          </p:cNvPr>
          <p:cNvSpPr/>
          <p:nvPr/>
        </p:nvSpPr>
        <p:spPr>
          <a:xfrm>
            <a:off x="1042711" y="954187"/>
            <a:ext cx="3492000" cy="448753"/>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9E184E-9464-F445-93F7-F69275EFD27E}"/>
              </a:ext>
            </a:extLst>
          </p:cNvPr>
          <p:cNvSpPr/>
          <p:nvPr/>
        </p:nvSpPr>
        <p:spPr>
          <a:xfrm>
            <a:off x="1041089" y="1000794"/>
            <a:ext cx="1730711" cy="344655"/>
          </a:xfrm>
          <a:prstGeom prst="rect">
            <a:avLst/>
          </a:prstGeom>
          <a:solidFill>
            <a:srgbClr val="00B050">
              <a:alpha val="25098"/>
            </a:srgbClr>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Warp 0</a:t>
            </a:r>
          </a:p>
        </p:txBody>
      </p:sp>
      <p:sp>
        <p:nvSpPr>
          <p:cNvPr id="13" name="Rectangle 12">
            <a:extLst>
              <a:ext uri="{FF2B5EF4-FFF2-40B4-BE49-F238E27FC236}">
                <a16:creationId xmlns:a16="http://schemas.microsoft.com/office/drawing/2014/main" id="{9BD5BB87-2CCE-3E4C-A216-BF1A721A5CCC}"/>
              </a:ext>
            </a:extLst>
          </p:cNvPr>
          <p:cNvSpPr/>
          <p:nvPr/>
        </p:nvSpPr>
        <p:spPr>
          <a:xfrm>
            <a:off x="4553658" y="954187"/>
            <a:ext cx="3492000" cy="448753"/>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BAC723-E3A0-084B-BA98-86028E9CA4DE}"/>
              </a:ext>
            </a:extLst>
          </p:cNvPr>
          <p:cNvSpPr/>
          <p:nvPr/>
        </p:nvSpPr>
        <p:spPr>
          <a:xfrm>
            <a:off x="2215642" y="663580"/>
            <a:ext cx="1135345" cy="288705"/>
          </a:xfrm>
          <a:prstGeom prst="rect">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Block 0</a:t>
            </a:r>
          </a:p>
        </p:txBody>
      </p:sp>
      <p:sp>
        <p:nvSpPr>
          <p:cNvPr id="15" name="Rectangle 14">
            <a:extLst>
              <a:ext uri="{FF2B5EF4-FFF2-40B4-BE49-F238E27FC236}">
                <a16:creationId xmlns:a16="http://schemas.microsoft.com/office/drawing/2014/main" id="{58FEDB04-FAE7-9747-B678-F167D7A1316F}"/>
              </a:ext>
            </a:extLst>
          </p:cNvPr>
          <p:cNvSpPr/>
          <p:nvPr/>
        </p:nvSpPr>
        <p:spPr>
          <a:xfrm>
            <a:off x="5740911" y="663580"/>
            <a:ext cx="1135345" cy="288705"/>
          </a:xfrm>
          <a:prstGeom prst="rect">
            <a:avLst/>
          </a:prstGeom>
          <a:no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Block 1</a:t>
            </a:r>
          </a:p>
        </p:txBody>
      </p:sp>
      <p:sp>
        <p:nvSpPr>
          <p:cNvPr id="16" name="Rectangle 15">
            <a:extLst>
              <a:ext uri="{FF2B5EF4-FFF2-40B4-BE49-F238E27FC236}">
                <a16:creationId xmlns:a16="http://schemas.microsoft.com/office/drawing/2014/main" id="{0E9EFDCC-F4EE-3D45-A1C5-96C8C996BB9E}"/>
              </a:ext>
            </a:extLst>
          </p:cNvPr>
          <p:cNvSpPr/>
          <p:nvPr/>
        </p:nvSpPr>
        <p:spPr>
          <a:xfrm>
            <a:off x="2771800" y="1000793"/>
            <a:ext cx="1730711" cy="344655"/>
          </a:xfrm>
          <a:prstGeom prst="rect">
            <a:avLst/>
          </a:prstGeom>
          <a:solidFill>
            <a:srgbClr val="00B050">
              <a:alpha val="25098"/>
            </a:srgbClr>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Warp 1</a:t>
            </a:r>
          </a:p>
        </p:txBody>
      </p:sp>
      <p:sp>
        <p:nvSpPr>
          <p:cNvPr id="17" name="Rectangle 16">
            <a:extLst>
              <a:ext uri="{FF2B5EF4-FFF2-40B4-BE49-F238E27FC236}">
                <a16:creationId xmlns:a16="http://schemas.microsoft.com/office/drawing/2014/main" id="{F12E4C86-4D89-214C-A69D-BBDC97D77EB4}"/>
              </a:ext>
            </a:extLst>
          </p:cNvPr>
          <p:cNvSpPr/>
          <p:nvPr/>
        </p:nvSpPr>
        <p:spPr>
          <a:xfrm>
            <a:off x="4566213" y="1000793"/>
            <a:ext cx="1730711" cy="344655"/>
          </a:xfrm>
          <a:prstGeom prst="rect">
            <a:avLst/>
          </a:prstGeom>
          <a:solidFill>
            <a:srgbClr val="00B050">
              <a:alpha val="25098"/>
            </a:srgbClr>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Warp 0</a:t>
            </a:r>
          </a:p>
        </p:txBody>
      </p:sp>
      <p:sp>
        <p:nvSpPr>
          <p:cNvPr id="18" name="Rectangle 17">
            <a:extLst>
              <a:ext uri="{FF2B5EF4-FFF2-40B4-BE49-F238E27FC236}">
                <a16:creationId xmlns:a16="http://schemas.microsoft.com/office/drawing/2014/main" id="{2AAF3672-0BEF-E04C-80BC-FB212F2A7BE0}"/>
              </a:ext>
            </a:extLst>
          </p:cNvPr>
          <p:cNvSpPr/>
          <p:nvPr/>
        </p:nvSpPr>
        <p:spPr>
          <a:xfrm>
            <a:off x="6296924" y="1000793"/>
            <a:ext cx="1730711" cy="344655"/>
          </a:xfrm>
          <a:prstGeom prst="rect">
            <a:avLst/>
          </a:prstGeom>
          <a:solidFill>
            <a:srgbClr val="00B050">
              <a:alpha val="25098"/>
            </a:srgbClr>
          </a:solid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chemeClr val="tx1"/>
                </a:solidFill>
              </a:rPr>
              <a:t>Warp 1</a:t>
            </a:r>
          </a:p>
        </p:txBody>
      </p:sp>
      <p:sp>
        <p:nvSpPr>
          <p:cNvPr id="19" name="TextBox 18">
            <a:extLst>
              <a:ext uri="{FF2B5EF4-FFF2-40B4-BE49-F238E27FC236}">
                <a16:creationId xmlns:a16="http://schemas.microsoft.com/office/drawing/2014/main" id="{328BF314-1429-6846-9071-219DC0952419}"/>
              </a:ext>
            </a:extLst>
          </p:cNvPr>
          <p:cNvSpPr txBox="1"/>
          <p:nvPr/>
        </p:nvSpPr>
        <p:spPr>
          <a:xfrm>
            <a:off x="7812360" y="1772816"/>
            <a:ext cx="1259632" cy="954107"/>
          </a:xfrm>
          <a:prstGeom prst="rect">
            <a:avLst/>
          </a:prstGeom>
          <a:noFill/>
          <a:ln>
            <a:noFill/>
          </a:ln>
        </p:spPr>
        <p:txBody>
          <a:bodyPr wrap="square" rtlCol="0">
            <a:spAutoFit/>
          </a:bodyPr>
          <a:lstStyle/>
          <a:p>
            <a:r>
              <a:rPr lang="en-US" sz="1400" dirty="0"/>
              <a:t>Partial results in </a:t>
            </a:r>
            <a:r>
              <a:rPr lang="en-US" sz="1400" dirty="0">
                <a:solidFill>
                  <a:srgbClr val="0070C0"/>
                </a:solidFill>
              </a:rPr>
              <a:t>shared memory</a:t>
            </a:r>
            <a:r>
              <a:rPr lang="en-US" sz="1400" dirty="0">
                <a:solidFill>
                  <a:srgbClr val="00B050"/>
                </a:solidFill>
              </a:rPr>
              <a:t> </a:t>
            </a:r>
          </a:p>
          <a:p>
            <a:r>
              <a:rPr lang="en-US" sz="1400" dirty="0"/>
              <a:t>(or </a:t>
            </a:r>
            <a:r>
              <a:rPr lang="en-US" sz="1400" dirty="0">
                <a:solidFill>
                  <a:srgbClr val="00B0F0"/>
                </a:solidFill>
              </a:rPr>
              <a:t>registers</a:t>
            </a:r>
            <a:r>
              <a:rPr lang="en-US" sz="1400" dirty="0"/>
              <a:t>)</a:t>
            </a:r>
          </a:p>
        </p:txBody>
      </p:sp>
      <p:cxnSp>
        <p:nvCxnSpPr>
          <p:cNvPr id="6" name="Straight Connector 5">
            <a:extLst>
              <a:ext uri="{FF2B5EF4-FFF2-40B4-BE49-F238E27FC236}">
                <a16:creationId xmlns:a16="http://schemas.microsoft.com/office/drawing/2014/main" id="{499B292D-789B-4144-A644-F618B48D1628}"/>
              </a:ext>
            </a:extLst>
          </p:cNvPr>
          <p:cNvCxnSpPr/>
          <p:nvPr/>
        </p:nvCxnSpPr>
        <p:spPr>
          <a:xfrm>
            <a:off x="2771800" y="1556792"/>
            <a:ext cx="0" cy="2592288"/>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2B0300-3DCD-8B41-B046-B03FA1FBA6DF}"/>
              </a:ext>
            </a:extLst>
          </p:cNvPr>
          <p:cNvCxnSpPr/>
          <p:nvPr/>
        </p:nvCxnSpPr>
        <p:spPr>
          <a:xfrm>
            <a:off x="6291657" y="1556792"/>
            <a:ext cx="0" cy="2592288"/>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F1D469B-2723-1645-B131-6D9A6AD61763}"/>
              </a:ext>
            </a:extLst>
          </p:cNvPr>
          <p:cNvCxnSpPr>
            <a:cxnSpLocks/>
          </p:cNvCxnSpPr>
          <p:nvPr/>
        </p:nvCxnSpPr>
        <p:spPr>
          <a:xfrm>
            <a:off x="4534711" y="1556792"/>
            <a:ext cx="0" cy="378000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1540A74-91CE-2549-9B5C-52F944CA7F26}"/>
              </a:ext>
            </a:extLst>
          </p:cNvPr>
          <p:cNvCxnSpPr>
            <a:cxnSpLocks/>
          </p:cNvCxnSpPr>
          <p:nvPr/>
        </p:nvCxnSpPr>
        <p:spPr>
          <a:xfrm>
            <a:off x="1148688" y="4149080"/>
            <a:ext cx="3207288"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B8E3745-A8BF-A943-992D-15D98A71CD42}"/>
              </a:ext>
            </a:extLst>
          </p:cNvPr>
          <p:cNvSpPr txBox="1"/>
          <p:nvPr/>
        </p:nvSpPr>
        <p:spPr>
          <a:xfrm>
            <a:off x="35496" y="4006805"/>
            <a:ext cx="1799572" cy="646331"/>
          </a:xfrm>
          <a:prstGeom prst="rect">
            <a:avLst/>
          </a:prstGeom>
          <a:noFill/>
        </p:spPr>
        <p:txBody>
          <a:bodyPr wrap="square" rtlCol="0">
            <a:spAutoFit/>
          </a:bodyPr>
          <a:lstStyle/>
          <a:p>
            <a:r>
              <a:rPr lang="en-US" sz="1200" dirty="0">
                <a:solidFill>
                  <a:srgbClr val="C00000"/>
                </a:solidFill>
              </a:rPr>
              <a:t>Intra-block synchronization</a:t>
            </a:r>
          </a:p>
          <a:p>
            <a:r>
              <a:rPr lang="en-US" sz="1200" dirty="0">
                <a:solidFill>
                  <a:srgbClr val="C00000"/>
                </a:solidFill>
                <a:latin typeface="Courier" pitchFamily="2" charset="0"/>
              </a:rPr>
              <a:t>__</a:t>
            </a:r>
            <a:r>
              <a:rPr lang="en-US" sz="1200" dirty="0" err="1">
                <a:solidFill>
                  <a:srgbClr val="C00000"/>
                </a:solidFill>
                <a:latin typeface="Courier" pitchFamily="2" charset="0"/>
              </a:rPr>
              <a:t>syncthreads</a:t>
            </a:r>
            <a:r>
              <a:rPr lang="en-US" sz="1200" dirty="0">
                <a:solidFill>
                  <a:srgbClr val="C00000"/>
                </a:solidFill>
                <a:latin typeface="Courier" pitchFamily="2" charset="0"/>
              </a:rPr>
              <a:t>();</a:t>
            </a:r>
          </a:p>
        </p:txBody>
      </p:sp>
      <p:cxnSp>
        <p:nvCxnSpPr>
          <p:cNvPr id="27" name="Straight Connector 26">
            <a:extLst>
              <a:ext uri="{FF2B5EF4-FFF2-40B4-BE49-F238E27FC236}">
                <a16:creationId xmlns:a16="http://schemas.microsoft.com/office/drawing/2014/main" id="{24BFA13E-2852-CD4D-95E9-9DC5228373FF}"/>
              </a:ext>
            </a:extLst>
          </p:cNvPr>
          <p:cNvCxnSpPr>
            <a:cxnSpLocks/>
          </p:cNvCxnSpPr>
          <p:nvPr/>
        </p:nvCxnSpPr>
        <p:spPr>
          <a:xfrm>
            <a:off x="1148688" y="2855883"/>
            <a:ext cx="3207288"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5866C9-3ECF-7046-931F-9828E7EB6F85}"/>
              </a:ext>
            </a:extLst>
          </p:cNvPr>
          <p:cNvSpPr txBox="1"/>
          <p:nvPr/>
        </p:nvSpPr>
        <p:spPr>
          <a:xfrm>
            <a:off x="35496" y="2708920"/>
            <a:ext cx="1841841" cy="646331"/>
          </a:xfrm>
          <a:prstGeom prst="rect">
            <a:avLst/>
          </a:prstGeom>
          <a:noFill/>
        </p:spPr>
        <p:txBody>
          <a:bodyPr wrap="square" rtlCol="0">
            <a:spAutoFit/>
          </a:bodyPr>
          <a:lstStyle/>
          <a:p>
            <a:r>
              <a:rPr lang="en-US" sz="1200" dirty="0">
                <a:solidFill>
                  <a:srgbClr val="C00000"/>
                </a:solidFill>
              </a:rPr>
              <a:t>Intra-block synchronization</a:t>
            </a:r>
          </a:p>
          <a:p>
            <a:r>
              <a:rPr lang="en-US" sz="1200" dirty="0">
                <a:solidFill>
                  <a:srgbClr val="C00000"/>
                </a:solidFill>
                <a:latin typeface="Courier" pitchFamily="2" charset="0"/>
              </a:rPr>
              <a:t>__</a:t>
            </a:r>
            <a:r>
              <a:rPr lang="en-US" sz="1200" dirty="0" err="1">
                <a:solidFill>
                  <a:srgbClr val="C00000"/>
                </a:solidFill>
                <a:latin typeface="Courier" pitchFamily="2" charset="0"/>
              </a:rPr>
              <a:t>syncthreads</a:t>
            </a:r>
            <a:r>
              <a:rPr lang="en-US" sz="1200" dirty="0">
                <a:solidFill>
                  <a:srgbClr val="C00000"/>
                </a:solidFill>
                <a:latin typeface="Courier" pitchFamily="2" charset="0"/>
              </a:rPr>
              <a:t>();</a:t>
            </a:r>
          </a:p>
        </p:txBody>
      </p:sp>
      <p:cxnSp>
        <p:nvCxnSpPr>
          <p:cNvPr id="29" name="Straight Connector 28">
            <a:extLst>
              <a:ext uri="{FF2B5EF4-FFF2-40B4-BE49-F238E27FC236}">
                <a16:creationId xmlns:a16="http://schemas.microsoft.com/office/drawing/2014/main" id="{44B406BF-97DA-DF4A-ADF0-91E4438A60D4}"/>
              </a:ext>
            </a:extLst>
          </p:cNvPr>
          <p:cNvCxnSpPr>
            <a:cxnSpLocks/>
          </p:cNvCxnSpPr>
          <p:nvPr/>
        </p:nvCxnSpPr>
        <p:spPr>
          <a:xfrm>
            <a:off x="4713467" y="4149080"/>
            <a:ext cx="3207288"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8A1D70-25F8-A045-827A-EE752F37226C}"/>
              </a:ext>
            </a:extLst>
          </p:cNvPr>
          <p:cNvCxnSpPr>
            <a:cxnSpLocks/>
          </p:cNvCxnSpPr>
          <p:nvPr/>
        </p:nvCxnSpPr>
        <p:spPr>
          <a:xfrm>
            <a:off x="4713467" y="2855883"/>
            <a:ext cx="3207288"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AA7505E-4E32-A848-99FD-5AD7D7AB42FB}"/>
              </a:ext>
            </a:extLst>
          </p:cNvPr>
          <p:cNvCxnSpPr>
            <a:cxnSpLocks/>
          </p:cNvCxnSpPr>
          <p:nvPr/>
        </p:nvCxnSpPr>
        <p:spPr>
          <a:xfrm>
            <a:off x="2295995" y="5410139"/>
            <a:ext cx="4364237"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2F77053-627B-EA47-8EE4-984BE3C5CA25}"/>
              </a:ext>
            </a:extLst>
          </p:cNvPr>
          <p:cNvSpPr txBox="1"/>
          <p:nvPr/>
        </p:nvSpPr>
        <p:spPr>
          <a:xfrm>
            <a:off x="256969" y="5267864"/>
            <a:ext cx="3594951" cy="1015663"/>
          </a:xfrm>
          <a:prstGeom prst="rect">
            <a:avLst/>
          </a:prstGeom>
          <a:noFill/>
        </p:spPr>
        <p:txBody>
          <a:bodyPr wrap="square" rtlCol="0">
            <a:spAutoFit/>
          </a:bodyPr>
          <a:lstStyle/>
          <a:p>
            <a:r>
              <a:rPr lang="en-US" sz="1200" dirty="0">
                <a:solidFill>
                  <a:srgbClr val="7030A0"/>
                </a:solidFill>
              </a:rPr>
              <a:t>Inter-block synchronization</a:t>
            </a:r>
          </a:p>
          <a:p>
            <a:pPr marL="171450" indent="-171450">
              <a:buFont typeface="Arial" panose="020B0604020202020204" pitchFamily="34" charset="0"/>
              <a:buChar char="•"/>
            </a:pPr>
            <a:r>
              <a:rPr lang="en-US" sz="1200" dirty="0"/>
              <a:t>Kernel termination and</a:t>
            </a:r>
          </a:p>
          <a:p>
            <a:pPr marL="628650" lvl="1" indent="-171450">
              <a:buFont typeface="Arial" panose="020B0604020202020204" pitchFamily="34" charset="0"/>
              <a:buChar char="•"/>
            </a:pPr>
            <a:r>
              <a:rPr lang="en-US" sz="1200" dirty="0"/>
              <a:t>Final reduction on CPU, or</a:t>
            </a:r>
          </a:p>
          <a:p>
            <a:pPr marL="628650" lvl="1" indent="-171450">
              <a:buFont typeface="Arial" panose="020B0604020202020204" pitchFamily="34" charset="0"/>
              <a:buChar char="•"/>
            </a:pPr>
            <a:r>
              <a:rPr lang="en-US" sz="1200" dirty="0"/>
              <a:t>Launch new reduction kernel on GPU</a:t>
            </a:r>
          </a:p>
          <a:p>
            <a:pPr marL="171450" indent="-171450">
              <a:buFont typeface="Arial" panose="020B0604020202020204" pitchFamily="34" charset="0"/>
              <a:buChar char="•"/>
            </a:pPr>
            <a:r>
              <a:rPr lang="en-US" sz="1200" dirty="0"/>
              <a:t>Atomic operations in global memory</a:t>
            </a:r>
          </a:p>
        </p:txBody>
      </p:sp>
      <p:sp>
        <p:nvSpPr>
          <p:cNvPr id="38" name="Slide Number Placeholder 3">
            <a:extLst>
              <a:ext uri="{FF2B5EF4-FFF2-40B4-BE49-F238E27FC236}">
                <a16:creationId xmlns:a16="http://schemas.microsoft.com/office/drawing/2014/main" id="{1D466BC2-71C9-D54A-A1A4-A599AA2AC037}"/>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494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par>
                                <p:cTn id="42" presetID="22" presetClass="entr" presetSubtype="1"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par>
                                <p:cTn id="45" presetID="22" presetClass="entr" presetSubtype="1"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par>
                                <p:cTn id="56" presetID="22" presetClass="entr" presetSubtype="8"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up)">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par>
                                <p:cTn id="69" presetID="22" presetClass="entr" presetSubtype="8"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par>
                                <p:cTn id="72" presetID="22" presetClass="entr" presetSubtype="8"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up)">
                                      <p:cBhvr>
                                        <p:cTn id="79" dur="500"/>
                                        <p:tgtEl>
                                          <p:spTgt spid="1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left)">
                                      <p:cBhvr>
                                        <p:cTn id="84" dur="500"/>
                                        <p:tgtEl>
                                          <p:spTgt spid="33"/>
                                        </p:tgtEl>
                                      </p:cBhvr>
                                    </p:animEffect>
                                  </p:childTnLst>
                                </p:cTn>
                              </p:par>
                              <p:par>
                                <p:cTn id="85" presetID="22" presetClass="entr" presetSubtype="8" fill="hold" nodeType="withEffect">
                                  <p:stCondLst>
                                    <p:cond delay="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wipe(left)">
                                      <p:cBhvr>
                                        <p:cTn id="87" dur="500"/>
                                        <p:tgtEl>
                                          <p:spTgt spid="34">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34">
                                            <p:txEl>
                                              <p:pRg st="1" end="1"/>
                                            </p:txEl>
                                          </p:spTgt>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wipe(up)">
                                      <p:cBhvr>
                                        <p:cTn id="10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p:bldP spid="15" grpId="0"/>
      <p:bldP spid="16" grpId="0" animBg="1"/>
      <p:bldP spid="17" grpId="0" animBg="1"/>
      <p:bldP spid="18" grpId="0" animBg="1"/>
      <p:bldP spid="19" grpId="0"/>
      <p:bldP spid="26" grpId="0"/>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27"/>
          <p:cNvGraphicFramePr>
            <a:graphicFrameLocks noGrp="1"/>
          </p:cNvGraphicFramePr>
          <p:nvPr/>
        </p:nvGraphicFramePr>
        <p:xfrm>
          <a:off x="4646724" y="1688440"/>
          <a:ext cx="2011680" cy="2077284"/>
        </p:xfrm>
        <a:graphic>
          <a:graphicData uri="http://schemas.openxmlformats.org/drawingml/2006/table">
            <a:tbl>
              <a:tblPr firstRow="1" bandRow="1">
                <a:tableStyleId>{5940675A-B579-460E-94D1-54222C63F5DA}</a:tableStyleId>
              </a:tblPr>
              <a:tblGrid>
                <a:gridCol w="167640">
                  <a:extLst>
                    <a:ext uri="{9D8B030D-6E8A-4147-A177-3AD203B41FA5}">
                      <a16:colId xmlns:a16="http://schemas.microsoft.com/office/drawing/2014/main" val="20000"/>
                    </a:ext>
                  </a:extLst>
                </a:gridCol>
                <a:gridCol w="167640">
                  <a:extLst>
                    <a:ext uri="{9D8B030D-6E8A-4147-A177-3AD203B41FA5}">
                      <a16:colId xmlns:a16="http://schemas.microsoft.com/office/drawing/2014/main" val="20001"/>
                    </a:ext>
                  </a:extLst>
                </a:gridCol>
                <a:gridCol w="167640">
                  <a:extLst>
                    <a:ext uri="{9D8B030D-6E8A-4147-A177-3AD203B41FA5}">
                      <a16:colId xmlns:a16="http://schemas.microsoft.com/office/drawing/2014/main" val="20002"/>
                    </a:ext>
                  </a:extLst>
                </a:gridCol>
                <a:gridCol w="167640">
                  <a:extLst>
                    <a:ext uri="{9D8B030D-6E8A-4147-A177-3AD203B41FA5}">
                      <a16:colId xmlns:a16="http://schemas.microsoft.com/office/drawing/2014/main" val="20003"/>
                    </a:ext>
                  </a:extLst>
                </a:gridCol>
                <a:gridCol w="167640">
                  <a:extLst>
                    <a:ext uri="{9D8B030D-6E8A-4147-A177-3AD203B41FA5}">
                      <a16:colId xmlns:a16="http://schemas.microsoft.com/office/drawing/2014/main" val="20004"/>
                    </a:ext>
                  </a:extLst>
                </a:gridCol>
                <a:gridCol w="167640">
                  <a:extLst>
                    <a:ext uri="{9D8B030D-6E8A-4147-A177-3AD203B41FA5}">
                      <a16:colId xmlns:a16="http://schemas.microsoft.com/office/drawing/2014/main" val="20005"/>
                    </a:ext>
                  </a:extLst>
                </a:gridCol>
                <a:gridCol w="167640">
                  <a:extLst>
                    <a:ext uri="{9D8B030D-6E8A-4147-A177-3AD203B41FA5}">
                      <a16:colId xmlns:a16="http://schemas.microsoft.com/office/drawing/2014/main" val="20006"/>
                    </a:ext>
                  </a:extLst>
                </a:gridCol>
                <a:gridCol w="167640">
                  <a:extLst>
                    <a:ext uri="{9D8B030D-6E8A-4147-A177-3AD203B41FA5}">
                      <a16:colId xmlns:a16="http://schemas.microsoft.com/office/drawing/2014/main" val="20007"/>
                    </a:ext>
                  </a:extLst>
                </a:gridCol>
                <a:gridCol w="167640">
                  <a:extLst>
                    <a:ext uri="{9D8B030D-6E8A-4147-A177-3AD203B41FA5}">
                      <a16:colId xmlns:a16="http://schemas.microsoft.com/office/drawing/2014/main" val="20008"/>
                    </a:ext>
                  </a:extLst>
                </a:gridCol>
                <a:gridCol w="167640">
                  <a:extLst>
                    <a:ext uri="{9D8B030D-6E8A-4147-A177-3AD203B41FA5}">
                      <a16:colId xmlns:a16="http://schemas.microsoft.com/office/drawing/2014/main" val="20009"/>
                    </a:ext>
                  </a:extLst>
                </a:gridCol>
                <a:gridCol w="167640">
                  <a:extLst>
                    <a:ext uri="{9D8B030D-6E8A-4147-A177-3AD203B41FA5}">
                      <a16:colId xmlns:a16="http://schemas.microsoft.com/office/drawing/2014/main" val="20010"/>
                    </a:ext>
                  </a:extLst>
                </a:gridCol>
                <a:gridCol w="167640">
                  <a:extLst>
                    <a:ext uri="{9D8B030D-6E8A-4147-A177-3AD203B41FA5}">
                      <a16:colId xmlns:a16="http://schemas.microsoft.com/office/drawing/2014/main" val="20011"/>
                    </a:ext>
                  </a:extLst>
                </a:gridCol>
              </a:tblGrid>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a:p>
                  </a:txBody>
                  <a:tcPr marL="41910" marR="41910" marT="20955" marB="2095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ap="flat" cmpd="sng" algn="ctr">
                      <a:solidFill>
                        <a:schemeClr val="tx1"/>
                      </a:solid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endParaRPr lang="en-US" sz="100"/>
                    </a:p>
                  </a:txBody>
                  <a:tcPr marL="41910" marR="41910" marT="20955" marB="20955">
                    <a:lnL w="12700" cap="flat" cmpd="sng" algn="ctr">
                      <a:solidFill>
                        <a:schemeClr val="tx1"/>
                      </a:solid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graphicFrame>
        <p:nvGraphicFramePr>
          <p:cNvPr id="12" name="Table 11"/>
          <p:cNvGraphicFramePr>
            <a:graphicFrameLocks noGrp="1"/>
          </p:cNvGraphicFramePr>
          <p:nvPr/>
        </p:nvGraphicFramePr>
        <p:xfrm>
          <a:off x="4649676" y="3954556"/>
          <a:ext cx="2011680" cy="2077284"/>
        </p:xfrm>
        <a:graphic>
          <a:graphicData uri="http://schemas.openxmlformats.org/drawingml/2006/table">
            <a:tbl>
              <a:tblPr firstRow="1" bandRow="1">
                <a:tableStyleId>{5940675A-B579-460E-94D1-54222C63F5DA}</a:tableStyleId>
              </a:tblPr>
              <a:tblGrid>
                <a:gridCol w="167640">
                  <a:extLst>
                    <a:ext uri="{9D8B030D-6E8A-4147-A177-3AD203B41FA5}">
                      <a16:colId xmlns:a16="http://schemas.microsoft.com/office/drawing/2014/main" val="20000"/>
                    </a:ext>
                  </a:extLst>
                </a:gridCol>
                <a:gridCol w="167640">
                  <a:extLst>
                    <a:ext uri="{9D8B030D-6E8A-4147-A177-3AD203B41FA5}">
                      <a16:colId xmlns:a16="http://schemas.microsoft.com/office/drawing/2014/main" val="20001"/>
                    </a:ext>
                  </a:extLst>
                </a:gridCol>
                <a:gridCol w="167640">
                  <a:extLst>
                    <a:ext uri="{9D8B030D-6E8A-4147-A177-3AD203B41FA5}">
                      <a16:colId xmlns:a16="http://schemas.microsoft.com/office/drawing/2014/main" val="20002"/>
                    </a:ext>
                  </a:extLst>
                </a:gridCol>
                <a:gridCol w="167640">
                  <a:extLst>
                    <a:ext uri="{9D8B030D-6E8A-4147-A177-3AD203B41FA5}">
                      <a16:colId xmlns:a16="http://schemas.microsoft.com/office/drawing/2014/main" val="20003"/>
                    </a:ext>
                  </a:extLst>
                </a:gridCol>
                <a:gridCol w="167640">
                  <a:extLst>
                    <a:ext uri="{9D8B030D-6E8A-4147-A177-3AD203B41FA5}">
                      <a16:colId xmlns:a16="http://schemas.microsoft.com/office/drawing/2014/main" val="20004"/>
                    </a:ext>
                  </a:extLst>
                </a:gridCol>
                <a:gridCol w="167640">
                  <a:extLst>
                    <a:ext uri="{9D8B030D-6E8A-4147-A177-3AD203B41FA5}">
                      <a16:colId xmlns:a16="http://schemas.microsoft.com/office/drawing/2014/main" val="20005"/>
                    </a:ext>
                  </a:extLst>
                </a:gridCol>
                <a:gridCol w="167640">
                  <a:extLst>
                    <a:ext uri="{9D8B030D-6E8A-4147-A177-3AD203B41FA5}">
                      <a16:colId xmlns:a16="http://schemas.microsoft.com/office/drawing/2014/main" val="20006"/>
                    </a:ext>
                  </a:extLst>
                </a:gridCol>
                <a:gridCol w="167640">
                  <a:extLst>
                    <a:ext uri="{9D8B030D-6E8A-4147-A177-3AD203B41FA5}">
                      <a16:colId xmlns:a16="http://schemas.microsoft.com/office/drawing/2014/main" val="20007"/>
                    </a:ext>
                  </a:extLst>
                </a:gridCol>
                <a:gridCol w="167640">
                  <a:extLst>
                    <a:ext uri="{9D8B030D-6E8A-4147-A177-3AD203B41FA5}">
                      <a16:colId xmlns:a16="http://schemas.microsoft.com/office/drawing/2014/main" val="20008"/>
                    </a:ext>
                  </a:extLst>
                </a:gridCol>
                <a:gridCol w="167640">
                  <a:extLst>
                    <a:ext uri="{9D8B030D-6E8A-4147-A177-3AD203B41FA5}">
                      <a16:colId xmlns:a16="http://schemas.microsoft.com/office/drawing/2014/main" val="20009"/>
                    </a:ext>
                  </a:extLst>
                </a:gridCol>
                <a:gridCol w="167640">
                  <a:extLst>
                    <a:ext uri="{9D8B030D-6E8A-4147-A177-3AD203B41FA5}">
                      <a16:colId xmlns:a16="http://schemas.microsoft.com/office/drawing/2014/main" val="20010"/>
                    </a:ext>
                  </a:extLst>
                </a:gridCol>
                <a:gridCol w="167640">
                  <a:extLst>
                    <a:ext uri="{9D8B030D-6E8A-4147-A177-3AD203B41FA5}">
                      <a16:colId xmlns:a16="http://schemas.microsoft.com/office/drawing/2014/main" val="20011"/>
                    </a:ext>
                  </a:extLst>
                </a:gridCol>
              </a:tblGrid>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ap="flat" cmpd="sng" algn="ctr">
                      <a:solidFill>
                        <a:schemeClr val="tx1"/>
                      </a:solid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
        <p:nvSpPr>
          <p:cNvPr id="2" name="Title 1"/>
          <p:cNvSpPr>
            <a:spLocks noGrp="1"/>
          </p:cNvSpPr>
          <p:nvPr>
            <p:ph type="title"/>
          </p:nvPr>
        </p:nvSpPr>
        <p:spPr/>
        <p:txBody>
          <a:bodyPr>
            <a:normAutofit/>
          </a:bodyPr>
          <a:lstStyle/>
          <a:p>
            <a:r>
              <a:rPr lang="en-US" dirty="0">
                <a:solidFill>
                  <a:srgbClr val="0070C0"/>
                </a:solidFill>
              </a:rPr>
              <a:t>Tiled Matrix-Matrix Multiplication (II)</a:t>
            </a:r>
          </a:p>
        </p:txBody>
      </p:sp>
      <p:sp>
        <p:nvSpPr>
          <p:cNvPr id="7" name="TextBox 6"/>
          <p:cNvSpPr txBox="1"/>
          <p:nvPr/>
        </p:nvSpPr>
        <p:spPr>
          <a:xfrm>
            <a:off x="1029049" y="2413709"/>
            <a:ext cx="3462321" cy="646331"/>
          </a:xfrm>
          <a:prstGeom prst="rect">
            <a:avLst/>
          </a:prstGeom>
          <a:noFill/>
        </p:spPr>
        <p:txBody>
          <a:bodyPr wrap="square" rtlCol="0">
            <a:spAutoFit/>
          </a:bodyPr>
          <a:lstStyle/>
          <a:p>
            <a:pPr algn="ctr"/>
            <a:r>
              <a:rPr lang="en-US" sz="3600" dirty="0" err="1"/>
              <a:t>C</a:t>
            </a:r>
            <a:r>
              <a:rPr lang="en-US" sz="3600" baseline="-25000" dirty="0" err="1"/>
              <a:t>tile</a:t>
            </a:r>
            <a:r>
              <a:rPr lang="en-US" sz="3600" dirty="0"/>
              <a:t> = </a:t>
            </a:r>
            <a:r>
              <a:rPr lang="en-US" sz="3600" dirty="0" err="1"/>
              <a:t>A</a:t>
            </a:r>
            <a:r>
              <a:rPr lang="en-US" sz="3600" baseline="-25000" dirty="0" err="1"/>
              <a:t>tile</a:t>
            </a:r>
            <a:r>
              <a:rPr lang="en-US" sz="3600" dirty="0"/>
              <a:t> x </a:t>
            </a:r>
            <a:r>
              <a:rPr lang="en-US" sz="3600" dirty="0" err="1"/>
              <a:t>B</a:t>
            </a:r>
            <a:r>
              <a:rPr lang="en-US" sz="3600" baseline="-25000" dirty="0" err="1"/>
              <a:t>tile</a:t>
            </a:r>
            <a:endParaRPr lang="en-US" sz="3600" dirty="0"/>
          </a:p>
        </p:txBody>
      </p:sp>
      <p:sp>
        <p:nvSpPr>
          <p:cNvPr id="8" name="TextBox 7"/>
          <p:cNvSpPr txBox="1"/>
          <p:nvPr/>
        </p:nvSpPr>
        <p:spPr>
          <a:xfrm>
            <a:off x="1803633" y="4731975"/>
            <a:ext cx="634767" cy="461665"/>
          </a:xfrm>
          <a:prstGeom prst="rect">
            <a:avLst/>
          </a:prstGeom>
          <a:noFill/>
        </p:spPr>
        <p:txBody>
          <a:bodyPr wrap="square" rtlCol="0">
            <a:spAutoFit/>
          </a:bodyPr>
          <a:lstStyle/>
          <a:p>
            <a:pPr algn="ctr"/>
            <a:r>
              <a:rPr lang="en-US" sz="2400" dirty="0" err="1"/>
              <a:t>A</a:t>
            </a:r>
            <a:r>
              <a:rPr lang="en-US" sz="2400" baseline="-25000" dirty="0" err="1"/>
              <a:t>tile</a:t>
            </a:r>
            <a:endParaRPr lang="en-US" sz="2400" dirty="0"/>
          </a:p>
        </p:txBody>
      </p:sp>
      <p:sp>
        <p:nvSpPr>
          <p:cNvPr id="9" name="TextBox 8"/>
          <p:cNvSpPr txBox="1"/>
          <p:nvPr/>
        </p:nvSpPr>
        <p:spPr>
          <a:xfrm>
            <a:off x="5978554" y="1750388"/>
            <a:ext cx="679850" cy="461665"/>
          </a:xfrm>
          <a:prstGeom prst="rect">
            <a:avLst/>
          </a:prstGeom>
          <a:noFill/>
        </p:spPr>
        <p:txBody>
          <a:bodyPr wrap="square" rtlCol="0">
            <a:spAutoFit/>
          </a:bodyPr>
          <a:lstStyle/>
          <a:p>
            <a:pPr algn="ctr"/>
            <a:r>
              <a:rPr lang="en-US" sz="2400" dirty="0" err="1"/>
              <a:t>B</a:t>
            </a:r>
            <a:r>
              <a:rPr lang="en-US" sz="2400" baseline="-25000" dirty="0" err="1"/>
              <a:t>tile</a:t>
            </a:r>
            <a:endParaRPr lang="en-US" sz="2400" dirty="0"/>
          </a:p>
        </p:txBody>
      </p:sp>
      <p:sp>
        <p:nvSpPr>
          <p:cNvPr id="10" name="TextBox 9"/>
          <p:cNvSpPr txBox="1"/>
          <p:nvPr/>
        </p:nvSpPr>
        <p:spPr>
          <a:xfrm>
            <a:off x="5978554" y="4762365"/>
            <a:ext cx="679850" cy="461665"/>
          </a:xfrm>
          <a:prstGeom prst="rect">
            <a:avLst/>
          </a:prstGeom>
          <a:noFill/>
        </p:spPr>
        <p:txBody>
          <a:bodyPr wrap="square" rtlCol="0">
            <a:spAutoFit/>
          </a:bodyPr>
          <a:lstStyle/>
          <a:p>
            <a:pPr algn="ctr"/>
            <a:r>
              <a:rPr lang="en-US" sz="2400" dirty="0" err="1"/>
              <a:t>C</a:t>
            </a:r>
            <a:r>
              <a:rPr lang="en-US" sz="2400" baseline="-25000" dirty="0" err="1"/>
              <a:t>tile</a:t>
            </a:r>
            <a:endParaRPr lang="en-US" sz="2400" dirty="0"/>
          </a:p>
        </p:txBody>
      </p:sp>
      <p:graphicFrame>
        <p:nvGraphicFramePr>
          <p:cNvPr id="29" name="Table 28"/>
          <p:cNvGraphicFramePr>
            <a:graphicFrameLocks noGrp="1"/>
          </p:cNvGraphicFramePr>
          <p:nvPr/>
        </p:nvGraphicFramePr>
        <p:xfrm>
          <a:off x="2482644" y="3954556"/>
          <a:ext cx="2011680" cy="2077284"/>
        </p:xfrm>
        <a:graphic>
          <a:graphicData uri="http://schemas.openxmlformats.org/drawingml/2006/table">
            <a:tbl>
              <a:tblPr firstRow="1" bandRow="1">
                <a:tableStyleId>{5940675A-B579-460E-94D1-54222C63F5DA}</a:tableStyleId>
              </a:tblPr>
              <a:tblGrid>
                <a:gridCol w="167640">
                  <a:extLst>
                    <a:ext uri="{9D8B030D-6E8A-4147-A177-3AD203B41FA5}">
                      <a16:colId xmlns:a16="http://schemas.microsoft.com/office/drawing/2014/main" val="20000"/>
                    </a:ext>
                  </a:extLst>
                </a:gridCol>
                <a:gridCol w="167640">
                  <a:extLst>
                    <a:ext uri="{9D8B030D-6E8A-4147-A177-3AD203B41FA5}">
                      <a16:colId xmlns:a16="http://schemas.microsoft.com/office/drawing/2014/main" val="20001"/>
                    </a:ext>
                  </a:extLst>
                </a:gridCol>
                <a:gridCol w="167640">
                  <a:extLst>
                    <a:ext uri="{9D8B030D-6E8A-4147-A177-3AD203B41FA5}">
                      <a16:colId xmlns:a16="http://schemas.microsoft.com/office/drawing/2014/main" val="20002"/>
                    </a:ext>
                  </a:extLst>
                </a:gridCol>
                <a:gridCol w="167640">
                  <a:extLst>
                    <a:ext uri="{9D8B030D-6E8A-4147-A177-3AD203B41FA5}">
                      <a16:colId xmlns:a16="http://schemas.microsoft.com/office/drawing/2014/main" val="20003"/>
                    </a:ext>
                  </a:extLst>
                </a:gridCol>
                <a:gridCol w="167640">
                  <a:extLst>
                    <a:ext uri="{9D8B030D-6E8A-4147-A177-3AD203B41FA5}">
                      <a16:colId xmlns:a16="http://schemas.microsoft.com/office/drawing/2014/main" val="20004"/>
                    </a:ext>
                  </a:extLst>
                </a:gridCol>
                <a:gridCol w="167640">
                  <a:extLst>
                    <a:ext uri="{9D8B030D-6E8A-4147-A177-3AD203B41FA5}">
                      <a16:colId xmlns:a16="http://schemas.microsoft.com/office/drawing/2014/main" val="20005"/>
                    </a:ext>
                  </a:extLst>
                </a:gridCol>
                <a:gridCol w="167640">
                  <a:extLst>
                    <a:ext uri="{9D8B030D-6E8A-4147-A177-3AD203B41FA5}">
                      <a16:colId xmlns:a16="http://schemas.microsoft.com/office/drawing/2014/main" val="20006"/>
                    </a:ext>
                  </a:extLst>
                </a:gridCol>
                <a:gridCol w="167640">
                  <a:extLst>
                    <a:ext uri="{9D8B030D-6E8A-4147-A177-3AD203B41FA5}">
                      <a16:colId xmlns:a16="http://schemas.microsoft.com/office/drawing/2014/main" val="20007"/>
                    </a:ext>
                  </a:extLst>
                </a:gridCol>
                <a:gridCol w="167640">
                  <a:extLst>
                    <a:ext uri="{9D8B030D-6E8A-4147-A177-3AD203B41FA5}">
                      <a16:colId xmlns:a16="http://schemas.microsoft.com/office/drawing/2014/main" val="20008"/>
                    </a:ext>
                  </a:extLst>
                </a:gridCol>
                <a:gridCol w="167640">
                  <a:extLst>
                    <a:ext uri="{9D8B030D-6E8A-4147-A177-3AD203B41FA5}">
                      <a16:colId xmlns:a16="http://schemas.microsoft.com/office/drawing/2014/main" val="20009"/>
                    </a:ext>
                  </a:extLst>
                </a:gridCol>
                <a:gridCol w="167640">
                  <a:extLst>
                    <a:ext uri="{9D8B030D-6E8A-4147-A177-3AD203B41FA5}">
                      <a16:colId xmlns:a16="http://schemas.microsoft.com/office/drawing/2014/main" val="20010"/>
                    </a:ext>
                  </a:extLst>
                </a:gridCol>
                <a:gridCol w="167640">
                  <a:extLst>
                    <a:ext uri="{9D8B030D-6E8A-4147-A177-3AD203B41FA5}">
                      <a16:colId xmlns:a16="http://schemas.microsoft.com/office/drawing/2014/main" val="20011"/>
                    </a:ext>
                  </a:extLst>
                </a:gridCol>
              </a:tblGrid>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3107">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73107">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a:p>
                  </a:txBody>
                  <a:tcPr marL="41910" marR="41910" marT="20955" marB="2095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73107">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3107">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sz="100" dirty="0"/>
                    </a:p>
                  </a:txBody>
                  <a:tcPr marL="41910" marR="41910" marT="20955" marB="20955">
                    <a:lnL w="12700" cap="flat" cmpd="sng" algn="ctr">
                      <a:solidFill>
                        <a:schemeClr val="tx1"/>
                      </a:solid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73107">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57150" cap="flat" cmpd="sng" algn="ctr">
                      <a:noFill/>
                      <a:prstDash val="solid"/>
                      <a:round/>
                      <a:headEnd type="none" w="med" len="med"/>
                      <a:tailEnd type="none" w="med" len="med"/>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41910" marR="41910" marT="20955" marB="20955">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41910" marR="41910" marT="20955" marB="20955">
                    <a:lnL w="12700" cmpd="sng">
                      <a:noFill/>
                    </a:lnL>
                    <a:lnR w="57150" cap="flat" cmpd="sng" algn="ctr">
                      <a:no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
        <p:nvSpPr>
          <p:cNvPr id="30" name="Rectangle 29"/>
          <p:cNvSpPr/>
          <p:nvPr/>
        </p:nvSpPr>
        <p:spPr>
          <a:xfrm>
            <a:off x="7083061" y="2726918"/>
            <a:ext cx="2025443" cy="2862322"/>
          </a:xfrm>
          <a:prstGeom prst="rect">
            <a:avLst/>
          </a:prstGeom>
        </p:spPr>
        <p:txBody>
          <a:bodyPr wrap="square">
            <a:spAutoFit/>
          </a:bodyPr>
          <a:lstStyle/>
          <a:p>
            <a:pPr algn="ctr"/>
            <a:r>
              <a:rPr lang="en-US" sz="2000" b="1" u="sng" dirty="0"/>
              <a:t>Step 2:</a:t>
            </a:r>
            <a:r>
              <a:rPr lang="en-US" sz="2000" dirty="0"/>
              <a:t> Each thread computes its partial sum from the tiles in shared memory (threads wait for each other to finish)</a:t>
            </a:r>
          </a:p>
        </p:txBody>
      </p:sp>
      <p:sp>
        <p:nvSpPr>
          <p:cNvPr id="11" name="TextBox 610">
            <a:extLst>
              <a:ext uri="{FF2B5EF4-FFF2-40B4-BE49-F238E27FC236}">
                <a16:creationId xmlns:a16="http://schemas.microsoft.com/office/drawing/2014/main" id="{F7246574-211F-344F-B607-1830B663C6B6}"/>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14" name="Slide Number Placeholder 3">
            <a:extLst>
              <a:ext uri="{FF2B5EF4-FFF2-40B4-BE49-F238E27FC236}">
                <a16:creationId xmlns:a16="http://schemas.microsoft.com/office/drawing/2014/main" id="{61501FC7-C537-9F4B-841D-11545712496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7E7AE0-EC71-4D48-959A-8A23F1B03886}"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1648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CA77CD-BE06-46E4-8DF5-139E72FE34D5}"/>
              </a:ext>
            </a:extLst>
          </p:cNvPr>
          <p:cNvSpPr>
            <a:spLocks noGrp="1"/>
          </p:cNvSpPr>
          <p:nvPr>
            <p:ph type="title"/>
          </p:nvPr>
        </p:nvSpPr>
        <p:spPr/>
        <p:txBody>
          <a:bodyPr/>
          <a:lstStyle/>
          <a:p>
            <a:r>
              <a:rPr lang="en-US" sz="3400" dirty="0">
                <a:solidFill>
                  <a:srgbClr val="0070C0"/>
                </a:solidFill>
              </a:rPr>
              <a:t>Deep Learning Matrix Multiplication </a:t>
            </a:r>
            <a:br>
              <a:rPr lang="en-US" sz="3400" dirty="0">
                <a:solidFill>
                  <a:srgbClr val="0070C0"/>
                </a:solidFill>
              </a:rPr>
            </a:br>
            <a:r>
              <a:rPr lang="en-US" sz="3400" dirty="0">
                <a:solidFill>
                  <a:srgbClr val="0070C0"/>
                </a:solidFill>
              </a:rPr>
              <a:t>Hierarchical Decomposition</a:t>
            </a:r>
          </a:p>
        </p:txBody>
      </p:sp>
      <p:pic>
        <p:nvPicPr>
          <p:cNvPr id="8" name="Content Placeholder 7">
            <a:extLst>
              <a:ext uri="{FF2B5EF4-FFF2-40B4-BE49-F238E27FC236}">
                <a16:creationId xmlns:a16="http://schemas.microsoft.com/office/drawing/2014/main" id="{61F92549-DEB1-4CE5-B48B-F72CF7007073}"/>
              </a:ext>
            </a:extLst>
          </p:cNvPr>
          <p:cNvPicPr>
            <a:picLocks noGrp="1" noChangeAspect="1"/>
          </p:cNvPicPr>
          <p:nvPr>
            <p:ph idx="4294967295"/>
          </p:nvPr>
        </p:nvPicPr>
        <p:blipFill rotWithShape="1">
          <a:blip r:embed="rId3"/>
          <a:srcRect l="6652" t="26898" r="5212" b="4966"/>
          <a:stretch/>
        </p:blipFill>
        <p:spPr>
          <a:xfrm>
            <a:off x="313078" y="1772816"/>
            <a:ext cx="8517844" cy="3744416"/>
          </a:xfrm>
          <a:prstGeom prst="rect">
            <a:avLst/>
          </a:prstGeom>
          <a:ln>
            <a:noFill/>
          </a:ln>
        </p:spPr>
      </p:pic>
      <p:sp>
        <p:nvSpPr>
          <p:cNvPr id="9" name="Rectangle 8">
            <a:extLst>
              <a:ext uri="{FF2B5EF4-FFF2-40B4-BE49-F238E27FC236}">
                <a16:creationId xmlns:a16="http://schemas.microsoft.com/office/drawing/2014/main" id="{730E6DE8-F961-4222-BA85-5E79F345CCB0}"/>
              </a:ext>
            </a:extLst>
          </p:cNvPr>
          <p:cNvSpPr/>
          <p:nvPr/>
        </p:nvSpPr>
        <p:spPr>
          <a:xfrm>
            <a:off x="179512" y="6453336"/>
            <a:ext cx="4608512" cy="246221"/>
          </a:xfrm>
          <a:prstGeom prst="rect">
            <a:avLst/>
          </a:prstGeom>
        </p:spPr>
        <p:txBody>
          <a:bodyPr wrap="square">
            <a:spAutoFit/>
          </a:bodyPr>
          <a:lstStyle/>
          <a:p>
            <a:r>
              <a:rPr lang="en-US" sz="1000" dirty="0">
                <a:solidFill>
                  <a:srgbClr val="0000FF"/>
                </a:solidFill>
                <a:hlinkClick r:id="rId4">
                  <a:extLst>
                    <a:ext uri="{A12FA001-AC4F-418D-AE19-62706E023703}">
                      <ahyp:hlinkClr xmlns:ahyp="http://schemas.microsoft.com/office/drawing/2018/hyperlinkcolor" val="tx"/>
                    </a:ext>
                  </a:extLst>
                </a:hlinkClick>
              </a:rPr>
              <a:t>https://www.anandtech.com/show/12673/titan-v-deep-learning-deep-dive/3</a:t>
            </a:r>
            <a:endParaRPr lang="en-US" sz="1000" dirty="0">
              <a:solidFill>
                <a:srgbClr val="0000FF"/>
              </a:solidFill>
            </a:endParaRPr>
          </a:p>
        </p:txBody>
      </p:sp>
      <p:sp>
        <p:nvSpPr>
          <p:cNvPr id="7" name="Slide Number Placeholder 3">
            <a:extLst>
              <a:ext uri="{FF2B5EF4-FFF2-40B4-BE49-F238E27FC236}">
                <a16:creationId xmlns:a16="http://schemas.microsoft.com/office/drawing/2014/main" id="{C5FB6BF8-BDEC-8C48-AC29-48FD382169D0}"/>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7E7AE0-EC71-4D48-959A-8A23F1B03886}"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117177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28">
            <a:extLst>
              <a:ext uri="{FF2B5EF4-FFF2-40B4-BE49-F238E27FC236}">
                <a16:creationId xmlns:a16="http://schemas.microsoft.com/office/drawing/2014/main" id="{58DB09E0-4C0B-46AA-A9CD-13CF8DDBC9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00"/>
          <a:stretch/>
        </p:blipFill>
        <p:spPr bwMode="auto">
          <a:xfrm>
            <a:off x="4355976" y="2060848"/>
            <a:ext cx="4788024"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itle 1">
            <a:extLst>
              <a:ext uri="{FF2B5EF4-FFF2-40B4-BE49-F238E27FC236}">
                <a16:creationId xmlns:a16="http://schemas.microsoft.com/office/drawing/2014/main" id="{BBFE09A8-92A1-4B81-B7FB-36FCA31E08C3}"/>
              </a:ext>
            </a:extLst>
          </p:cNvPr>
          <p:cNvSpPr>
            <a:spLocks noGrp="1" noChangeArrowheads="1"/>
          </p:cNvSpPr>
          <p:nvPr>
            <p:ph type="title"/>
          </p:nvPr>
        </p:nvSpPr>
        <p:spPr>
          <a:xfrm>
            <a:off x="231776" y="4192"/>
            <a:ext cx="8756649" cy="904528"/>
          </a:xfrm>
        </p:spPr>
        <p:txBody>
          <a:bodyPr/>
          <a:lstStyle/>
          <a:p>
            <a:r>
              <a:rPr lang="en-US" altLang="en-US" dirty="0">
                <a:solidFill>
                  <a:srgbClr val="0070C0"/>
                </a:solidFill>
              </a:rPr>
              <a:t>Joint Register and Shared Memory Tiling</a:t>
            </a:r>
          </a:p>
        </p:txBody>
      </p:sp>
      <p:sp>
        <p:nvSpPr>
          <p:cNvPr id="16388" name="Content Placeholder 2">
            <a:extLst>
              <a:ext uri="{FF2B5EF4-FFF2-40B4-BE49-F238E27FC236}">
                <a16:creationId xmlns:a16="http://schemas.microsoft.com/office/drawing/2014/main" id="{C8D424A4-01E9-453F-8AD3-76628B865882}"/>
              </a:ext>
            </a:extLst>
          </p:cNvPr>
          <p:cNvSpPr>
            <a:spLocks noGrp="1" noChangeArrowheads="1"/>
          </p:cNvSpPr>
          <p:nvPr>
            <p:ph idx="1"/>
          </p:nvPr>
        </p:nvSpPr>
        <p:spPr>
          <a:xfrm>
            <a:off x="231776" y="980728"/>
            <a:ext cx="4340224" cy="5245447"/>
          </a:xfrm>
        </p:spPr>
        <p:txBody>
          <a:bodyPr/>
          <a:lstStyle/>
          <a:p>
            <a:r>
              <a:rPr lang="en-US" altLang="en-US" sz="2000" dirty="0">
                <a:solidFill>
                  <a:srgbClr val="0070C0"/>
                </a:solidFill>
              </a:rPr>
              <a:t>Store input M tile </a:t>
            </a:r>
            <a:r>
              <a:rPr lang="en-US" altLang="en-US" sz="2000" dirty="0"/>
              <a:t>and </a:t>
            </a:r>
            <a:r>
              <a:rPr lang="en-US" altLang="en-US" sz="2000" dirty="0">
                <a:solidFill>
                  <a:schemeClr val="accent2"/>
                </a:solidFill>
              </a:rPr>
              <a:t>output P tile </a:t>
            </a:r>
            <a:r>
              <a:rPr lang="en-US" altLang="en-US" sz="2000" dirty="0"/>
              <a:t>elements in </a:t>
            </a:r>
            <a:r>
              <a:rPr lang="en-US" altLang="en-US" sz="2000" dirty="0">
                <a:solidFill>
                  <a:srgbClr val="0070C0"/>
                </a:solidFill>
              </a:rPr>
              <a:t>registers</a:t>
            </a:r>
          </a:p>
          <a:p>
            <a:r>
              <a:rPr lang="en-US" altLang="en-US" sz="2000" dirty="0">
                <a:solidFill>
                  <a:srgbClr val="FF9300"/>
                </a:solidFill>
              </a:rPr>
              <a:t>Store input N tile </a:t>
            </a:r>
            <a:r>
              <a:rPr lang="en-US" altLang="en-US" sz="2000" dirty="0"/>
              <a:t>elements in </a:t>
            </a:r>
            <a:r>
              <a:rPr lang="en-US" altLang="en-US" sz="2000" dirty="0">
                <a:solidFill>
                  <a:srgbClr val="FF9300"/>
                </a:solidFill>
              </a:rPr>
              <a:t>shared memory</a:t>
            </a:r>
          </a:p>
          <a:p>
            <a:r>
              <a:rPr lang="en-US" altLang="en-US" sz="2000" dirty="0"/>
              <a:t>Decouple of M and N input tile widths</a:t>
            </a:r>
          </a:p>
          <a:p>
            <a:pPr lvl="1"/>
            <a:r>
              <a:rPr lang="en-US" altLang="en-US" sz="1600" dirty="0"/>
              <a:t>TILE_WIDTH_M , TILE_WIDTH_N</a:t>
            </a:r>
          </a:p>
          <a:p>
            <a:r>
              <a:rPr lang="en-US" altLang="en-US" sz="2000" dirty="0"/>
              <a:t>Key quantities</a:t>
            </a:r>
          </a:p>
          <a:p>
            <a:pPr lvl="1"/>
            <a:r>
              <a:rPr lang="en-US" altLang="en-US" sz="1600" dirty="0">
                <a:solidFill>
                  <a:srgbClr val="0070C0"/>
                </a:solidFill>
              </a:rPr>
              <a:t>Number of threads = TILE_WIDTH_M</a:t>
            </a:r>
          </a:p>
          <a:p>
            <a:pPr lvl="1"/>
            <a:r>
              <a:rPr lang="en-US" altLang="en-US" sz="1600" dirty="0">
                <a:solidFill>
                  <a:schemeClr val="accent2"/>
                </a:solidFill>
              </a:rPr>
              <a:t>Output tile size = TILE_WIDTH_M * TILE_WIDTH_N</a:t>
            </a:r>
          </a:p>
          <a:p>
            <a:pPr lvl="1"/>
            <a:r>
              <a:rPr lang="en-US" altLang="en-US" sz="1600" dirty="0">
                <a:solidFill>
                  <a:srgbClr val="FF9300"/>
                </a:solidFill>
              </a:rPr>
              <a:t>Reuses for each N element = TILE_WIDTH_M </a:t>
            </a:r>
          </a:p>
          <a:p>
            <a:pPr lvl="1"/>
            <a:r>
              <a:rPr lang="en-US" altLang="en-US" sz="1600" dirty="0">
                <a:solidFill>
                  <a:srgbClr val="C00000"/>
                </a:solidFill>
              </a:rPr>
              <a:t>Reuses for each M element = TILE_WIDTH_N</a:t>
            </a:r>
          </a:p>
          <a:p>
            <a:pPr lvl="1"/>
            <a:r>
              <a:rPr lang="en-US" altLang="en-US" sz="1600" dirty="0">
                <a:solidFill>
                  <a:srgbClr val="C00000"/>
                </a:solidFill>
              </a:rPr>
              <a:t>Each thread calculates TILE_WIDTH_N P elements</a:t>
            </a:r>
          </a:p>
          <a:p>
            <a:pPr lvl="1"/>
            <a:endParaRPr lang="en-US" altLang="en-US" sz="1600" dirty="0"/>
          </a:p>
        </p:txBody>
      </p:sp>
      <p:sp>
        <p:nvSpPr>
          <p:cNvPr id="16391" name="TextBox 130">
            <a:extLst>
              <a:ext uri="{FF2B5EF4-FFF2-40B4-BE49-F238E27FC236}">
                <a16:creationId xmlns:a16="http://schemas.microsoft.com/office/drawing/2014/main" id="{2BD5527C-C86E-4EF4-A484-28C70627D1AF}"/>
              </a:ext>
            </a:extLst>
          </p:cNvPr>
          <p:cNvSpPr txBox="1">
            <a:spLocks noChangeArrowheads="1"/>
          </p:cNvSpPr>
          <p:nvPr/>
        </p:nvSpPr>
        <p:spPr bwMode="auto">
          <a:xfrm>
            <a:off x="4932040" y="921494"/>
            <a:ext cx="2949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000000"/>
              </a:buClr>
              <a:buSzPct val="100000"/>
              <a:buFont typeface="Arial" panose="020B0604020202020204" pitchFamily="34" charset="0"/>
              <a:buChar char="•"/>
              <a:defRPr sz="2800">
                <a:solidFill>
                  <a:srgbClr val="000000"/>
                </a:solidFill>
                <a:latin typeface="Arial" panose="020B0604020202020204" pitchFamily="34" charset="0"/>
              </a:defRPr>
            </a:lvl1pPr>
            <a:lvl2pPr marL="742950" indent="-285750">
              <a:spcBef>
                <a:spcPts val="600"/>
              </a:spcBef>
              <a:buClr>
                <a:srgbClr val="000000"/>
              </a:buClr>
              <a:buSzPct val="100000"/>
              <a:buFont typeface="Arial" panose="020B0604020202020204" pitchFamily="34" charset="0"/>
              <a:buChar char="–"/>
              <a:defRPr sz="2400">
                <a:solidFill>
                  <a:srgbClr val="000000"/>
                </a:solidFill>
                <a:latin typeface="Arial" panose="020B0604020202020204" pitchFamily="34" charset="0"/>
              </a:defRPr>
            </a:lvl2pPr>
            <a:lvl3pPr marL="1143000" indent="-228600">
              <a:spcBef>
                <a:spcPts val="500"/>
              </a:spcBef>
              <a:buClr>
                <a:srgbClr val="000000"/>
              </a:buClr>
              <a:buSzPct val="100000"/>
              <a:buFont typeface="Arial" panose="020B0604020202020204" pitchFamily="34" charset="0"/>
              <a:buChar char="•"/>
              <a:defRPr sz="2000">
                <a:solidFill>
                  <a:srgbClr val="000000"/>
                </a:solidFill>
                <a:latin typeface="Arial" panose="020B0604020202020204" pitchFamily="34" charset="0"/>
              </a:defRPr>
            </a:lvl3pPr>
            <a:lvl4pPr marL="1600200" indent="-228600">
              <a:spcBef>
                <a:spcPts val="500"/>
              </a:spcBef>
              <a:buClr>
                <a:srgbClr val="000000"/>
              </a:buClr>
              <a:buSzPct val="100000"/>
              <a:buFont typeface="Arial" panose="020B0604020202020204" pitchFamily="34" charset="0"/>
              <a:buChar char="–"/>
              <a:defRPr sz="2000">
                <a:solidFill>
                  <a:srgbClr val="000000"/>
                </a:solidFill>
                <a:latin typeface="Arial" panose="020B0604020202020204" pitchFamily="34" charset="0"/>
              </a:defRPr>
            </a:lvl4pPr>
            <a:lvl5pPr marL="2057400" indent="-228600">
              <a:spcBef>
                <a:spcPts val="500"/>
              </a:spcBef>
              <a:buClr>
                <a:srgbClr val="000000"/>
              </a:buClr>
              <a:buSzPct val="100000"/>
              <a:buFont typeface="Arial" panose="020B0604020202020204" pitchFamily="34" charset="0"/>
              <a:buChar char="»"/>
              <a:defRPr sz="2000">
                <a:solidFill>
                  <a:srgbClr val="000000"/>
                </a:solidFill>
                <a:latin typeface="Arial" panose="020B0604020202020204" pitchFamily="34" charset="0"/>
              </a:defRPr>
            </a:lvl5pPr>
            <a:lvl6pPr marL="2514600" indent="-228600" defTabSz="449263" eaLnBrk="0" fontAlgn="base" hangingPunct="0">
              <a:spcBef>
                <a:spcPts val="500"/>
              </a:spcBef>
              <a:spcAft>
                <a:spcPct val="0"/>
              </a:spcAft>
              <a:buClr>
                <a:srgbClr val="000000"/>
              </a:buClr>
              <a:buSzPct val="100000"/>
              <a:buFont typeface="Arial" panose="020B0604020202020204" pitchFamily="34" charset="0"/>
              <a:buChar char="»"/>
              <a:defRPr sz="2000">
                <a:solidFill>
                  <a:srgbClr val="000000"/>
                </a:solidFill>
                <a:latin typeface="Arial" panose="020B0604020202020204" pitchFamily="34" charset="0"/>
              </a:defRPr>
            </a:lvl6pPr>
            <a:lvl7pPr marL="2971800" indent="-228600" defTabSz="449263" eaLnBrk="0" fontAlgn="base" hangingPunct="0">
              <a:spcBef>
                <a:spcPts val="500"/>
              </a:spcBef>
              <a:spcAft>
                <a:spcPct val="0"/>
              </a:spcAft>
              <a:buClr>
                <a:srgbClr val="000000"/>
              </a:buClr>
              <a:buSzPct val="100000"/>
              <a:buFont typeface="Arial" panose="020B0604020202020204" pitchFamily="34" charset="0"/>
              <a:buChar char="»"/>
              <a:defRPr sz="2000">
                <a:solidFill>
                  <a:srgbClr val="000000"/>
                </a:solidFill>
                <a:latin typeface="Arial" panose="020B0604020202020204" pitchFamily="34" charset="0"/>
              </a:defRPr>
            </a:lvl7pPr>
            <a:lvl8pPr marL="3429000" indent="-228600" defTabSz="449263" eaLnBrk="0" fontAlgn="base" hangingPunct="0">
              <a:spcBef>
                <a:spcPts val="500"/>
              </a:spcBef>
              <a:spcAft>
                <a:spcPct val="0"/>
              </a:spcAft>
              <a:buClr>
                <a:srgbClr val="000000"/>
              </a:buClr>
              <a:buSzPct val="100000"/>
              <a:buFont typeface="Arial" panose="020B0604020202020204" pitchFamily="34" charset="0"/>
              <a:buChar char="»"/>
              <a:defRPr sz="2000">
                <a:solidFill>
                  <a:srgbClr val="000000"/>
                </a:solidFill>
                <a:latin typeface="Arial" panose="020B0604020202020204" pitchFamily="34" charset="0"/>
              </a:defRPr>
            </a:lvl8pPr>
            <a:lvl9pPr marL="3886200" indent="-228600" defTabSz="449263" eaLnBrk="0" fontAlgn="base" hangingPunct="0">
              <a:spcBef>
                <a:spcPts val="500"/>
              </a:spcBef>
              <a:spcAft>
                <a:spcPct val="0"/>
              </a:spcAft>
              <a:buClr>
                <a:srgbClr val="000000"/>
              </a:buClr>
              <a:buSzPct val="100000"/>
              <a:buFont typeface="Arial" panose="020B0604020202020204" pitchFamily="34" charset="0"/>
              <a:buChar char="»"/>
              <a:defRPr sz="2000">
                <a:solidFill>
                  <a:srgbClr val="000000"/>
                </a:solidFill>
                <a:latin typeface="Arial" panose="020B0604020202020204" pitchFamily="34" charset="0"/>
              </a:defRPr>
            </a:lvl9pPr>
          </a:lstStyle>
          <a:p>
            <a:pPr>
              <a:spcBef>
                <a:spcPct val="0"/>
              </a:spcBef>
              <a:buClrTx/>
              <a:buSzTx/>
              <a:buFontTx/>
              <a:buNone/>
            </a:pPr>
            <a:r>
              <a:rPr lang="en-US" alt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Example:</a:t>
            </a:r>
          </a:p>
          <a:p>
            <a:pPr>
              <a:spcBef>
                <a:spcPct val="0"/>
              </a:spcBef>
              <a:buClrTx/>
              <a:buSzTx/>
              <a:buFontTx/>
              <a:buNone/>
            </a:pPr>
            <a:r>
              <a:rPr lang="en-US" alt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TILE_WIDTH_M = 4</a:t>
            </a:r>
          </a:p>
          <a:p>
            <a:pPr>
              <a:spcBef>
                <a:spcPct val="0"/>
              </a:spcBef>
              <a:buClrTx/>
              <a:buSzTx/>
              <a:buFontTx/>
              <a:buNone/>
            </a:pPr>
            <a:r>
              <a:rPr lang="en-US" alt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TILE_WIDTH_N = 2</a:t>
            </a:r>
          </a:p>
        </p:txBody>
      </p:sp>
      <p:cxnSp>
        <p:nvCxnSpPr>
          <p:cNvPr id="3" name="Straight Arrow Connector 2">
            <a:extLst>
              <a:ext uri="{FF2B5EF4-FFF2-40B4-BE49-F238E27FC236}">
                <a16:creationId xmlns:a16="http://schemas.microsoft.com/office/drawing/2014/main" id="{4D0D7F29-2154-1549-B908-9C4F01A9C286}"/>
              </a:ext>
            </a:extLst>
          </p:cNvPr>
          <p:cNvCxnSpPr>
            <a:cxnSpLocks/>
          </p:cNvCxnSpPr>
          <p:nvPr/>
        </p:nvCxnSpPr>
        <p:spPr>
          <a:xfrm>
            <a:off x="7020272" y="4941168"/>
            <a:ext cx="540000"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3">
            <a:extLst>
              <a:ext uri="{FF2B5EF4-FFF2-40B4-BE49-F238E27FC236}">
                <a16:creationId xmlns:a16="http://schemas.microsoft.com/office/drawing/2014/main" id="{FA50F22D-1734-344E-B7FD-2275B2944261}"/>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7E7AE0-EC71-4D48-959A-8A23F1B03886}"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
        <p:nvSpPr>
          <p:cNvPr id="12" name="CuadroTexto 26">
            <a:extLst>
              <a:ext uri="{FF2B5EF4-FFF2-40B4-BE49-F238E27FC236}">
                <a16:creationId xmlns:a16="http://schemas.microsoft.com/office/drawing/2014/main" id="{22F1BBC9-F318-7A47-B139-7823E7B75AAB}"/>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cxnSp>
        <p:nvCxnSpPr>
          <p:cNvPr id="13" name="Straight Arrow Connector 12">
            <a:extLst>
              <a:ext uri="{FF2B5EF4-FFF2-40B4-BE49-F238E27FC236}">
                <a16:creationId xmlns:a16="http://schemas.microsoft.com/office/drawing/2014/main" id="{38F44F0F-F975-A440-AAE2-EE36A55F5A32}"/>
              </a:ext>
            </a:extLst>
          </p:cNvPr>
          <p:cNvCxnSpPr>
            <a:cxnSpLocks/>
          </p:cNvCxnSpPr>
          <p:nvPr/>
        </p:nvCxnSpPr>
        <p:spPr>
          <a:xfrm>
            <a:off x="7020272" y="1916832"/>
            <a:ext cx="540000" cy="0"/>
          </a:xfrm>
          <a:prstGeom prst="straightConnector1">
            <a:avLst/>
          </a:prstGeom>
          <a:ln w="38100">
            <a:solidFill>
              <a:srgbClr val="FF93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5B2474-403B-0141-B1CC-09CB45573AD4}"/>
              </a:ext>
            </a:extLst>
          </p:cNvPr>
          <p:cNvCxnSpPr>
            <a:cxnSpLocks/>
          </p:cNvCxnSpPr>
          <p:nvPr/>
        </p:nvCxnSpPr>
        <p:spPr>
          <a:xfrm flipV="1">
            <a:off x="4211960" y="5157192"/>
            <a:ext cx="0" cy="990509"/>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79DD4A7-7404-BE42-8946-0F6EB9790543}"/>
              </a:ext>
            </a:extLst>
          </p:cNvPr>
          <p:cNvSpPr/>
          <p:nvPr/>
        </p:nvSpPr>
        <p:spPr>
          <a:xfrm>
            <a:off x="7053773" y="5109199"/>
            <a:ext cx="504000" cy="936000"/>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8">
                                            <p:txEl>
                                              <p:pRg st="5" end="5"/>
                                            </p:txEl>
                                          </p:spTgt>
                                        </p:tgtEl>
                                        <p:attrNameLst>
                                          <p:attrName>style.visibility</p:attrName>
                                        </p:attrNameLst>
                                      </p:cBhvr>
                                      <p:to>
                                        <p:strVal val="visible"/>
                                      </p:to>
                                    </p:set>
                                  </p:childTnLst>
                                </p:cTn>
                              </p:par>
                              <p:par>
                                <p:cTn id="23" presetID="55"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strVal val="#ppt_w*0.70"/>
                                          </p:val>
                                        </p:tav>
                                        <p:tav tm="100000">
                                          <p:val>
                                            <p:strVal val="#ppt_w"/>
                                          </p:val>
                                        </p:tav>
                                      </p:tavLst>
                                    </p:anim>
                                    <p:anim calcmode="lin" valueType="num">
                                      <p:cBhvr>
                                        <p:cTn id="26" dur="1000" fill="hold"/>
                                        <p:tgtEl>
                                          <p:spTgt spid="14"/>
                                        </p:tgtEl>
                                        <p:attrNameLst>
                                          <p:attrName>ppt_h</p:attrName>
                                        </p:attrNameLst>
                                      </p:cBhvr>
                                      <p:tavLst>
                                        <p:tav tm="0">
                                          <p:val>
                                            <p:strVal val="#ppt_h"/>
                                          </p:val>
                                        </p:tav>
                                        <p:tav tm="100000">
                                          <p:val>
                                            <p:strVal val="#ppt_h"/>
                                          </p:val>
                                        </p:tav>
                                      </p:tavLst>
                                    </p:anim>
                                    <p:animEffect transition="in" filter="fade">
                                      <p:cBhvr>
                                        <p:cTn id="27" dur="1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388">
                                            <p:txEl>
                                              <p:pRg st="6" end="6"/>
                                            </p:txEl>
                                          </p:spTgt>
                                        </p:tgtEl>
                                        <p:attrNameLst>
                                          <p:attrName>style.visibility</p:attrName>
                                        </p:attrNameLst>
                                      </p:cBhvr>
                                      <p:to>
                                        <p:strVal val="visible"/>
                                      </p:to>
                                    </p:set>
                                  </p:childTnLst>
                                </p:cTn>
                              </p:par>
                              <p:par>
                                <p:cTn id="32" presetID="3" presetClass="entr" presetSubtype="1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par>
                                <p:cTn id="35" presetID="3" presetClass="exit" presetSubtype="10" fill="hold" grpId="1" nodeType="withEffect">
                                  <p:stCondLst>
                                    <p:cond delay="1000"/>
                                  </p:stCondLst>
                                  <p:childTnLst>
                                    <p:animEffect transition="out" filter="blinds(horizontal)">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388">
                                            <p:txEl>
                                              <p:pRg st="7" end="7"/>
                                            </p:txEl>
                                          </p:spTgt>
                                        </p:tgtEl>
                                        <p:attrNameLst>
                                          <p:attrName>style.visibility</p:attrName>
                                        </p:attrNameLst>
                                      </p:cBhvr>
                                      <p:to>
                                        <p:strVal val="visible"/>
                                      </p:to>
                                    </p:set>
                                  </p:childTnLst>
                                </p:cTn>
                              </p:par>
                              <p:par>
                                <p:cTn id="42" presetID="55"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1000" fill="hold"/>
                                        <p:tgtEl>
                                          <p:spTgt spid="13"/>
                                        </p:tgtEl>
                                        <p:attrNameLst>
                                          <p:attrName>ppt_w</p:attrName>
                                        </p:attrNameLst>
                                      </p:cBhvr>
                                      <p:tavLst>
                                        <p:tav tm="0">
                                          <p:val>
                                            <p:strVal val="#ppt_w*0.70"/>
                                          </p:val>
                                        </p:tav>
                                        <p:tav tm="100000">
                                          <p:val>
                                            <p:strVal val="#ppt_w"/>
                                          </p:val>
                                        </p:tav>
                                      </p:tavLst>
                                    </p:anim>
                                    <p:anim calcmode="lin" valueType="num">
                                      <p:cBhvr>
                                        <p:cTn id="45" dur="1000" fill="hold"/>
                                        <p:tgtEl>
                                          <p:spTgt spid="13"/>
                                        </p:tgtEl>
                                        <p:attrNameLst>
                                          <p:attrName>ppt_h</p:attrName>
                                        </p:attrNameLst>
                                      </p:cBhvr>
                                      <p:tavLst>
                                        <p:tav tm="0">
                                          <p:val>
                                            <p:strVal val="#ppt_h"/>
                                          </p:val>
                                        </p:tav>
                                        <p:tav tm="100000">
                                          <p:val>
                                            <p:strVal val="#ppt_h"/>
                                          </p:val>
                                        </p:tav>
                                      </p:tavLst>
                                    </p:anim>
                                    <p:animEffect transition="in" filter="fade">
                                      <p:cBhvr>
                                        <p:cTn id="46" dur="10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388">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388">
                                            <p:txEl>
                                              <p:pRg st="9" end="9"/>
                                            </p:txEl>
                                          </p:spTgt>
                                        </p:tgtEl>
                                        <p:attrNameLst>
                                          <p:attrName>style.visibility</p:attrName>
                                        </p:attrNameLst>
                                      </p:cBhvr>
                                      <p:to>
                                        <p:strVal val="visible"/>
                                      </p:to>
                                    </p:set>
                                  </p:childTnLst>
                                </p:cTn>
                              </p:par>
                              <p:par>
                                <p:cTn id="53" presetID="55"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1000" fill="hold"/>
                                        <p:tgtEl>
                                          <p:spTgt spid="3"/>
                                        </p:tgtEl>
                                        <p:attrNameLst>
                                          <p:attrName>ppt_w</p:attrName>
                                        </p:attrNameLst>
                                      </p:cBhvr>
                                      <p:tavLst>
                                        <p:tav tm="0">
                                          <p:val>
                                            <p:strVal val="#ppt_w*0.70"/>
                                          </p:val>
                                        </p:tav>
                                        <p:tav tm="100000">
                                          <p:val>
                                            <p:strVal val="#ppt_w"/>
                                          </p:val>
                                        </p:tav>
                                      </p:tavLst>
                                    </p:anim>
                                    <p:anim calcmode="lin" valueType="num">
                                      <p:cBhvr>
                                        <p:cTn id="56" dur="1000" fill="hold"/>
                                        <p:tgtEl>
                                          <p:spTgt spid="3"/>
                                        </p:tgtEl>
                                        <p:attrNameLst>
                                          <p:attrName>ppt_h</p:attrName>
                                        </p:attrNameLst>
                                      </p:cBhvr>
                                      <p:tavLst>
                                        <p:tav tm="0">
                                          <p:val>
                                            <p:strVal val="#ppt_h"/>
                                          </p:val>
                                        </p:tav>
                                        <p:tav tm="100000">
                                          <p:val>
                                            <p:strVal val="#ppt_h"/>
                                          </p:val>
                                        </p:tav>
                                      </p:tavLst>
                                    </p:anim>
                                    <p:animEffect transition="in" filter="fade">
                                      <p:cBhvr>
                                        <p:cTn id="5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sz="4400" dirty="0">
                <a:solidFill>
                  <a:srgbClr val="0070C0"/>
                </a:solidFill>
                <a:ea typeface="ＭＳ Ｐゴシック" panose="020B0600070205080204" pitchFamily="34" charset="-128"/>
              </a:rPr>
              <a:t>Systolic Arrays</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40897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89B80B-DD87-3240-931D-CBBCFF2D6FB1}"/>
              </a:ext>
            </a:extLst>
          </p:cNvPr>
          <p:cNvPicPr>
            <a:picLocks noChangeAspect="1"/>
          </p:cNvPicPr>
          <p:nvPr/>
        </p:nvPicPr>
        <p:blipFill>
          <a:blip r:embed="rId3"/>
          <a:stretch>
            <a:fillRect/>
          </a:stretch>
        </p:blipFill>
        <p:spPr>
          <a:xfrm>
            <a:off x="3851920" y="1124744"/>
            <a:ext cx="5033368" cy="5193723"/>
          </a:xfrm>
          <a:prstGeom prst="rect">
            <a:avLst/>
          </a:prstGeom>
        </p:spPr>
      </p:pic>
      <p:sp>
        <p:nvSpPr>
          <p:cNvPr id="2" name="Title 1">
            <a:extLst>
              <a:ext uri="{FF2B5EF4-FFF2-40B4-BE49-F238E27FC236}">
                <a16:creationId xmlns:a16="http://schemas.microsoft.com/office/drawing/2014/main" id="{6FD9065E-A58B-3248-A288-A8192F130056}"/>
              </a:ext>
            </a:extLst>
          </p:cNvPr>
          <p:cNvSpPr>
            <a:spLocks noGrp="1"/>
          </p:cNvSpPr>
          <p:nvPr>
            <p:ph type="title"/>
          </p:nvPr>
        </p:nvSpPr>
        <p:spPr/>
        <p:txBody>
          <a:bodyPr/>
          <a:lstStyle/>
          <a:p>
            <a:r>
              <a:rPr lang="en-US" dirty="0">
                <a:solidFill>
                  <a:srgbClr val="0070C0"/>
                </a:solidFill>
              </a:rPr>
              <a:t>Example 2D Systolic Array Computation</a:t>
            </a:r>
          </a:p>
        </p:txBody>
      </p:sp>
      <p:sp>
        <p:nvSpPr>
          <p:cNvPr id="3" name="Content Placeholder 2">
            <a:extLst>
              <a:ext uri="{FF2B5EF4-FFF2-40B4-BE49-F238E27FC236}">
                <a16:creationId xmlns:a16="http://schemas.microsoft.com/office/drawing/2014/main" id="{7F48A7DB-7452-DD40-841C-AE9715578505}"/>
              </a:ext>
            </a:extLst>
          </p:cNvPr>
          <p:cNvSpPr>
            <a:spLocks noGrp="1"/>
          </p:cNvSpPr>
          <p:nvPr>
            <p:ph idx="1"/>
          </p:nvPr>
        </p:nvSpPr>
        <p:spPr/>
        <p:txBody>
          <a:bodyPr/>
          <a:lstStyle/>
          <a:p>
            <a:r>
              <a:rPr lang="en-US" dirty="0"/>
              <a:t>Multiply two 3x3 matrices (inputs)</a:t>
            </a:r>
          </a:p>
          <a:p>
            <a:pPr lvl="1"/>
            <a:r>
              <a:rPr lang="en-US" dirty="0"/>
              <a:t>Keep the final result in PE accumulators</a:t>
            </a:r>
          </a:p>
        </p:txBody>
      </p:sp>
      <p:sp>
        <p:nvSpPr>
          <p:cNvPr id="4" name="Slide Number Placeholder 3">
            <a:extLst>
              <a:ext uri="{FF2B5EF4-FFF2-40B4-BE49-F238E27FC236}">
                <a16:creationId xmlns:a16="http://schemas.microsoft.com/office/drawing/2014/main" id="{9B0AF289-1F82-6040-B611-6C45C7B0946C}"/>
              </a:ext>
            </a:extLst>
          </p:cNvPr>
          <p:cNvSpPr>
            <a:spLocks noGrp="1"/>
          </p:cNvSpPr>
          <p:nvPr>
            <p:ph type="sldNum" sz="quarter" idx="11"/>
          </p:nvPr>
        </p:nvSpPr>
        <p:spPr/>
        <p:txBody>
          <a:bodyPr/>
          <a:lstStyle/>
          <a:p>
            <a:fld id="{29DD7B3E-F146-D549-8F86-317FE8F8EAF3}" type="slidenum">
              <a:rPr lang="en-US" altLang="en-US" smtClean="0"/>
              <a:pPr/>
              <a:t>64</a:t>
            </a:fld>
            <a:endParaRPr lang="en-US" altLang="en-US" dirty="0"/>
          </a:p>
        </p:txBody>
      </p:sp>
      <p:pic>
        <p:nvPicPr>
          <p:cNvPr id="5" name="Picture 4">
            <a:extLst>
              <a:ext uri="{FF2B5EF4-FFF2-40B4-BE49-F238E27FC236}">
                <a16:creationId xmlns:a16="http://schemas.microsoft.com/office/drawing/2014/main" id="{8115FF1E-53A8-5F48-A3DD-D65D9B38A957}"/>
              </a:ext>
            </a:extLst>
          </p:cNvPr>
          <p:cNvPicPr>
            <a:picLocks noChangeAspect="1"/>
          </p:cNvPicPr>
          <p:nvPr/>
        </p:nvPicPr>
        <p:blipFill>
          <a:blip r:embed="rId4"/>
          <a:stretch>
            <a:fillRect/>
          </a:stretch>
        </p:blipFill>
        <p:spPr>
          <a:xfrm>
            <a:off x="167638" y="2092262"/>
            <a:ext cx="4724400" cy="965200"/>
          </a:xfrm>
          <a:prstGeom prst="rect">
            <a:avLst/>
          </a:prstGeom>
        </p:spPr>
      </p:pic>
      <p:pic>
        <p:nvPicPr>
          <p:cNvPr id="8" name="Picture 7">
            <a:extLst>
              <a:ext uri="{FF2B5EF4-FFF2-40B4-BE49-F238E27FC236}">
                <a16:creationId xmlns:a16="http://schemas.microsoft.com/office/drawing/2014/main" id="{A9C61AEC-8A5D-0D4E-BAA2-C034ACEA0956}"/>
              </a:ext>
            </a:extLst>
          </p:cNvPr>
          <p:cNvPicPr>
            <a:picLocks noChangeAspect="1"/>
          </p:cNvPicPr>
          <p:nvPr/>
        </p:nvPicPr>
        <p:blipFill>
          <a:blip r:embed="rId5"/>
          <a:stretch>
            <a:fillRect/>
          </a:stretch>
        </p:blipFill>
        <p:spPr>
          <a:xfrm>
            <a:off x="381000" y="3139083"/>
            <a:ext cx="2458792" cy="2026227"/>
          </a:xfrm>
          <a:prstGeom prst="rect">
            <a:avLst/>
          </a:prstGeom>
        </p:spPr>
      </p:pic>
      <p:sp>
        <p:nvSpPr>
          <p:cNvPr id="11" name="TextBox 10">
            <a:extLst>
              <a:ext uri="{FF2B5EF4-FFF2-40B4-BE49-F238E27FC236}">
                <a16:creationId xmlns:a16="http://schemas.microsoft.com/office/drawing/2014/main" id="{AE3C25D3-53AE-8043-AE87-485CD2E1DE0B}"/>
              </a:ext>
            </a:extLst>
          </p:cNvPr>
          <p:cNvSpPr txBox="1"/>
          <p:nvPr/>
        </p:nvSpPr>
        <p:spPr>
          <a:xfrm>
            <a:off x="1103677" y="5321673"/>
            <a:ext cx="789640" cy="369332"/>
          </a:xfrm>
          <a:prstGeom prst="rect">
            <a:avLst/>
          </a:prstGeom>
          <a:noFill/>
        </p:spPr>
        <p:txBody>
          <a:bodyPr wrap="none" rtlCol="0">
            <a:spAutoFit/>
          </a:bodyPr>
          <a:lstStyle/>
          <a:p>
            <a:r>
              <a:rPr lang="en-US" dirty="0">
                <a:solidFill>
                  <a:srgbClr val="0000FF"/>
                </a:solidFill>
              </a:rPr>
              <a:t>P = M</a:t>
            </a:r>
          </a:p>
        </p:txBody>
      </p:sp>
      <p:sp>
        <p:nvSpPr>
          <p:cNvPr id="12" name="TextBox 11">
            <a:extLst>
              <a:ext uri="{FF2B5EF4-FFF2-40B4-BE49-F238E27FC236}">
                <a16:creationId xmlns:a16="http://schemas.microsoft.com/office/drawing/2014/main" id="{E19CBA41-B131-094B-A9E1-87120B1ACCFA}"/>
              </a:ext>
            </a:extLst>
          </p:cNvPr>
          <p:cNvSpPr txBox="1"/>
          <p:nvPr/>
        </p:nvSpPr>
        <p:spPr>
          <a:xfrm>
            <a:off x="1103677" y="5633339"/>
            <a:ext cx="793807" cy="369332"/>
          </a:xfrm>
          <a:prstGeom prst="rect">
            <a:avLst/>
          </a:prstGeom>
          <a:noFill/>
        </p:spPr>
        <p:txBody>
          <a:bodyPr wrap="none" rtlCol="0">
            <a:spAutoFit/>
          </a:bodyPr>
          <a:lstStyle/>
          <a:p>
            <a:r>
              <a:rPr lang="en-US" dirty="0">
                <a:solidFill>
                  <a:srgbClr val="0000FF"/>
                </a:solidFill>
              </a:rPr>
              <a:t>Q = N</a:t>
            </a:r>
          </a:p>
        </p:txBody>
      </p:sp>
      <p:sp>
        <p:nvSpPr>
          <p:cNvPr id="13" name="TextBox 12">
            <a:extLst>
              <a:ext uri="{FF2B5EF4-FFF2-40B4-BE49-F238E27FC236}">
                <a16:creationId xmlns:a16="http://schemas.microsoft.com/office/drawing/2014/main" id="{DDB566A2-177B-6F4D-BE3A-F13658D48FF1}"/>
              </a:ext>
            </a:extLst>
          </p:cNvPr>
          <p:cNvSpPr txBox="1"/>
          <p:nvPr/>
        </p:nvSpPr>
        <p:spPr>
          <a:xfrm>
            <a:off x="1103677" y="6002671"/>
            <a:ext cx="1492716" cy="369332"/>
          </a:xfrm>
          <a:prstGeom prst="rect">
            <a:avLst/>
          </a:prstGeom>
          <a:noFill/>
        </p:spPr>
        <p:txBody>
          <a:bodyPr wrap="none" rtlCol="0">
            <a:spAutoFit/>
          </a:bodyPr>
          <a:lstStyle/>
          <a:p>
            <a:r>
              <a:rPr lang="en-US" dirty="0">
                <a:solidFill>
                  <a:srgbClr val="0000FF"/>
                </a:solidFill>
              </a:rPr>
              <a:t>R = R + M*N</a:t>
            </a:r>
          </a:p>
        </p:txBody>
      </p:sp>
    </p:spTree>
    <p:extLst>
      <p:ext uri="{BB962C8B-B14F-4D97-AF65-F5344CB8AC3E}">
        <p14:creationId xmlns:p14="http://schemas.microsoft.com/office/powerpoint/2010/main" val="112658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0F84E0D-19EE-E94B-8414-FF27E1BA9B22}"/>
              </a:ext>
            </a:extLst>
          </p:cNvPr>
          <p:cNvSpPr>
            <a:spLocks noGrp="1"/>
          </p:cNvSpPr>
          <p:nvPr>
            <p:ph type="title"/>
          </p:nvPr>
        </p:nvSpPr>
        <p:spPr>
          <a:xfrm>
            <a:off x="152400" y="6350"/>
            <a:ext cx="8991600" cy="902370"/>
          </a:xfrm>
        </p:spPr>
        <p:txBody>
          <a:bodyPr anchor="ctr"/>
          <a:lstStyle/>
          <a:p>
            <a:r>
              <a:rPr lang="en-US" altLang="en-US" sz="3800" dirty="0">
                <a:solidFill>
                  <a:srgbClr val="0070C0"/>
                </a:solidFill>
                <a:ea typeface="ＭＳ Ｐゴシック" panose="020B0600070205080204" pitchFamily="34" charset="-128"/>
              </a:rPr>
              <a:t>An Example Modern Systolic Array: TPU </a:t>
            </a:r>
            <a:endParaRPr lang="en-US" altLang="en-US" dirty="0">
              <a:solidFill>
                <a:srgbClr val="0070C0"/>
              </a:solidFill>
              <a:ea typeface="ＭＳ Ｐゴシック" panose="020B0600070205080204" pitchFamily="34" charset="-128"/>
            </a:endParaRPr>
          </a:p>
        </p:txBody>
      </p:sp>
      <p:sp>
        <p:nvSpPr>
          <p:cNvPr id="89090" name="Slide Number Placeholder 3">
            <a:extLst>
              <a:ext uri="{FF2B5EF4-FFF2-40B4-BE49-F238E27FC236}">
                <a16:creationId xmlns:a16="http://schemas.microsoft.com/office/drawing/2014/main" id="{96BE1C86-0920-E141-88F6-F224C65A7C8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491199-E330-F944-B0A7-174683ACFD44}"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89091" name="Picture 4">
            <a:extLst>
              <a:ext uri="{FF2B5EF4-FFF2-40B4-BE49-F238E27FC236}">
                <a16:creationId xmlns:a16="http://schemas.microsoft.com/office/drawing/2014/main" id="{E795BB9E-5CE1-BB4E-990A-006605D498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811213"/>
            <a:ext cx="5791200" cy="604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165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dirty="0">
                <a:solidFill>
                  <a:srgbClr val="0070C0"/>
                </a:solidFill>
                <a:ea typeface="ＭＳ Ｐゴシック" panose="020B0600070205080204" pitchFamily="34" charset="-128"/>
              </a:rPr>
              <a:t>Prefix Sum (Scan)</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012679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Prefix Sum (Scan)</a:t>
            </a:r>
          </a:p>
        </p:txBody>
      </p:sp>
      <p:sp>
        <p:nvSpPr>
          <p:cNvPr id="3" name="Content Placeholder 2"/>
          <p:cNvSpPr>
            <a:spLocks noGrp="1"/>
          </p:cNvSpPr>
          <p:nvPr>
            <p:ph idx="1"/>
          </p:nvPr>
        </p:nvSpPr>
        <p:spPr/>
        <p:txBody>
          <a:bodyPr/>
          <a:lstStyle/>
          <a:p>
            <a:r>
              <a:rPr lang="en-US" dirty="0">
                <a:solidFill>
                  <a:srgbClr val="0070C0"/>
                </a:solidFill>
              </a:rPr>
              <a:t>Prefix sum </a:t>
            </a:r>
            <a:r>
              <a:rPr lang="en-US" dirty="0"/>
              <a:t>or </a:t>
            </a:r>
            <a:r>
              <a:rPr lang="en-US" dirty="0">
                <a:solidFill>
                  <a:srgbClr val="7030A0"/>
                </a:solidFill>
              </a:rPr>
              <a:t>scan</a:t>
            </a:r>
            <a:r>
              <a:rPr lang="en-US" dirty="0"/>
              <a:t> is an operation that takes an input array and an associative operator,</a:t>
            </a:r>
          </a:p>
          <a:p>
            <a:pPr lvl="1"/>
            <a:r>
              <a:rPr lang="en-US" dirty="0"/>
              <a:t>E.g., addition, multiplication, maximum, minimum</a:t>
            </a:r>
          </a:p>
          <a:p>
            <a:r>
              <a:rPr lang="en-US" dirty="0"/>
              <a:t>And returns an output array that is the result of recursively applying the associative operator on the elements of the input array</a:t>
            </a:r>
          </a:p>
          <a:p>
            <a:endParaRPr lang="en-US" dirty="0"/>
          </a:p>
          <a:p>
            <a:r>
              <a:rPr lang="en-US" dirty="0"/>
              <a:t>Input array [x</a:t>
            </a:r>
            <a:r>
              <a:rPr lang="en-US" baseline="-25000" dirty="0"/>
              <a:t>0</a:t>
            </a:r>
            <a:r>
              <a:rPr lang="en-US" dirty="0"/>
              <a:t>, x</a:t>
            </a:r>
            <a:r>
              <a:rPr lang="en-US" baseline="-25000" dirty="0"/>
              <a:t>1</a:t>
            </a:r>
            <a:r>
              <a:rPr lang="en-US" dirty="0"/>
              <a:t>, …, x</a:t>
            </a:r>
            <a:r>
              <a:rPr lang="en-US" baseline="-25000" dirty="0"/>
              <a:t>n-1</a:t>
            </a:r>
            <a:r>
              <a:rPr lang="en-US" dirty="0"/>
              <a:t>] </a:t>
            </a:r>
          </a:p>
          <a:p>
            <a:r>
              <a:rPr lang="en-US" dirty="0"/>
              <a:t>Associative operator </a:t>
            </a:r>
            <a:r>
              <a:rPr lang="pt-BR" dirty="0"/>
              <a:t>⊕</a:t>
            </a:r>
          </a:p>
          <a:p>
            <a:endParaRPr lang="en-US" dirty="0"/>
          </a:p>
          <a:p>
            <a:r>
              <a:rPr lang="en-US" dirty="0"/>
              <a:t>An output array [y</a:t>
            </a:r>
            <a:r>
              <a:rPr lang="en-US" baseline="-25000" dirty="0"/>
              <a:t>0</a:t>
            </a:r>
            <a:r>
              <a:rPr lang="en-US" dirty="0"/>
              <a:t>, y</a:t>
            </a:r>
            <a:r>
              <a:rPr lang="en-US" baseline="-25000" dirty="0"/>
              <a:t>1</a:t>
            </a:r>
            <a:r>
              <a:rPr lang="en-US" dirty="0"/>
              <a:t>, …, y</a:t>
            </a:r>
            <a:r>
              <a:rPr lang="en-US" baseline="-25000" dirty="0"/>
              <a:t>n-1</a:t>
            </a:r>
            <a:r>
              <a:rPr lang="en-US" dirty="0"/>
              <a:t>] where</a:t>
            </a:r>
          </a:p>
          <a:p>
            <a:pPr lvl="1"/>
            <a:r>
              <a:rPr lang="en-US" dirty="0">
                <a:solidFill>
                  <a:srgbClr val="C00000"/>
                </a:solidFill>
              </a:rPr>
              <a:t>Exclusive</a:t>
            </a:r>
            <a:r>
              <a:rPr lang="en-US" dirty="0">
                <a:solidFill>
                  <a:srgbClr val="7030A0"/>
                </a:solidFill>
              </a:rPr>
              <a:t> </a:t>
            </a:r>
            <a:r>
              <a:rPr lang="en-US" dirty="0"/>
              <a:t>scan: </a:t>
            </a:r>
            <a:r>
              <a:rPr lang="en-US" dirty="0" err="1"/>
              <a:t>y</a:t>
            </a:r>
            <a:r>
              <a:rPr lang="en-US" baseline="-25000" dirty="0" err="1"/>
              <a:t>i</a:t>
            </a:r>
            <a:r>
              <a:rPr lang="en-US" dirty="0"/>
              <a:t> = x</a:t>
            </a:r>
            <a:r>
              <a:rPr lang="en-US" baseline="-25000" dirty="0"/>
              <a:t>0</a:t>
            </a:r>
            <a:r>
              <a:rPr lang="en-US" dirty="0"/>
              <a:t> </a:t>
            </a:r>
            <a:r>
              <a:rPr lang="pt-BR" dirty="0"/>
              <a:t>⊕ </a:t>
            </a:r>
            <a:r>
              <a:rPr lang="en-US" dirty="0"/>
              <a:t>x</a:t>
            </a:r>
            <a:r>
              <a:rPr lang="en-US" baseline="-25000" dirty="0"/>
              <a:t>1</a:t>
            </a:r>
            <a:r>
              <a:rPr lang="en-US" dirty="0"/>
              <a:t> </a:t>
            </a:r>
            <a:r>
              <a:rPr lang="pt-BR" dirty="0"/>
              <a:t>⊕ ... ⊕ </a:t>
            </a:r>
            <a:r>
              <a:rPr lang="en-US" dirty="0"/>
              <a:t>x</a:t>
            </a:r>
            <a:r>
              <a:rPr lang="en-US" baseline="-25000" dirty="0"/>
              <a:t>i-1</a:t>
            </a:r>
            <a:endParaRPr lang="en-US" dirty="0"/>
          </a:p>
          <a:p>
            <a:pPr lvl="1"/>
            <a:r>
              <a:rPr lang="en-US" dirty="0">
                <a:solidFill>
                  <a:srgbClr val="00B050"/>
                </a:solidFill>
              </a:rPr>
              <a:t>Inclusive </a:t>
            </a:r>
            <a:r>
              <a:rPr lang="en-US" dirty="0"/>
              <a:t>scan: </a:t>
            </a:r>
            <a:r>
              <a:rPr lang="en-US" dirty="0" err="1"/>
              <a:t>y</a:t>
            </a:r>
            <a:r>
              <a:rPr lang="en-US" baseline="-25000" dirty="0" err="1"/>
              <a:t>i</a:t>
            </a:r>
            <a:r>
              <a:rPr lang="en-US" dirty="0"/>
              <a:t> = x</a:t>
            </a:r>
            <a:r>
              <a:rPr lang="en-US" baseline="-25000" dirty="0"/>
              <a:t>0</a:t>
            </a:r>
            <a:r>
              <a:rPr lang="en-US" dirty="0"/>
              <a:t> </a:t>
            </a:r>
            <a:r>
              <a:rPr lang="pt-BR" dirty="0"/>
              <a:t>⊕ </a:t>
            </a:r>
            <a:r>
              <a:rPr lang="en-US" dirty="0"/>
              <a:t>x</a:t>
            </a:r>
            <a:r>
              <a:rPr lang="en-US" baseline="-25000" dirty="0"/>
              <a:t>1</a:t>
            </a:r>
            <a:r>
              <a:rPr lang="en-US" dirty="0"/>
              <a:t> </a:t>
            </a:r>
            <a:r>
              <a:rPr lang="pt-BR" dirty="0"/>
              <a:t>⊕ ... ⊕ </a:t>
            </a:r>
            <a:r>
              <a:rPr lang="en-US" dirty="0"/>
              <a:t>x</a:t>
            </a:r>
            <a:r>
              <a:rPr lang="en-US" baseline="-25000" dirty="0"/>
              <a:t>i</a:t>
            </a:r>
          </a:p>
        </p:txBody>
      </p:sp>
      <p:sp>
        <p:nvSpPr>
          <p:cNvPr id="5" name="Slide Number Placeholder 4"/>
          <p:cNvSpPr>
            <a:spLocks noGrp="1"/>
          </p:cNvSpPr>
          <p:nvPr>
            <p:ph type="sldNum" sz="quarter" idx="11"/>
          </p:nvPr>
        </p:nvSpPr>
        <p:spPr/>
        <p:txBody>
          <a:bodyPr/>
          <a:lstStyle/>
          <a:p>
            <a:pPr>
              <a:defRPr/>
            </a:pPr>
            <a:fld id="{62A46D82-73E8-4CB3-8B05-AA66F8C47AE4}" type="slidenum">
              <a:rPr lang="en-US" smtClean="0"/>
              <a:pPr>
                <a:defRPr/>
              </a:pPr>
              <a:t>67</a:t>
            </a:fld>
            <a:endParaRPr lang="en-US" dirty="0"/>
          </a:p>
        </p:txBody>
      </p:sp>
    </p:spTree>
    <p:extLst>
      <p:ext uri="{BB962C8B-B14F-4D97-AF65-F5344CB8AC3E}">
        <p14:creationId xmlns:p14="http://schemas.microsoft.com/office/powerpoint/2010/main" val="26832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Scan Applications</a:t>
            </a:r>
          </a:p>
        </p:txBody>
      </p:sp>
      <p:sp>
        <p:nvSpPr>
          <p:cNvPr id="3" name="Content Placeholder 2"/>
          <p:cNvSpPr>
            <a:spLocks noGrp="1"/>
          </p:cNvSpPr>
          <p:nvPr>
            <p:ph idx="1"/>
          </p:nvPr>
        </p:nvSpPr>
        <p:spPr/>
        <p:txBody>
          <a:bodyPr/>
          <a:lstStyle/>
          <a:p>
            <a:r>
              <a:rPr lang="en-US" dirty="0"/>
              <a:t>Scan is a key parallel primitive that can </a:t>
            </a:r>
          </a:p>
          <a:p>
            <a:pPr lvl="1"/>
            <a:r>
              <a:rPr lang="en-US" dirty="0"/>
              <a:t>convert recurrences from sequential</a:t>
            </a:r>
          </a:p>
          <a:p>
            <a:pPr lvl="1"/>
            <a:endParaRPr lang="en-US" dirty="0"/>
          </a:p>
          <a:p>
            <a:pPr marL="344487" lvl="1" indent="0">
              <a:buNone/>
            </a:pPr>
            <a:endParaRPr lang="en-US" dirty="0"/>
          </a:p>
          <a:p>
            <a:pPr lvl="1"/>
            <a:r>
              <a:rPr lang="en-US" dirty="0"/>
              <a:t>into parallel</a:t>
            </a:r>
          </a:p>
          <a:p>
            <a:pPr lvl="1"/>
            <a:endParaRPr lang="en-US" dirty="0"/>
          </a:p>
          <a:p>
            <a:pPr lvl="1"/>
            <a:endParaRPr lang="en-US" dirty="0"/>
          </a:p>
          <a:p>
            <a:r>
              <a:rPr lang="en-US" dirty="0"/>
              <a:t>Scan is a </a:t>
            </a:r>
            <a:r>
              <a:rPr lang="en-US" dirty="0">
                <a:solidFill>
                  <a:srgbClr val="00B050"/>
                </a:solidFill>
              </a:rPr>
              <a:t>basic building block of many parallel algorithms</a:t>
            </a:r>
          </a:p>
          <a:p>
            <a:pPr lvl="1"/>
            <a:r>
              <a:rPr lang="en-US" dirty="0"/>
              <a:t>E.g., stream compaction, partition, select, unique, radix sort, quicksort, string comparison, lexical analysis, polynomial evaluation, solving recurrences, tree operations, histograms, etc.</a:t>
            </a:r>
          </a:p>
        </p:txBody>
      </p:sp>
      <p:sp>
        <p:nvSpPr>
          <p:cNvPr id="5" name="Slide Number Placeholder 4"/>
          <p:cNvSpPr>
            <a:spLocks noGrp="1"/>
          </p:cNvSpPr>
          <p:nvPr>
            <p:ph type="sldNum" sz="quarter" idx="11"/>
          </p:nvPr>
        </p:nvSpPr>
        <p:spPr/>
        <p:txBody>
          <a:bodyPr/>
          <a:lstStyle/>
          <a:p>
            <a:pPr>
              <a:defRPr/>
            </a:pPr>
            <a:fld id="{62A46D82-73E8-4CB3-8B05-AA66F8C47AE4}" type="slidenum">
              <a:rPr lang="en-US" smtClean="0"/>
              <a:pPr>
                <a:defRPr/>
              </a:pPr>
              <a:t>68</a:t>
            </a:fld>
            <a:endParaRPr lang="en-US" dirty="0"/>
          </a:p>
        </p:txBody>
      </p:sp>
      <p:sp>
        <p:nvSpPr>
          <p:cNvPr id="6" name="TextBox 5">
            <a:extLst>
              <a:ext uri="{FF2B5EF4-FFF2-40B4-BE49-F238E27FC236}">
                <a16:creationId xmlns:a16="http://schemas.microsoft.com/office/drawing/2014/main" id="{64A2F3EC-4559-B64A-B95D-09BDF2C67981}"/>
              </a:ext>
            </a:extLst>
          </p:cNvPr>
          <p:cNvSpPr txBox="1"/>
          <p:nvPr/>
        </p:nvSpPr>
        <p:spPr>
          <a:xfrm>
            <a:off x="2651814" y="1817440"/>
            <a:ext cx="3764172" cy="584775"/>
          </a:xfrm>
          <a:prstGeom prst="rect">
            <a:avLst/>
          </a:prstGeom>
          <a:noFill/>
        </p:spPr>
        <p:txBody>
          <a:bodyPr wrap="none" rtlCol="0">
            <a:spAutoFit/>
          </a:bodyPr>
          <a:lstStyle/>
          <a:p>
            <a:pPr>
              <a:defRPr/>
            </a:pPr>
            <a:r>
              <a:rPr lang="en-US" sz="1600" dirty="0">
                <a:solidFill>
                  <a:srgbClr val="CC9900"/>
                </a:solidFill>
                <a:latin typeface="Courier" pitchFamily="2" charset="0"/>
                <a:cs typeface="Courier New" pitchFamily="49" charset="0"/>
              </a:rPr>
              <a:t>for</a:t>
            </a:r>
            <a:r>
              <a:rPr lang="en-US" sz="1600" dirty="0">
                <a:latin typeface="Courier" pitchFamily="2" charset="0"/>
                <a:cs typeface="Courier New" pitchFamily="49" charset="0"/>
              </a:rPr>
              <a:t>(</a:t>
            </a:r>
            <a:r>
              <a:rPr lang="en-US" sz="1600" dirty="0">
                <a:solidFill>
                  <a:srgbClr val="00B050"/>
                </a:solidFill>
                <a:latin typeface="Courier" pitchFamily="2" charset="0"/>
                <a:cs typeface="Courier New" pitchFamily="49" charset="0"/>
              </a:rPr>
              <a:t>int</a:t>
            </a:r>
            <a:r>
              <a:rPr lang="en-US" sz="1600" dirty="0">
                <a:latin typeface="Courier" pitchFamily="2" charset="0"/>
                <a:cs typeface="Courier New" pitchFamily="49" charset="0"/>
              </a:rPr>
              <a:t> </a:t>
            </a:r>
            <a:r>
              <a:rPr lang="en-US" sz="1600" dirty="0" err="1">
                <a:latin typeface="Courier" pitchFamily="2" charset="0"/>
                <a:cs typeface="Courier New" pitchFamily="49" charset="0"/>
              </a:rPr>
              <a:t>i</a:t>
            </a:r>
            <a:r>
              <a:rPr lang="en-US" sz="1600" dirty="0">
                <a:latin typeface="Courier" pitchFamily="2" charset="0"/>
                <a:cs typeface="Courier New" pitchFamily="49" charset="0"/>
              </a:rPr>
              <a:t>=1; </a:t>
            </a:r>
            <a:r>
              <a:rPr lang="en-US" sz="1600" dirty="0" err="1">
                <a:latin typeface="Courier" pitchFamily="2" charset="0"/>
                <a:cs typeface="Courier New" pitchFamily="49" charset="0"/>
              </a:rPr>
              <a:t>i</a:t>
            </a:r>
            <a:r>
              <a:rPr lang="en-US" sz="1600" dirty="0">
                <a:latin typeface="Courier" pitchFamily="2" charset="0"/>
                <a:cs typeface="Courier New" pitchFamily="49" charset="0"/>
              </a:rPr>
              <a:t>&lt;n; </a:t>
            </a:r>
            <a:r>
              <a:rPr lang="en-US" sz="1600" dirty="0" err="1">
                <a:latin typeface="Courier" pitchFamily="2" charset="0"/>
                <a:cs typeface="Courier New" pitchFamily="49" charset="0"/>
              </a:rPr>
              <a:t>i</a:t>
            </a:r>
            <a:r>
              <a:rPr lang="en-US" sz="1600" dirty="0">
                <a:latin typeface="Courier" pitchFamily="2" charset="0"/>
                <a:cs typeface="Courier New" pitchFamily="49" charset="0"/>
              </a:rPr>
              <a:t>++)</a:t>
            </a:r>
          </a:p>
          <a:p>
            <a:pPr>
              <a:defRPr/>
            </a:pPr>
            <a:r>
              <a:rPr lang="en-US" sz="1600" dirty="0">
                <a:latin typeface="Courier" pitchFamily="2" charset="0"/>
                <a:cs typeface="Courier New" pitchFamily="49" charset="0"/>
              </a:rPr>
              <a:t>    out[</a:t>
            </a:r>
            <a:r>
              <a:rPr lang="en-US" sz="1600" dirty="0" err="1">
                <a:latin typeface="Courier" pitchFamily="2" charset="0"/>
                <a:cs typeface="Courier New" pitchFamily="49" charset="0"/>
              </a:rPr>
              <a:t>i</a:t>
            </a:r>
            <a:r>
              <a:rPr lang="en-US" sz="1600" dirty="0">
                <a:latin typeface="Courier" pitchFamily="2" charset="0"/>
                <a:cs typeface="Courier New" pitchFamily="49" charset="0"/>
              </a:rPr>
              <a:t>] = out[i-1] + f(</a:t>
            </a:r>
            <a:r>
              <a:rPr lang="en-US" sz="1600" dirty="0" err="1">
                <a:latin typeface="Courier" pitchFamily="2" charset="0"/>
                <a:cs typeface="Courier New" pitchFamily="49" charset="0"/>
              </a:rPr>
              <a:t>i</a:t>
            </a:r>
            <a:r>
              <a:rPr lang="en-US" sz="1600" dirty="0">
                <a:latin typeface="Courier" pitchFamily="2" charset="0"/>
                <a:cs typeface="Courier New" pitchFamily="49" charset="0"/>
              </a:rPr>
              <a:t>);</a:t>
            </a:r>
            <a:endParaRPr lang="en-US" sz="1600" dirty="0">
              <a:latin typeface="Courier" pitchFamily="2" charset="0"/>
            </a:endParaRPr>
          </a:p>
        </p:txBody>
      </p:sp>
      <p:sp>
        <p:nvSpPr>
          <p:cNvPr id="7" name="TextBox 6">
            <a:extLst>
              <a:ext uri="{FF2B5EF4-FFF2-40B4-BE49-F238E27FC236}">
                <a16:creationId xmlns:a16="http://schemas.microsoft.com/office/drawing/2014/main" id="{D45B79F4-B21F-B341-9836-61425A8AF908}"/>
              </a:ext>
            </a:extLst>
          </p:cNvPr>
          <p:cNvSpPr txBox="1"/>
          <p:nvPr/>
        </p:nvSpPr>
        <p:spPr>
          <a:xfrm>
            <a:off x="2651814" y="2988241"/>
            <a:ext cx="3270447" cy="584775"/>
          </a:xfrm>
          <a:prstGeom prst="rect">
            <a:avLst/>
          </a:prstGeom>
          <a:noFill/>
        </p:spPr>
        <p:txBody>
          <a:bodyPr wrap="none" rtlCol="0">
            <a:spAutoFit/>
          </a:bodyPr>
          <a:lstStyle/>
          <a:p>
            <a:pPr>
              <a:defRPr/>
            </a:pPr>
            <a:r>
              <a:rPr lang="en-US" sz="1600" dirty="0" err="1">
                <a:solidFill>
                  <a:srgbClr val="CC9900"/>
                </a:solidFill>
                <a:latin typeface="Courier" pitchFamily="2" charset="0"/>
                <a:cs typeface="Courier New" pitchFamily="49" charset="0"/>
              </a:rPr>
              <a:t>forall</a:t>
            </a:r>
            <a:r>
              <a:rPr lang="en-US" sz="1600" dirty="0">
                <a:latin typeface="Courier" pitchFamily="2" charset="0"/>
                <a:cs typeface="Courier New" pitchFamily="49" charset="0"/>
              </a:rPr>
              <a:t>(</a:t>
            </a:r>
            <a:r>
              <a:rPr lang="en-US" sz="1600" dirty="0" err="1">
                <a:latin typeface="Courier" pitchFamily="2" charset="0"/>
                <a:cs typeface="Courier New" pitchFamily="49" charset="0"/>
              </a:rPr>
              <a:t>i</a:t>
            </a:r>
            <a:r>
              <a:rPr lang="en-US" sz="1600" dirty="0">
                <a:latin typeface="Courier" pitchFamily="2" charset="0"/>
                <a:cs typeface="Courier New" pitchFamily="49" charset="0"/>
              </a:rPr>
              <a:t>) {temp = f(</a:t>
            </a:r>
            <a:r>
              <a:rPr lang="en-US" sz="1600" dirty="0" err="1">
                <a:latin typeface="Courier" pitchFamily="2" charset="0"/>
                <a:cs typeface="Courier New" pitchFamily="49" charset="0"/>
              </a:rPr>
              <a:t>i</a:t>
            </a:r>
            <a:r>
              <a:rPr lang="en-US" sz="1600" dirty="0">
                <a:latin typeface="Courier" pitchFamily="2" charset="0"/>
                <a:cs typeface="Courier New" pitchFamily="49" charset="0"/>
              </a:rPr>
              <a:t>)};</a:t>
            </a:r>
          </a:p>
          <a:p>
            <a:pPr>
              <a:defRPr/>
            </a:pPr>
            <a:r>
              <a:rPr lang="en-US" sz="1600" dirty="0">
                <a:latin typeface="Courier" pitchFamily="2" charset="0"/>
                <a:cs typeface="Courier New" pitchFamily="49" charset="0"/>
              </a:rPr>
              <a:t>scan(out, temp);</a:t>
            </a:r>
            <a:endParaRPr lang="en-US" sz="1600" dirty="0">
              <a:latin typeface="Courier" pitchFamily="2" charset="0"/>
            </a:endParaRPr>
          </a:p>
        </p:txBody>
      </p:sp>
    </p:spTree>
    <p:extLst>
      <p:ext uri="{BB962C8B-B14F-4D97-AF65-F5344CB8AC3E}">
        <p14:creationId xmlns:p14="http://schemas.microsoft.com/office/powerpoint/2010/main" val="27280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Examples of Exclusive and Inclusive Scan</a:t>
            </a:r>
          </a:p>
        </p:txBody>
      </p:sp>
      <p:sp>
        <p:nvSpPr>
          <p:cNvPr id="4" name="Slide Number Placeholder 3"/>
          <p:cNvSpPr>
            <a:spLocks noGrp="1"/>
          </p:cNvSpPr>
          <p:nvPr>
            <p:ph type="sldNum" sz="quarter" idx="11"/>
          </p:nvPr>
        </p:nvSpPr>
        <p:spPr/>
        <p:txBody>
          <a:bodyPr/>
          <a:lstStyle/>
          <a:p>
            <a:pPr>
              <a:defRPr/>
            </a:pPr>
            <a:fld id="{F5BFC335-8AC9-4C4F-8F08-44EA6E182DD0}" type="slidenum">
              <a:rPr lang="en-US" smtClean="0"/>
              <a:pPr>
                <a:defRPr/>
              </a:pPr>
              <a:t>69</a:t>
            </a:fld>
            <a:endParaRPr lang="en-US"/>
          </a:p>
        </p:txBody>
      </p:sp>
      <p:sp>
        <p:nvSpPr>
          <p:cNvPr id="92" name="TextBox 136">
            <a:extLst>
              <a:ext uri="{FF2B5EF4-FFF2-40B4-BE49-F238E27FC236}">
                <a16:creationId xmlns:a16="http://schemas.microsoft.com/office/drawing/2014/main" id="{2F87FCA1-1A87-8341-9AE4-B186AC41C646}"/>
              </a:ext>
            </a:extLst>
          </p:cNvPr>
          <p:cNvSpPr txBox="1">
            <a:spLocks noChangeArrowheads="1"/>
          </p:cNvSpPr>
          <p:nvPr/>
        </p:nvSpPr>
        <p:spPr bwMode="auto">
          <a:xfrm>
            <a:off x="179512" y="2708920"/>
            <a:ext cx="2970685"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800" b="1" dirty="0">
                <a:latin typeface="Tahoma" panose="020B0604030504040204" pitchFamily="34" charset="0"/>
                <a:ea typeface="Tahoma" panose="020B0604030504040204" pitchFamily="34" charset="0"/>
                <a:cs typeface="Tahoma" panose="020B0604030504040204" pitchFamily="34" charset="0"/>
              </a:rPr>
              <a:t>Output (Exclusive Scan)</a:t>
            </a:r>
          </a:p>
        </p:txBody>
      </p:sp>
      <p:grpSp>
        <p:nvGrpSpPr>
          <p:cNvPr id="3" name="Group 2">
            <a:extLst>
              <a:ext uri="{FF2B5EF4-FFF2-40B4-BE49-F238E27FC236}">
                <a16:creationId xmlns:a16="http://schemas.microsoft.com/office/drawing/2014/main" id="{527F0DD1-FB7C-BA4A-8036-E5F3EFC1D296}"/>
              </a:ext>
            </a:extLst>
          </p:cNvPr>
          <p:cNvGrpSpPr/>
          <p:nvPr/>
        </p:nvGrpSpPr>
        <p:grpSpPr>
          <a:xfrm>
            <a:off x="928688" y="3587934"/>
            <a:ext cx="7377112" cy="457200"/>
            <a:chOff x="928688" y="3587934"/>
            <a:chExt cx="7377112" cy="457200"/>
          </a:xfrm>
        </p:grpSpPr>
        <p:sp>
          <p:nvSpPr>
            <p:cNvPr id="93" name="Rectangle 92">
              <a:extLst>
                <a:ext uri="{FF2B5EF4-FFF2-40B4-BE49-F238E27FC236}">
                  <a16:creationId xmlns:a16="http://schemas.microsoft.com/office/drawing/2014/main" id="{118E16EC-6FDB-D44B-8CDA-813BC187191E}"/>
                </a:ext>
              </a:extLst>
            </p:cNvPr>
            <p:cNvSpPr/>
            <p:nvPr/>
          </p:nvSpPr>
          <p:spPr bwMode="auto">
            <a:xfrm>
              <a:off x="1390015"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94" name="Rectangle 93">
              <a:extLst>
                <a:ext uri="{FF2B5EF4-FFF2-40B4-BE49-F238E27FC236}">
                  <a16:creationId xmlns:a16="http://schemas.microsoft.com/office/drawing/2014/main" id="{BEBD0F6E-28F7-2445-B2FC-8E3B8704964A}"/>
                </a:ext>
              </a:extLst>
            </p:cNvPr>
            <p:cNvSpPr/>
            <p:nvPr/>
          </p:nvSpPr>
          <p:spPr bwMode="auto">
            <a:xfrm>
              <a:off x="1851342"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05" name="Rectangle 104">
              <a:extLst>
                <a:ext uri="{FF2B5EF4-FFF2-40B4-BE49-F238E27FC236}">
                  <a16:creationId xmlns:a16="http://schemas.microsoft.com/office/drawing/2014/main" id="{86950E22-FF3E-1044-964F-89FE1C0AD37B}"/>
                </a:ext>
              </a:extLst>
            </p:cNvPr>
            <p:cNvSpPr/>
            <p:nvPr/>
          </p:nvSpPr>
          <p:spPr bwMode="auto">
            <a:xfrm>
              <a:off x="2312669"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06" name="Rectangle 105">
              <a:extLst>
                <a:ext uri="{FF2B5EF4-FFF2-40B4-BE49-F238E27FC236}">
                  <a16:creationId xmlns:a16="http://schemas.microsoft.com/office/drawing/2014/main" id="{CBDFED59-30C8-6A49-B28F-3015D4DC0CB0}"/>
                </a:ext>
              </a:extLst>
            </p:cNvPr>
            <p:cNvSpPr/>
            <p:nvPr/>
          </p:nvSpPr>
          <p:spPr bwMode="auto">
            <a:xfrm>
              <a:off x="2773996"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107" name="Rectangle 106">
              <a:extLst>
                <a:ext uri="{FF2B5EF4-FFF2-40B4-BE49-F238E27FC236}">
                  <a16:creationId xmlns:a16="http://schemas.microsoft.com/office/drawing/2014/main" id="{3C0A4D24-9339-EF49-BF2E-144EEB4D3177}"/>
                </a:ext>
              </a:extLst>
            </p:cNvPr>
            <p:cNvSpPr/>
            <p:nvPr/>
          </p:nvSpPr>
          <p:spPr bwMode="auto">
            <a:xfrm>
              <a:off x="3235323"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11</a:t>
              </a:r>
            </a:p>
          </p:txBody>
        </p:sp>
        <p:sp>
          <p:nvSpPr>
            <p:cNvPr id="108" name="Rectangle 107">
              <a:extLst>
                <a:ext uri="{FF2B5EF4-FFF2-40B4-BE49-F238E27FC236}">
                  <a16:creationId xmlns:a16="http://schemas.microsoft.com/office/drawing/2014/main" id="{A06F4B01-CE00-1A4F-9B1B-358D8A2FBB6F}"/>
                </a:ext>
              </a:extLst>
            </p:cNvPr>
            <p:cNvSpPr/>
            <p:nvPr/>
          </p:nvSpPr>
          <p:spPr bwMode="auto">
            <a:xfrm>
              <a:off x="3696650"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12</a:t>
              </a:r>
            </a:p>
          </p:txBody>
        </p:sp>
        <p:sp>
          <p:nvSpPr>
            <p:cNvPr id="109" name="Rectangle 108">
              <a:extLst>
                <a:ext uri="{FF2B5EF4-FFF2-40B4-BE49-F238E27FC236}">
                  <a16:creationId xmlns:a16="http://schemas.microsoft.com/office/drawing/2014/main" id="{369CF986-00F4-F94E-9FE1-FFC8A120B458}"/>
                </a:ext>
              </a:extLst>
            </p:cNvPr>
            <p:cNvSpPr/>
            <p:nvPr/>
          </p:nvSpPr>
          <p:spPr bwMode="auto">
            <a:xfrm>
              <a:off x="4157977" y="3587934"/>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13</a:t>
              </a:r>
            </a:p>
          </p:txBody>
        </p:sp>
        <p:sp>
          <p:nvSpPr>
            <p:cNvPr id="110" name="Rectangle 109">
              <a:extLst>
                <a:ext uri="{FF2B5EF4-FFF2-40B4-BE49-F238E27FC236}">
                  <a16:creationId xmlns:a16="http://schemas.microsoft.com/office/drawing/2014/main" id="{9C4C89C0-1A00-5549-9D2D-C9F47D10E6DD}"/>
                </a:ext>
              </a:extLst>
            </p:cNvPr>
            <p:cNvSpPr/>
            <p:nvPr/>
          </p:nvSpPr>
          <p:spPr bwMode="auto">
            <a:xfrm>
              <a:off x="4619304"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111" name="Rectangle 110">
              <a:extLst>
                <a:ext uri="{FF2B5EF4-FFF2-40B4-BE49-F238E27FC236}">
                  <a16:creationId xmlns:a16="http://schemas.microsoft.com/office/drawing/2014/main" id="{E792E86C-BD4A-1948-9DF2-145A54F05204}"/>
                </a:ext>
              </a:extLst>
            </p:cNvPr>
            <p:cNvSpPr/>
            <p:nvPr/>
          </p:nvSpPr>
          <p:spPr bwMode="auto">
            <a:xfrm>
              <a:off x="5080631"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112" name="Rectangle 111">
              <a:extLst>
                <a:ext uri="{FF2B5EF4-FFF2-40B4-BE49-F238E27FC236}">
                  <a16:creationId xmlns:a16="http://schemas.microsoft.com/office/drawing/2014/main" id="{167A4966-7D8A-FC47-B623-F2CD5E83AA85}"/>
                </a:ext>
              </a:extLst>
            </p:cNvPr>
            <p:cNvSpPr/>
            <p:nvPr/>
          </p:nvSpPr>
          <p:spPr bwMode="auto">
            <a:xfrm>
              <a:off x="5541958"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15</a:t>
              </a:r>
            </a:p>
          </p:txBody>
        </p:sp>
        <p:sp>
          <p:nvSpPr>
            <p:cNvPr id="113" name="Rectangle 112">
              <a:extLst>
                <a:ext uri="{FF2B5EF4-FFF2-40B4-BE49-F238E27FC236}">
                  <a16:creationId xmlns:a16="http://schemas.microsoft.com/office/drawing/2014/main" id="{25B1A891-72E7-774B-BF4F-9204160863C1}"/>
                </a:ext>
              </a:extLst>
            </p:cNvPr>
            <p:cNvSpPr/>
            <p:nvPr/>
          </p:nvSpPr>
          <p:spPr bwMode="auto">
            <a:xfrm>
              <a:off x="6003285"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17</a:t>
              </a:r>
            </a:p>
          </p:txBody>
        </p:sp>
        <p:sp>
          <p:nvSpPr>
            <p:cNvPr id="114" name="Rectangle 113">
              <a:extLst>
                <a:ext uri="{FF2B5EF4-FFF2-40B4-BE49-F238E27FC236}">
                  <a16:creationId xmlns:a16="http://schemas.microsoft.com/office/drawing/2014/main" id="{5AEA714B-250D-984F-829E-272D94AB789E}"/>
                </a:ext>
              </a:extLst>
            </p:cNvPr>
            <p:cNvSpPr/>
            <p:nvPr/>
          </p:nvSpPr>
          <p:spPr bwMode="auto">
            <a:xfrm>
              <a:off x="6464612"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20</a:t>
              </a:r>
            </a:p>
          </p:txBody>
        </p:sp>
        <p:sp>
          <p:nvSpPr>
            <p:cNvPr id="115" name="Rectangle 114">
              <a:extLst>
                <a:ext uri="{FF2B5EF4-FFF2-40B4-BE49-F238E27FC236}">
                  <a16:creationId xmlns:a16="http://schemas.microsoft.com/office/drawing/2014/main" id="{E2A6412D-B544-8149-8505-7E25E510E4C2}"/>
                </a:ext>
              </a:extLst>
            </p:cNvPr>
            <p:cNvSpPr/>
            <p:nvPr/>
          </p:nvSpPr>
          <p:spPr bwMode="auto">
            <a:xfrm>
              <a:off x="6925939"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22</a:t>
              </a:r>
            </a:p>
          </p:txBody>
        </p:sp>
        <p:sp>
          <p:nvSpPr>
            <p:cNvPr id="116" name="Rectangle 115">
              <a:extLst>
                <a:ext uri="{FF2B5EF4-FFF2-40B4-BE49-F238E27FC236}">
                  <a16:creationId xmlns:a16="http://schemas.microsoft.com/office/drawing/2014/main" id="{3A533C07-1008-A94E-9A7C-12FC7C1CE339}"/>
                </a:ext>
              </a:extLst>
            </p:cNvPr>
            <p:cNvSpPr/>
            <p:nvPr/>
          </p:nvSpPr>
          <p:spPr bwMode="auto">
            <a:xfrm>
              <a:off x="7387266" y="3587934"/>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24</a:t>
              </a:r>
            </a:p>
          </p:txBody>
        </p:sp>
        <p:sp>
          <p:nvSpPr>
            <p:cNvPr id="117" name="Rectangle 116">
              <a:extLst>
                <a:ext uri="{FF2B5EF4-FFF2-40B4-BE49-F238E27FC236}">
                  <a16:creationId xmlns:a16="http://schemas.microsoft.com/office/drawing/2014/main" id="{AE7B83EA-153C-6D40-9622-032627ABDAFE}"/>
                </a:ext>
              </a:extLst>
            </p:cNvPr>
            <p:cNvSpPr/>
            <p:nvPr/>
          </p:nvSpPr>
          <p:spPr bwMode="auto">
            <a:xfrm>
              <a:off x="928688"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118" name="Rectangle 117">
              <a:extLst>
                <a:ext uri="{FF2B5EF4-FFF2-40B4-BE49-F238E27FC236}">
                  <a16:creationId xmlns:a16="http://schemas.microsoft.com/office/drawing/2014/main" id="{E03B2748-F33D-DC49-ABA4-8E835DAFD16C}"/>
                </a:ext>
              </a:extLst>
            </p:cNvPr>
            <p:cNvSpPr/>
            <p:nvPr/>
          </p:nvSpPr>
          <p:spPr bwMode="auto">
            <a:xfrm>
              <a:off x="7848600" y="3587934"/>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26</a:t>
              </a:r>
            </a:p>
          </p:txBody>
        </p:sp>
      </p:grpSp>
      <p:sp>
        <p:nvSpPr>
          <p:cNvPr id="119" name="TextBox 136">
            <a:extLst>
              <a:ext uri="{FF2B5EF4-FFF2-40B4-BE49-F238E27FC236}">
                <a16:creationId xmlns:a16="http://schemas.microsoft.com/office/drawing/2014/main" id="{F8E12E80-9213-7A4E-B7B3-8DCE4DF92BD9}"/>
              </a:ext>
            </a:extLst>
          </p:cNvPr>
          <p:cNvSpPr txBox="1">
            <a:spLocks noChangeArrowheads="1"/>
          </p:cNvSpPr>
          <p:nvPr/>
        </p:nvSpPr>
        <p:spPr bwMode="auto">
          <a:xfrm>
            <a:off x="179512" y="5013176"/>
            <a:ext cx="2948243"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800" b="1" dirty="0">
                <a:latin typeface="Tahoma" panose="020B0604030504040204" pitchFamily="34" charset="0"/>
                <a:ea typeface="Tahoma" panose="020B0604030504040204" pitchFamily="34" charset="0"/>
                <a:cs typeface="Tahoma" panose="020B0604030504040204" pitchFamily="34" charset="0"/>
              </a:rPr>
              <a:t>Output (Inclusive Scan)</a:t>
            </a:r>
          </a:p>
        </p:txBody>
      </p:sp>
      <p:grpSp>
        <p:nvGrpSpPr>
          <p:cNvPr id="27" name="Group 26">
            <a:extLst>
              <a:ext uri="{FF2B5EF4-FFF2-40B4-BE49-F238E27FC236}">
                <a16:creationId xmlns:a16="http://schemas.microsoft.com/office/drawing/2014/main" id="{BED88689-7CB3-244C-B8F5-2BEEBAF1434A}"/>
              </a:ext>
            </a:extLst>
          </p:cNvPr>
          <p:cNvGrpSpPr/>
          <p:nvPr/>
        </p:nvGrpSpPr>
        <p:grpSpPr>
          <a:xfrm>
            <a:off x="928688" y="5852120"/>
            <a:ext cx="7377112" cy="457200"/>
            <a:chOff x="928688" y="5852120"/>
            <a:chExt cx="7377112" cy="457200"/>
          </a:xfrm>
        </p:grpSpPr>
        <p:sp>
          <p:nvSpPr>
            <p:cNvPr id="120" name="Rectangle 119">
              <a:extLst>
                <a:ext uri="{FF2B5EF4-FFF2-40B4-BE49-F238E27FC236}">
                  <a16:creationId xmlns:a16="http://schemas.microsoft.com/office/drawing/2014/main" id="{CA83A020-2662-C349-8421-AB03A157E0F5}"/>
                </a:ext>
              </a:extLst>
            </p:cNvPr>
            <p:cNvSpPr/>
            <p:nvPr/>
          </p:nvSpPr>
          <p:spPr bwMode="auto">
            <a:xfrm>
              <a:off x="1390015"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21" name="Rectangle 120">
              <a:extLst>
                <a:ext uri="{FF2B5EF4-FFF2-40B4-BE49-F238E27FC236}">
                  <a16:creationId xmlns:a16="http://schemas.microsoft.com/office/drawing/2014/main" id="{63C1C2BB-AE7A-E746-800D-0DB6C8E59127}"/>
                </a:ext>
              </a:extLst>
            </p:cNvPr>
            <p:cNvSpPr/>
            <p:nvPr/>
          </p:nvSpPr>
          <p:spPr bwMode="auto">
            <a:xfrm>
              <a:off x="1851342"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22" name="Rectangle 121">
              <a:extLst>
                <a:ext uri="{FF2B5EF4-FFF2-40B4-BE49-F238E27FC236}">
                  <a16:creationId xmlns:a16="http://schemas.microsoft.com/office/drawing/2014/main" id="{A4D81A33-0FAF-BD45-8098-3C24DB049347}"/>
                </a:ext>
              </a:extLst>
            </p:cNvPr>
            <p:cNvSpPr/>
            <p:nvPr/>
          </p:nvSpPr>
          <p:spPr bwMode="auto">
            <a:xfrm>
              <a:off x="2312669"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123" name="Rectangle 122">
              <a:extLst>
                <a:ext uri="{FF2B5EF4-FFF2-40B4-BE49-F238E27FC236}">
                  <a16:creationId xmlns:a16="http://schemas.microsoft.com/office/drawing/2014/main" id="{295894E3-2F5C-D644-884C-BAC79E75313D}"/>
                </a:ext>
              </a:extLst>
            </p:cNvPr>
            <p:cNvSpPr/>
            <p:nvPr/>
          </p:nvSpPr>
          <p:spPr bwMode="auto">
            <a:xfrm>
              <a:off x="2773996"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11</a:t>
              </a:r>
            </a:p>
          </p:txBody>
        </p:sp>
        <p:sp>
          <p:nvSpPr>
            <p:cNvPr id="124" name="Rectangle 123">
              <a:extLst>
                <a:ext uri="{FF2B5EF4-FFF2-40B4-BE49-F238E27FC236}">
                  <a16:creationId xmlns:a16="http://schemas.microsoft.com/office/drawing/2014/main" id="{1A865A49-EA9F-BD4E-BE7C-E932CC667D2D}"/>
                </a:ext>
              </a:extLst>
            </p:cNvPr>
            <p:cNvSpPr/>
            <p:nvPr/>
          </p:nvSpPr>
          <p:spPr bwMode="auto">
            <a:xfrm>
              <a:off x="3235323"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12</a:t>
              </a:r>
            </a:p>
          </p:txBody>
        </p:sp>
        <p:sp>
          <p:nvSpPr>
            <p:cNvPr id="125" name="Rectangle 124">
              <a:extLst>
                <a:ext uri="{FF2B5EF4-FFF2-40B4-BE49-F238E27FC236}">
                  <a16:creationId xmlns:a16="http://schemas.microsoft.com/office/drawing/2014/main" id="{F47C9D61-4128-6748-BC33-868328CB2DD5}"/>
                </a:ext>
              </a:extLst>
            </p:cNvPr>
            <p:cNvSpPr/>
            <p:nvPr/>
          </p:nvSpPr>
          <p:spPr bwMode="auto">
            <a:xfrm>
              <a:off x="3696650"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13</a:t>
              </a:r>
            </a:p>
          </p:txBody>
        </p:sp>
        <p:sp>
          <p:nvSpPr>
            <p:cNvPr id="126" name="Rectangle 125">
              <a:extLst>
                <a:ext uri="{FF2B5EF4-FFF2-40B4-BE49-F238E27FC236}">
                  <a16:creationId xmlns:a16="http://schemas.microsoft.com/office/drawing/2014/main" id="{9CE09486-6EB9-3143-915E-52D994D325D4}"/>
                </a:ext>
              </a:extLst>
            </p:cNvPr>
            <p:cNvSpPr/>
            <p:nvPr/>
          </p:nvSpPr>
          <p:spPr bwMode="auto">
            <a:xfrm>
              <a:off x="4157977" y="585212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127" name="Rectangle 126">
              <a:extLst>
                <a:ext uri="{FF2B5EF4-FFF2-40B4-BE49-F238E27FC236}">
                  <a16:creationId xmlns:a16="http://schemas.microsoft.com/office/drawing/2014/main" id="{ECD424D2-C1EC-B24E-9CF8-41923FF6FC50}"/>
                </a:ext>
              </a:extLst>
            </p:cNvPr>
            <p:cNvSpPr/>
            <p:nvPr/>
          </p:nvSpPr>
          <p:spPr bwMode="auto">
            <a:xfrm>
              <a:off x="4619304"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128" name="Rectangle 127">
              <a:extLst>
                <a:ext uri="{FF2B5EF4-FFF2-40B4-BE49-F238E27FC236}">
                  <a16:creationId xmlns:a16="http://schemas.microsoft.com/office/drawing/2014/main" id="{29DA31F4-7A1D-9340-BCC7-41CF06FC1DE9}"/>
                </a:ext>
              </a:extLst>
            </p:cNvPr>
            <p:cNvSpPr/>
            <p:nvPr/>
          </p:nvSpPr>
          <p:spPr bwMode="auto">
            <a:xfrm>
              <a:off x="5080631"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15</a:t>
              </a:r>
            </a:p>
          </p:txBody>
        </p:sp>
        <p:sp>
          <p:nvSpPr>
            <p:cNvPr id="129" name="Rectangle 128">
              <a:extLst>
                <a:ext uri="{FF2B5EF4-FFF2-40B4-BE49-F238E27FC236}">
                  <a16:creationId xmlns:a16="http://schemas.microsoft.com/office/drawing/2014/main" id="{CBEB6BC7-5050-5E42-9116-18967CB73C36}"/>
                </a:ext>
              </a:extLst>
            </p:cNvPr>
            <p:cNvSpPr/>
            <p:nvPr/>
          </p:nvSpPr>
          <p:spPr bwMode="auto">
            <a:xfrm>
              <a:off x="5541958"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17</a:t>
              </a:r>
            </a:p>
          </p:txBody>
        </p:sp>
        <p:sp>
          <p:nvSpPr>
            <p:cNvPr id="130" name="Rectangle 129">
              <a:extLst>
                <a:ext uri="{FF2B5EF4-FFF2-40B4-BE49-F238E27FC236}">
                  <a16:creationId xmlns:a16="http://schemas.microsoft.com/office/drawing/2014/main" id="{771F54F4-3965-C345-9758-4093F2D79086}"/>
                </a:ext>
              </a:extLst>
            </p:cNvPr>
            <p:cNvSpPr/>
            <p:nvPr/>
          </p:nvSpPr>
          <p:spPr bwMode="auto">
            <a:xfrm>
              <a:off x="6003285"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20</a:t>
              </a:r>
            </a:p>
          </p:txBody>
        </p:sp>
        <p:sp>
          <p:nvSpPr>
            <p:cNvPr id="131" name="Rectangle 130">
              <a:extLst>
                <a:ext uri="{FF2B5EF4-FFF2-40B4-BE49-F238E27FC236}">
                  <a16:creationId xmlns:a16="http://schemas.microsoft.com/office/drawing/2014/main" id="{23345DA4-C296-C44F-8571-9AFCD8E83925}"/>
                </a:ext>
              </a:extLst>
            </p:cNvPr>
            <p:cNvSpPr/>
            <p:nvPr/>
          </p:nvSpPr>
          <p:spPr bwMode="auto">
            <a:xfrm>
              <a:off x="6464612"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22</a:t>
              </a:r>
            </a:p>
          </p:txBody>
        </p:sp>
        <p:sp>
          <p:nvSpPr>
            <p:cNvPr id="132" name="Rectangle 131">
              <a:extLst>
                <a:ext uri="{FF2B5EF4-FFF2-40B4-BE49-F238E27FC236}">
                  <a16:creationId xmlns:a16="http://schemas.microsoft.com/office/drawing/2014/main" id="{4908C165-72DE-6047-A456-4674A019A87F}"/>
                </a:ext>
              </a:extLst>
            </p:cNvPr>
            <p:cNvSpPr/>
            <p:nvPr/>
          </p:nvSpPr>
          <p:spPr bwMode="auto">
            <a:xfrm>
              <a:off x="6925939"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24</a:t>
              </a:r>
            </a:p>
          </p:txBody>
        </p:sp>
        <p:sp>
          <p:nvSpPr>
            <p:cNvPr id="133" name="Rectangle 132">
              <a:extLst>
                <a:ext uri="{FF2B5EF4-FFF2-40B4-BE49-F238E27FC236}">
                  <a16:creationId xmlns:a16="http://schemas.microsoft.com/office/drawing/2014/main" id="{77AC6642-F1B8-E047-AAF4-6503AA3D410B}"/>
                </a:ext>
              </a:extLst>
            </p:cNvPr>
            <p:cNvSpPr/>
            <p:nvPr/>
          </p:nvSpPr>
          <p:spPr bwMode="auto">
            <a:xfrm>
              <a:off x="7387266" y="585212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26</a:t>
              </a:r>
            </a:p>
          </p:txBody>
        </p:sp>
        <p:sp>
          <p:nvSpPr>
            <p:cNvPr id="134" name="Rectangle 133">
              <a:extLst>
                <a:ext uri="{FF2B5EF4-FFF2-40B4-BE49-F238E27FC236}">
                  <a16:creationId xmlns:a16="http://schemas.microsoft.com/office/drawing/2014/main" id="{41A8B79F-9FEE-6B41-AFD1-1791AF4D5E4E}"/>
                </a:ext>
              </a:extLst>
            </p:cNvPr>
            <p:cNvSpPr/>
            <p:nvPr/>
          </p:nvSpPr>
          <p:spPr bwMode="auto">
            <a:xfrm>
              <a:off x="928688"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35" name="Rectangle 134">
              <a:extLst>
                <a:ext uri="{FF2B5EF4-FFF2-40B4-BE49-F238E27FC236}">
                  <a16:creationId xmlns:a16="http://schemas.microsoft.com/office/drawing/2014/main" id="{883CFF78-F936-0345-BFA7-FD05AD2CC112}"/>
                </a:ext>
              </a:extLst>
            </p:cNvPr>
            <p:cNvSpPr/>
            <p:nvPr/>
          </p:nvSpPr>
          <p:spPr bwMode="auto">
            <a:xfrm>
              <a:off x="7848600"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28</a:t>
              </a:r>
            </a:p>
          </p:txBody>
        </p:sp>
      </p:grpSp>
      <p:sp>
        <p:nvSpPr>
          <p:cNvPr id="136" name="Rectangle 135">
            <a:extLst>
              <a:ext uri="{FF2B5EF4-FFF2-40B4-BE49-F238E27FC236}">
                <a16:creationId xmlns:a16="http://schemas.microsoft.com/office/drawing/2014/main" id="{71980E6A-3970-5744-AB1D-9F530175979E}"/>
              </a:ext>
            </a:extLst>
          </p:cNvPr>
          <p:cNvSpPr/>
          <p:nvPr/>
        </p:nvSpPr>
        <p:spPr bwMode="auto">
          <a:xfrm>
            <a:off x="1390015"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37" name="Rectangle 136">
            <a:extLst>
              <a:ext uri="{FF2B5EF4-FFF2-40B4-BE49-F238E27FC236}">
                <a16:creationId xmlns:a16="http://schemas.microsoft.com/office/drawing/2014/main" id="{C4F2B1A5-2717-2B41-8518-6EABC9C52A46}"/>
              </a:ext>
            </a:extLst>
          </p:cNvPr>
          <p:cNvSpPr/>
          <p:nvPr/>
        </p:nvSpPr>
        <p:spPr bwMode="auto">
          <a:xfrm>
            <a:off x="1851342"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38" name="Rectangle 137">
            <a:extLst>
              <a:ext uri="{FF2B5EF4-FFF2-40B4-BE49-F238E27FC236}">
                <a16:creationId xmlns:a16="http://schemas.microsoft.com/office/drawing/2014/main" id="{F530429B-CC68-FE44-BFB2-EE5C94BB9B6D}"/>
              </a:ext>
            </a:extLst>
          </p:cNvPr>
          <p:cNvSpPr/>
          <p:nvPr/>
        </p:nvSpPr>
        <p:spPr bwMode="auto">
          <a:xfrm>
            <a:off x="2312669"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39" name="Rectangle 138">
            <a:extLst>
              <a:ext uri="{FF2B5EF4-FFF2-40B4-BE49-F238E27FC236}">
                <a16:creationId xmlns:a16="http://schemas.microsoft.com/office/drawing/2014/main" id="{70BC2070-77F7-4D48-A474-CED508041A0E}"/>
              </a:ext>
            </a:extLst>
          </p:cNvPr>
          <p:cNvSpPr/>
          <p:nvPr/>
        </p:nvSpPr>
        <p:spPr bwMode="auto">
          <a:xfrm>
            <a:off x="2773996"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0" name="Rectangle 139">
            <a:extLst>
              <a:ext uri="{FF2B5EF4-FFF2-40B4-BE49-F238E27FC236}">
                <a16:creationId xmlns:a16="http://schemas.microsoft.com/office/drawing/2014/main" id="{D7717AC3-E96C-BF4B-A995-CF2C3AF8D902}"/>
              </a:ext>
            </a:extLst>
          </p:cNvPr>
          <p:cNvSpPr/>
          <p:nvPr/>
        </p:nvSpPr>
        <p:spPr bwMode="auto">
          <a:xfrm>
            <a:off x="3235323"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1" name="Rectangle 140">
            <a:extLst>
              <a:ext uri="{FF2B5EF4-FFF2-40B4-BE49-F238E27FC236}">
                <a16:creationId xmlns:a16="http://schemas.microsoft.com/office/drawing/2014/main" id="{27288960-5FD9-7D43-AEFF-F12DC9208AEC}"/>
              </a:ext>
            </a:extLst>
          </p:cNvPr>
          <p:cNvSpPr/>
          <p:nvPr/>
        </p:nvSpPr>
        <p:spPr bwMode="auto">
          <a:xfrm>
            <a:off x="3696650"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2" name="Rectangle 141">
            <a:extLst>
              <a:ext uri="{FF2B5EF4-FFF2-40B4-BE49-F238E27FC236}">
                <a16:creationId xmlns:a16="http://schemas.microsoft.com/office/drawing/2014/main" id="{DEE3313F-7975-BC44-B542-C33803EF9ABE}"/>
              </a:ext>
            </a:extLst>
          </p:cNvPr>
          <p:cNvSpPr/>
          <p:nvPr/>
        </p:nvSpPr>
        <p:spPr bwMode="auto">
          <a:xfrm>
            <a:off x="4157977" y="138927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3" name="Rectangle 142">
            <a:extLst>
              <a:ext uri="{FF2B5EF4-FFF2-40B4-BE49-F238E27FC236}">
                <a16:creationId xmlns:a16="http://schemas.microsoft.com/office/drawing/2014/main" id="{F3249761-D23E-1948-B6F1-8712520417D6}"/>
              </a:ext>
            </a:extLst>
          </p:cNvPr>
          <p:cNvSpPr/>
          <p:nvPr/>
        </p:nvSpPr>
        <p:spPr bwMode="auto">
          <a:xfrm>
            <a:off x="4619304"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144" name="Rectangle 143">
            <a:extLst>
              <a:ext uri="{FF2B5EF4-FFF2-40B4-BE49-F238E27FC236}">
                <a16:creationId xmlns:a16="http://schemas.microsoft.com/office/drawing/2014/main" id="{AA8815C4-7FB5-5946-B50C-C21C13A6C729}"/>
              </a:ext>
            </a:extLst>
          </p:cNvPr>
          <p:cNvSpPr/>
          <p:nvPr/>
        </p:nvSpPr>
        <p:spPr bwMode="auto">
          <a:xfrm>
            <a:off x="5080631"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5" name="Rectangle 144">
            <a:extLst>
              <a:ext uri="{FF2B5EF4-FFF2-40B4-BE49-F238E27FC236}">
                <a16:creationId xmlns:a16="http://schemas.microsoft.com/office/drawing/2014/main" id="{EBF2FAFC-87AB-DB4D-999F-2FB9577DA4D6}"/>
              </a:ext>
            </a:extLst>
          </p:cNvPr>
          <p:cNvSpPr/>
          <p:nvPr/>
        </p:nvSpPr>
        <p:spPr bwMode="auto">
          <a:xfrm>
            <a:off x="5541958"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46" name="Rectangle 145">
            <a:extLst>
              <a:ext uri="{FF2B5EF4-FFF2-40B4-BE49-F238E27FC236}">
                <a16:creationId xmlns:a16="http://schemas.microsoft.com/office/drawing/2014/main" id="{A7FDB074-0A77-BB41-BA88-38C8AF2E219D}"/>
              </a:ext>
            </a:extLst>
          </p:cNvPr>
          <p:cNvSpPr/>
          <p:nvPr/>
        </p:nvSpPr>
        <p:spPr bwMode="auto">
          <a:xfrm>
            <a:off x="6003285"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47" name="Rectangle 146">
            <a:extLst>
              <a:ext uri="{FF2B5EF4-FFF2-40B4-BE49-F238E27FC236}">
                <a16:creationId xmlns:a16="http://schemas.microsoft.com/office/drawing/2014/main" id="{5E43D492-AC6E-F54D-B67E-8DD3B2F257C6}"/>
              </a:ext>
            </a:extLst>
          </p:cNvPr>
          <p:cNvSpPr/>
          <p:nvPr/>
        </p:nvSpPr>
        <p:spPr bwMode="auto">
          <a:xfrm>
            <a:off x="6464612"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48" name="Rectangle 147">
            <a:extLst>
              <a:ext uri="{FF2B5EF4-FFF2-40B4-BE49-F238E27FC236}">
                <a16:creationId xmlns:a16="http://schemas.microsoft.com/office/drawing/2014/main" id="{E1FDF0E7-5AD7-DD41-BD65-7AB8AD7E97FA}"/>
              </a:ext>
            </a:extLst>
          </p:cNvPr>
          <p:cNvSpPr/>
          <p:nvPr/>
        </p:nvSpPr>
        <p:spPr bwMode="auto">
          <a:xfrm>
            <a:off x="6925939"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49" name="Rectangle 148">
            <a:extLst>
              <a:ext uri="{FF2B5EF4-FFF2-40B4-BE49-F238E27FC236}">
                <a16:creationId xmlns:a16="http://schemas.microsoft.com/office/drawing/2014/main" id="{919E4024-C0BB-7844-93BE-7CF5C7857169}"/>
              </a:ext>
            </a:extLst>
          </p:cNvPr>
          <p:cNvSpPr/>
          <p:nvPr/>
        </p:nvSpPr>
        <p:spPr bwMode="auto">
          <a:xfrm>
            <a:off x="7387266" y="138927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50" name="Rectangle 149">
            <a:extLst>
              <a:ext uri="{FF2B5EF4-FFF2-40B4-BE49-F238E27FC236}">
                <a16:creationId xmlns:a16="http://schemas.microsoft.com/office/drawing/2014/main" id="{5CA2DADA-B56C-6D42-9CFF-18B95057A2F6}"/>
              </a:ext>
            </a:extLst>
          </p:cNvPr>
          <p:cNvSpPr/>
          <p:nvPr/>
        </p:nvSpPr>
        <p:spPr bwMode="auto">
          <a:xfrm>
            <a:off x="928688"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51" name="Rectangle 150">
            <a:extLst>
              <a:ext uri="{FF2B5EF4-FFF2-40B4-BE49-F238E27FC236}">
                <a16:creationId xmlns:a16="http://schemas.microsoft.com/office/drawing/2014/main" id="{C41B8B87-4E89-9749-BC06-06276903CDA9}"/>
              </a:ext>
            </a:extLst>
          </p:cNvPr>
          <p:cNvSpPr/>
          <p:nvPr/>
        </p:nvSpPr>
        <p:spPr bwMode="auto">
          <a:xfrm>
            <a:off x="7848600"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52" name="TextBox 151">
            <a:extLst>
              <a:ext uri="{FF2B5EF4-FFF2-40B4-BE49-F238E27FC236}">
                <a16:creationId xmlns:a16="http://schemas.microsoft.com/office/drawing/2014/main" id="{17B338F3-100A-F94E-BC3B-1CC7274A87B6}"/>
              </a:ext>
            </a:extLst>
          </p:cNvPr>
          <p:cNvSpPr txBox="1"/>
          <p:nvPr/>
        </p:nvSpPr>
        <p:spPr>
          <a:xfrm>
            <a:off x="179512" y="896734"/>
            <a:ext cx="833883" cy="369332"/>
          </a:xfrm>
          <a:prstGeom prst="rect">
            <a:avLst/>
          </a:prstGeom>
          <a:noFill/>
        </p:spPr>
        <p:txBody>
          <a:bodyPr wrap="non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Input</a:t>
            </a:r>
          </a:p>
        </p:txBody>
      </p:sp>
      <p:sp>
        <p:nvSpPr>
          <p:cNvPr id="161" name="TextBox 160">
            <a:extLst>
              <a:ext uri="{FF2B5EF4-FFF2-40B4-BE49-F238E27FC236}">
                <a16:creationId xmlns:a16="http://schemas.microsoft.com/office/drawing/2014/main" id="{F6115CF0-8789-2B47-B89D-89113E407548}"/>
              </a:ext>
            </a:extLst>
          </p:cNvPr>
          <p:cNvSpPr txBox="1"/>
          <p:nvPr/>
        </p:nvSpPr>
        <p:spPr>
          <a:xfrm>
            <a:off x="3420701" y="2636912"/>
            <a:ext cx="4134465" cy="830997"/>
          </a:xfrm>
          <a:prstGeom prst="rect">
            <a:avLst/>
          </a:prstGeom>
          <a:noFill/>
        </p:spPr>
        <p:txBody>
          <a:bodyPr wrap="none" rtlCol="0">
            <a:spAutoFit/>
          </a:bodyPr>
          <a:lstStyle/>
          <a:p>
            <a:pPr>
              <a:defRPr/>
            </a:pPr>
            <a:r>
              <a:rPr lang="en-US" sz="1600" dirty="0">
                <a:latin typeface="Courier" pitchFamily="2" charset="0"/>
                <a:cs typeface="Courier New" pitchFamily="49" charset="0"/>
              </a:rPr>
              <a:t>out[0] = 0; </a:t>
            </a:r>
            <a:r>
              <a:rPr lang="en-US" sz="1600" dirty="0">
                <a:solidFill>
                  <a:srgbClr val="9DC3E6"/>
                </a:solidFill>
                <a:latin typeface="Courier" pitchFamily="2" charset="0"/>
                <a:cs typeface="Courier New" pitchFamily="49" charset="0"/>
              </a:rPr>
              <a:t>// Identity value</a:t>
            </a:r>
          </a:p>
          <a:p>
            <a:pPr>
              <a:defRPr/>
            </a:pPr>
            <a:r>
              <a:rPr lang="en-US" sz="1600" dirty="0">
                <a:solidFill>
                  <a:srgbClr val="CC9900"/>
                </a:solidFill>
                <a:latin typeface="Courier" pitchFamily="2" charset="0"/>
                <a:cs typeface="Courier New" pitchFamily="49" charset="0"/>
              </a:rPr>
              <a:t>for</a:t>
            </a:r>
            <a:r>
              <a:rPr lang="en-US" sz="1600" dirty="0">
                <a:latin typeface="Courier" pitchFamily="2" charset="0"/>
                <a:cs typeface="Courier New" pitchFamily="49" charset="0"/>
              </a:rPr>
              <a:t>(</a:t>
            </a:r>
            <a:r>
              <a:rPr lang="en-US" sz="1600" dirty="0">
                <a:solidFill>
                  <a:srgbClr val="00B050"/>
                </a:solidFill>
                <a:latin typeface="Courier" pitchFamily="2" charset="0"/>
                <a:cs typeface="Courier New" pitchFamily="49" charset="0"/>
              </a:rPr>
              <a:t>int</a:t>
            </a:r>
            <a:r>
              <a:rPr lang="en-US" sz="1600" dirty="0">
                <a:latin typeface="Courier" pitchFamily="2" charset="0"/>
                <a:cs typeface="Courier New" pitchFamily="49" charset="0"/>
              </a:rPr>
              <a:t> </a:t>
            </a:r>
            <a:r>
              <a:rPr lang="en-US" sz="1600" dirty="0" err="1">
                <a:latin typeface="Courier" pitchFamily="2" charset="0"/>
                <a:cs typeface="Courier New" pitchFamily="49" charset="0"/>
              </a:rPr>
              <a:t>i</a:t>
            </a:r>
            <a:r>
              <a:rPr lang="en-US" sz="1600" dirty="0">
                <a:latin typeface="Courier" pitchFamily="2" charset="0"/>
                <a:cs typeface="Courier New" pitchFamily="49" charset="0"/>
              </a:rPr>
              <a:t>=1; </a:t>
            </a:r>
            <a:r>
              <a:rPr lang="en-US" sz="1600" dirty="0" err="1">
                <a:latin typeface="Courier" pitchFamily="2" charset="0"/>
                <a:cs typeface="Courier New" pitchFamily="49" charset="0"/>
              </a:rPr>
              <a:t>i</a:t>
            </a:r>
            <a:r>
              <a:rPr lang="en-US" sz="1600" dirty="0">
                <a:latin typeface="Courier" pitchFamily="2" charset="0"/>
                <a:cs typeface="Courier New" pitchFamily="49" charset="0"/>
              </a:rPr>
              <a:t>&lt;n; </a:t>
            </a:r>
            <a:r>
              <a:rPr lang="en-US" sz="1600" dirty="0" err="1">
                <a:latin typeface="Courier" pitchFamily="2" charset="0"/>
                <a:cs typeface="Courier New" pitchFamily="49" charset="0"/>
              </a:rPr>
              <a:t>i</a:t>
            </a:r>
            <a:r>
              <a:rPr lang="en-US" sz="1600" dirty="0">
                <a:latin typeface="Courier" pitchFamily="2" charset="0"/>
                <a:cs typeface="Courier New" pitchFamily="49" charset="0"/>
              </a:rPr>
              <a:t>++)</a:t>
            </a:r>
          </a:p>
          <a:p>
            <a:pPr>
              <a:defRPr/>
            </a:pPr>
            <a:r>
              <a:rPr lang="en-US" sz="1600" dirty="0">
                <a:latin typeface="Courier" pitchFamily="2" charset="0"/>
                <a:cs typeface="Courier New" pitchFamily="49" charset="0"/>
              </a:rPr>
              <a:t>    out[</a:t>
            </a:r>
            <a:r>
              <a:rPr lang="en-US" sz="1600" dirty="0" err="1">
                <a:latin typeface="Courier" pitchFamily="2" charset="0"/>
                <a:cs typeface="Courier New" pitchFamily="49" charset="0"/>
              </a:rPr>
              <a:t>i</a:t>
            </a:r>
            <a:r>
              <a:rPr lang="en-US" sz="1600" dirty="0">
                <a:latin typeface="Courier" pitchFamily="2" charset="0"/>
                <a:cs typeface="Courier New" pitchFamily="49" charset="0"/>
              </a:rPr>
              <a:t>] = out[i-1] + in[i-1];</a:t>
            </a:r>
            <a:endParaRPr lang="en-US" sz="1600" dirty="0">
              <a:latin typeface="Courier" pitchFamily="2" charset="0"/>
            </a:endParaRPr>
          </a:p>
        </p:txBody>
      </p:sp>
      <p:sp>
        <p:nvSpPr>
          <p:cNvPr id="162" name="TextBox 161">
            <a:extLst>
              <a:ext uri="{FF2B5EF4-FFF2-40B4-BE49-F238E27FC236}">
                <a16:creationId xmlns:a16="http://schemas.microsoft.com/office/drawing/2014/main" id="{A65E71F0-7F2D-7948-80F6-2DB372C1B3A4}"/>
              </a:ext>
            </a:extLst>
          </p:cNvPr>
          <p:cNvSpPr txBox="1"/>
          <p:nvPr/>
        </p:nvSpPr>
        <p:spPr>
          <a:xfrm>
            <a:off x="3420700" y="4941168"/>
            <a:ext cx="3887603" cy="830997"/>
          </a:xfrm>
          <a:prstGeom prst="rect">
            <a:avLst/>
          </a:prstGeom>
          <a:noFill/>
        </p:spPr>
        <p:txBody>
          <a:bodyPr wrap="none" rtlCol="0">
            <a:spAutoFit/>
          </a:bodyPr>
          <a:lstStyle/>
          <a:p>
            <a:pPr>
              <a:defRPr/>
            </a:pPr>
            <a:r>
              <a:rPr lang="en-US" sz="1600" dirty="0">
                <a:latin typeface="Courier" pitchFamily="2" charset="0"/>
                <a:cs typeface="Courier New" pitchFamily="49" charset="0"/>
              </a:rPr>
              <a:t>out[0] = in[0];</a:t>
            </a:r>
          </a:p>
          <a:p>
            <a:pPr>
              <a:defRPr/>
            </a:pPr>
            <a:r>
              <a:rPr lang="en-US" sz="1600" dirty="0">
                <a:solidFill>
                  <a:srgbClr val="CC9900"/>
                </a:solidFill>
                <a:latin typeface="Courier" pitchFamily="2" charset="0"/>
                <a:cs typeface="Courier New" pitchFamily="49" charset="0"/>
              </a:rPr>
              <a:t>for</a:t>
            </a:r>
            <a:r>
              <a:rPr lang="en-US" sz="1600" dirty="0">
                <a:latin typeface="Courier" pitchFamily="2" charset="0"/>
                <a:cs typeface="Courier New" pitchFamily="49" charset="0"/>
              </a:rPr>
              <a:t>(</a:t>
            </a:r>
            <a:r>
              <a:rPr lang="en-US" sz="1600" dirty="0">
                <a:solidFill>
                  <a:srgbClr val="00B050"/>
                </a:solidFill>
                <a:latin typeface="Courier" pitchFamily="2" charset="0"/>
                <a:cs typeface="Courier New" pitchFamily="49" charset="0"/>
              </a:rPr>
              <a:t>int</a:t>
            </a:r>
            <a:r>
              <a:rPr lang="en-US" sz="1600" dirty="0">
                <a:latin typeface="Courier" pitchFamily="2" charset="0"/>
                <a:cs typeface="Courier New" pitchFamily="49" charset="0"/>
              </a:rPr>
              <a:t> </a:t>
            </a:r>
            <a:r>
              <a:rPr lang="en-US" sz="1600" dirty="0" err="1">
                <a:latin typeface="Courier" pitchFamily="2" charset="0"/>
                <a:cs typeface="Courier New" pitchFamily="49" charset="0"/>
              </a:rPr>
              <a:t>i</a:t>
            </a:r>
            <a:r>
              <a:rPr lang="en-US" sz="1600" dirty="0">
                <a:latin typeface="Courier" pitchFamily="2" charset="0"/>
                <a:cs typeface="Courier New" pitchFamily="49" charset="0"/>
              </a:rPr>
              <a:t>=1; </a:t>
            </a:r>
            <a:r>
              <a:rPr lang="en-US" sz="1600" dirty="0" err="1">
                <a:latin typeface="Courier" pitchFamily="2" charset="0"/>
                <a:cs typeface="Courier New" pitchFamily="49" charset="0"/>
              </a:rPr>
              <a:t>i</a:t>
            </a:r>
            <a:r>
              <a:rPr lang="en-US" sz="1600" dirty="0">
                <a:latin typeface="Courier" pitchFamily="2" charset="0"/>
                <a:cs typeface="Courier New" pitchFamily="49" charset="0"/>
              </a:rPr>
              <a:t>&lt;n; </a:t>
            </a:r>
            <a:r>
              <a:rPr lang="en-US" sz="1600" dirty="0" err="1">
                <a:latin typeface="Courier" pitchFamily="2" charset="0"/>
                <a:cs typeface="Courier New" pitchFamily="49" charset="0"/>
              </a:rPr>
              <a:t>i</a:t>
            </a:r>
            <a:r>
              <a:rPr lang="en-US" sz="1600" dirty="0">
                <a:latin typeface="Courier" pitchFamily="2" charset="0"/>
                <a:cs typeface="Courier New" pitchFamily="49" charset="0"/>
              </a:rPr>
              <a:t>++)</a:t>
            </a:r>
          </a:p>
          <a:p>
            <a:pPr>
              <a:defRPr/>
            </a:pPr>
            <a:r>
              <a:rPr lang="en-US" sz="1600" dirty="0">
                <a:latin typeface="Courier" pitchFamily="2" charset="0"/>
                <a:cs typeface="Courier New" pitchFamily="49" charset="0"/>
              </a:rPr>
              <a:t>    out[</a:t>
            </a:r>
            <a:r>
              <a:rPr lang="en-US" sz="1600" dirty="0" err="1">
                <a:latin typeface="Courier" pitchFamily="2" charset="0"/>
                <a:cs typeface="Courier New" pitchFamily="49" charset="0"/>
              </a:rPr>
              <a:t>i</a:t>
            </a:r>
            <a:r>
              <a:rPr lang="en-US" sz="1600" dirty="0">
                <a:latin typeface="Courier" pitchFamily="2" charset="0"/>
                <a:cs typeface="Courier New" pitchFamily="49" charset="0"/>
              </a:rPr>
              <a:t>] = out[i-1] + in[</a:t>
            </a:r>
            <a:r>
              <a:rPr lang="en-US" sz="1600" dirty="0" err="1">
                <a:latin typeface="Courier" pitchFamily="2" charset="0"/>
                <a:cs typeface="Courier New" pitchFamily="49" charset="0"/>
              </a:rPr>
              <a:t>i</a:t>
            </a:r>
            <a:r>
              <a:rPr lang="en-US" sz="1600" dirty="0">
                <a:latin typeface="Courier" pitchFamily="2" charset="0"/>
                <a:cs typeface="Courier New" pitchFamily="49" charset="0"/>
              </a:rPr>
              <a:t>];</a:t>
            </a:r>
            <a:endParaRPr lang="en-US" sz="1600" dirty="0">
              <a:latin typeface="Courier" pitchFamily="2" charset="0"/>
            </a:endParaRPr>
          </a:p>
        </p:txBody>
      </p:sp>
    </p:spTree>
    <p:extLst>
      <p:ext uri="{BB962C8B-B14F-4D97-AF65-F5344CB8AC3E}">
        <p14:creationId xmlns:p14="http://schemas.microsoft.com/office/powerpoint/2010/main" val="71227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1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6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19" grpId="0"/>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p:bldP spid="161" grpId="0"/>
      <p:bldP spid="1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Vector Reduction: Naïve Mapping (I)</a:t>
            </a:r>
          </a:p>
        </p:txBody>
      </p:sp>
      <p:sp>
        <p:nvSpPr>
          <p:cNvPr id="5" name="Rectangle 2"/>
          <p:cNvSpPr>
            <a:spLocks noChangeArrowheads="1"/>
          </p:cNvSpPr>
          <p:nvPr/>
        </p:nvSpPr>
        <p:spPr bwMode="auto">
          <a:xfrm>
            <a:off x="7380000" y="1605705"/>
            <a:ext cx="648000" cy="4320000"/>
          </a:xfrm>
          <a:prstGeom prst="rect">
            <a:avLst/>
          </a:prstGeom>
          <a:solidFill>
            <a:srgbClr val="7AC96C">
              <a:alpha val="50196"/>
            </a:srgbClr>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6" name="Rectangle 3"/>
          <p:cNvSpPr>
            <a:spLocks noChangeArrowheads="1"/>
          </p:cNvSpPr>
          <p:nvPr/>
        </p:nvSpPr>
        <p:spPr bwMode="auto">
          <a:xfrm>
            <a:off x="4788000" y="1605705"/>
            <a:ext cx="648000" cy="4320000"/>
          </a:xfrm>
          <a:prstGeom prst="rect">
            <a:avLst/>
          </a:prstGeom>
          <a:solidFill>
            <a:srgbClr val="7AC96C">
              <a:alpha val="50196"/>
            </a:srgbClr>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7" name="Rectangle 4"/>
          <p:cNvSpPr>
            <a:spLocks noChangeArrowheads="1"/>
          </p:cNvSpPr>
          <p:nvPr/>
        </p:nvSpPr>
        <p:spPr bwMode="auto">
          <a:xfrm>
            <a:off x="2196000" y="1605705"/>
            <a:ext cx="648000" cy="4320000"/>
          </a:xfrm>
          <a:prstGeom prst="rect">
            <a:avLst/>
          </a:prstGeom>
          <a:solidFill>
            <a:srgbClr val="7AC96C">
              <a:alpha val="50196"/>
            </a:srgbClr>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8" name="Rectangle 5"/>
          <p:cNvSpPr>
            <a:spLocks noChangeArrowheads="1"/>
          </p:cNvSpPr>
          <p:nvPr/>
        </p:nvSpPr>
        <p:spPr bwMode="auto">
          <a:xfrm>
            <a:off x="3492000" y="1605705"/>
            <a:ext cx="648000" cy="4320000"/>
          </a:xfrm>
          <a:prstGeom prst="rect">
            <a:avLst/>
          </a:prstGeom>
          <a:solidFill>
            <a:srgbClr val="FFD147">
              <a:alpha val="50196"/>
            </a:srgbClr>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9" name="Rectangle 6"/>
          <p:cNvSpPr>
            <a:spLocks noChangeArrowheads="1"/>
          </p:cNvSpPr>
          <p:nvPr/>
        </p:nvSpPr>
        <p:spPr bwMode="auto">
          <a:xfrm>
            <a:off x="6084000" y="1605705"/>
            <a:ext cx="648000" cy="4320000"/>
          </a:xfrm>
          <a:prstGeom prst="rect">
            <a:avLst/>
          </a:prstGeom>
          <a:solidFill>
            <a:srgbClr val="FF6600">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0" name="Rectangle 7"/>
          <p:cNvSpPr>
            <a:spLocks noChangeArrowheads="1"/>
          </p:cNvSpPr>
          <p:nvPr/>
        </p:nvSpPr>
        <p:spPr bwMode="auto">
          <a:xfrm>
            <a:off x="900000" y="1605705"/>
            <a:ext cx="648000" cy="4320000"/>
          </a:xfrm>
          <a:prstGeom prst="rect">
            <a:avLst/>
          </a:prstGeom>
          <a:solidFill>
            <a:srgbClr val="FF6600">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1" name="Rectangle 9"/>
          <p:cNvSpPr>
            <a:spLocks noChangeArrowheads="1"/>
          </p:cNvSpPr>
          <p:nvPr/>
        </p:nvSpPr>
        <p:spPr bwMode="auto">
          <a:xfrm>
            <a:off x="900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dirty="0">
                <a:solidFill>
                  <a:schemeClr val="bg1"/>
                </a:solidFill>
              </a:rPr>
              <a:t>0</a:t>
            </a:r>
          </a:p>
        </p:txBody>
      </p:sp>
      <p:sp>
        <p:nvSpPr>
          <p:cNvPr id="12" name="Rectangle 10"/>
          <p:cNvSpPr>
            <a:spLocks noChangeArrowheads="1"/>
          </p:cNvSpPr>
          <p:nvPr/>
        </p:nvSpPr>
        <p:spPr bwMode="auto">
          <a:xfrm>
            <a:off x="1548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a:t>
            </a:r>
          </a:p>
        </p:txBody>
      </p:sp>
      <p:sp>
        <p:nvSpPr>
          <p:cNvPr id="13" name="Rectangle 11"/>
          <p:cNvSpPr>
            <a:spLocks noChangeArrowheads="1"/>
          </p:cNvSpPr>
          <p:nvPr/>
        </p:nvSpPr>
        <p:spPr bwMode="auto">
          <a:xfrm>
            <a:off x="2196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2</a:t>
            </a:r>
          </a:p>
        </p:txBody>
      </p:sp>
      <p:sp>
        <p:nvSpPr>
          <p:cNvPr id="14" name="Rectangle 12"/>
          <p:cNvSpPr>
            <a:spLocks noChangeArrowheads="1"/>
          </p:cNvSpPr>
          <p:nvPr/>
        </p:nvSpPr>
        <p:spPr bwMode="auto">
          <a:xfrm>
            <a:off x="2844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3</a:t>
            </a:r>
          </a:p>
        </p:txBody>
      </p:sp>
      <p:sp>
        <p:nvSpPr>
          <p:cNvPr id="15" name="Rectangle 13"/>
          <p:cNvSpPr>
            <a:spLocks noChangeArrowheads="1"/>
          </p:cNvSpPr>
          <p:nvPr/>
        </p:nvSpPr>
        <p:spPr bwMode="auto">
          <a:xfrm>
            <a:off x="3492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4</a:t>
            </a:r>
          </a:p>
        </p:txBody>
      </p:sp>
      <p:sp>
        <p:nvSpPr>
          <p:cNvPr id="16" name="Rectangle 14"/>
          <p:cNvSpPr>
            <a:spLocks noChangeArrowheads="1"/>
          </p:cNvSpPr>
          <p:nvPr/>
        </p:nvSpPr>
        <p:spPr bwMode="auto">
          <a:xfrm>
            <a:off x="4140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5</a:t>
            </a:r>
          </a:p>
        </p:txBody>
      </p:sp>
      <p:sp>
        <p:nvSpPr>
          <p:cNvPr id="17" name="Rectangle 15"/>
          <p:cNvSpPr>
            <a:spLocks noChangeArrowheads="1"/>
          </p:cNvSpPr>
          <p:nvPr/>
        </p:nvSpPr>
        <p:spPr bwMode="auto">
          <a:xfrm>
            <a:off x="5436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7</a:t>
            </a:r>
          </a:p>
        </p:txBody>
      </p:sp>
      <p:sp>
        <p:nvSpPr>
          <p:cNvPr id="18" name="Rectangle 16"/>
          <p:cNvSpPr>
            <a:spLocks noChangeArrowheads="1"/>
          </p:cNvSpPr>
          <p:nvPr/>
        </p:nvSpPr>
        <p:spPr bwMode="auto">
          <a:xfrm>
            <a:off x="4788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6</a:t>
            </a:r>
          </a:p>
        </p:txBody>
      </p:sp>
      <p:sp>
        <p:nvSpPr>
          <p:cNvPr id="19" name="Rectangle 17"/>
          <p:cNvSpPr>
            <a:spLocks noChangeArrowheads="1"/>
          </p:cNvSpPr>
          <p:nvPr/>
        </p:nvSpPr>
        <p:spPr bwMode="auto">
          <a:xfrm>
            <a:off x="7380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10</a:t>
            </a:r>
          </a:p>
        </p:txBody>
      </p:sp>
      <p:sp>
        <p:nvSpPr>
          <p:cNvPr id="20" name="Rectangle 18"/>
          <p:cNvSpPr>
            <a:spLocks noChangeArrowheads="1"/>
          </p:cNvSpPr>
          <p:nvPr/>
        </p:nvSpPr>
        <p:spPr bwMode="auto">
          <a:xfrm>
            <a:off x="6732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9</a:t>
            </a:r>
          </a:p>
        </p:txBody>
      </p:sp>
      <p:sp>
        <p:nvSpPr>
          <p:cNvPr id="21" name="Rectangle 19"/>
          <p:cNvSpPr>
            <a:spLocks noChangeArrowheads="1"/>
          </p:cNvSpPr>
          <p:nvPr/>
        </p:nvSpPr>
        <p:spPr bwMode="auto">
          <a:xfrm>
            <a:off x="6084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8</a:t>
            </a:r>
          </a:p>
        </p:txBody>
      </p:sp>
      <p:sp>
        <p:nvSpPr>
          <p:cNvPr id="22" name="Rectangle 20"/>
          <p:cNvSpPr>
            <a:spLocks noChangeArrowheads="1"/>
          </p:cNvSpPr>
          <p:nvPr/>
        </p:nvSpPr>
        <p:spPr bwMode="auto">
          <a:xfrm>
            <a:off x="8028000" y="2037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11</a:t>
            </a:r>
          </a:p>
        </p:txBody>
      </p:sp>
      <p:sp>
        <p:nvSpPr>
          <p:cNvPr id="23" name="Rectangle 21"/>
          <p:cNvSpPr>
            <a:spLocks noChangeArrowheads="1"/>
          </p:cNvSpPr>
          <p:nvPr/>
        </p:nvSpPr>
        <p:spPr bwMode="auto">
          <a:xfrm>
            <a:off x="900000" y="304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dirty="0">
                <a:solidFill>
                  <a:schemeClr val="bg1"/>
                </a:solidFill>
              </a:rPr>
              <a:t>0+1</a:t>
            </a:r>
          </a:p>
        </p:txBody>
      </p:sp>
      <p:sp>
        <p:nvSpPr>
          <p:cNvPr id="24" name="Rectangle 22"/>
          <p:cNvSpPr>
            <a:spLocks noChangeArrowheads="1"/>
          </p:cNvSpPr>
          <p:nvPr/>
        </p:nvSpPr>
        <p:spPr bwMode="auto">
          <a:xfrm>
            <a:off x="1548000" y="304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25" name="Rectangle 23"/>
          <p:cNvSpPr>
            <a:spLocks noChangeArrowheads="1"/>
          </p:cNvSpPr>
          <p:nvPr/>
        </p:nvSpPr>
        <p:spPr bwMode="auto">
          <a:xfrm>
            <a:off x="2196000" y="304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2+3</a:t>
            </a:r>
          </a:p>
        </p:txBody>
      </p:sp>
      <p:sp>
        <p:nvSpPr>
          <p:cNvPr id="26" name="Rectangle 24"/>
          <p:cNvSpPr>
            <a:spLocks noChangeArrowheads="1"/>
          </p:cNvSpPr>
          <p:nvPr/>
        </p:nvSpPr>
        <p:spPr bwMode="auto">
          <a:xfrm>
            <a:off x="2844000" y="304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27" name="Rectangle 25"/>
          <p:cNvSpPr>
            <a:spLocks noChangeArrowheads="1"/>
          </p:cNvSpPr>
          <p:nvPr/>
        </p:nvSpPr>
        <p:spPr bwMode="auto">
          <a:xfrm>
            <a:off x="3492000" y="304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4+5</a:t>
            </a:r>
          </a:p>
        </p:txBody>
      </p:sp>
      <p:sp>
        <p:nvSpPr>
          <p:cNvPr id="28" name="Rectangle 26"/>
          <p:cNvSpPr>
            <a:spLocks noChangeArrowheads="1"/>
          </p:cNvSpPr>
          <p:nvPr/>
        </p:nvSpPr>
        <p:spPr bwMode="auto">
          <a:xfrm>
            <a:off x="4140000" y="304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29" name="Rectangle 27"/>
          <p:cNvSpPr>
            <a:spLocks noChangeArrowheads="1"/>
          </p:cNvSpPr>
          <p:nvPr/>
        </p:nvSpPr>
        <p:spPr bwMode="auto">
          <a:xfrm>
            <a:off x="5436000" y="304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30" name="Rectangle 28"/>
          <p:cNvSpPr>
            <a:spLocks noChangeArrowheads="1"/>
          </p:cNvSpPr>
          <p:nvPr/>
        </p:nvSpPr>
        <p:spPr bwMode="auto">
          <a:xfrm>
            <a:off x="4788000" y="304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6+7</a:t>
            </a:r>
          </a:p>
        </p:txBody>
      </p:sp>
      <p:sp>
        <p:nvSpPr>
          <p:cNvPr id="31" name="Rectangle 29"/>
          <p:cNvSpPr>
            <a:spLocks noChangeArrowheads="1"/>
          </p:cNvSpPr>
          <p:nvPr/>
        </p:nvSpPr>
        <p:spPr bwMode="auto">
          <a:xfrm>
            <a:off x="7380000" y="304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10+11</a:t>
            </a:r>
          </a:p>
        </p:txBody>
      </p:sp>
      <p:sp>
        <p:nvSpPr>
          <p:cNvPr id="32" name="Rectangle 30"/>
          <p:cNvSpPr>
            <a:spLocks noChangeArrowheads="1"/>
          </p:cNvSpPr>
          <p:nvPr/>
        </p:nvSpPr>
        <p:spPr bwMode="auto">
          <a:xfrm>
            <a:off x="6732000" y="304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33" name="Rectangle 31"/>
          <p:cNvSpPr>
            <a:spLocks noChangeArrowheads="1"/>
          </p:cNvSpPr>
          <p:nvPr/>
        </p:nvSpPr>
        <p:spPr bwMode="auto">
          <a:xfrm>
            <a:off x="6084000" y="304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8+9</a:t>
            </a:r>
          </a:p>
        </p:txBody>
      </p:sp>
      <p:sp>
        <p:nvSpPr>
          <p:cNvPr id="34" name="Rectangle 32"/>
          <p:cNvSpPr>
            <a:spLocks noChangeArrowheads="1"/>
          </p:cNvSpPr>
          <p:nvPr/>
        </p:nvSpPr>
        <p:spPr bwMode="auto">
          <a:xfrm>
            <a:off x="8028000" y="304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35" name="Rectangle 33"/>
          <p:cNvSpPr>
            <a:spLocks noChangeArrowheads="1"/>
          </p:cNvSpPr>
          <p:nvPr/>
        </p:nvSpPr>
        <p:spPr bwMode="auto">
          <a:xfrm>
            <a:off x="900000" y="412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0...3</a:t>
            </a:r>
          </a:p>
        </p:txBody>
      </p:sp>
      <p:sp>
        <p:nvSpPr>
          <p:cNvPr id="36" name="Rectangle 34"/>
          <p:cNvSpPr>
            <a:spLocks noChangeArrowheads="1"/>
          </p:cNvSpPr>
          <p:nvPr/>
        </p:nvSpPr>
        <p:spPr bwMode="auto">
          <a:xfrm>
            <a:off x="1548000" y="412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37" name="Rectangle 35"/>
          <p:cNvSpPr>
            <a:spLocks noChangeArrowheads="1"/>
          </p:cNvSpPr>
          <p:nvPr/>
        </p:nvSpPr>
        <p:spPr bwMode="auto">
          <a:xfrm>
            <a:off x="2196000" y="412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38" name="Rectangle 36"/>
          <p:cNvSpPr>
            <a:spLocks noChangeArrowheads="1"/>
          </p:cNvSpPr>
          <p:nvPr/>
        </p:nvSpPr>
        <p:spPr bwMode="auto">
          <a:xfrm>
            <a:off x="2844000" y="412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39" name="Rectangle 37"/>
          <p:cNvSpPr>
            <a:spLocks noChangeArrowheads="1"/>
          </p:cNvSpPr>
          <p:nvPr/>
        </p:nvSpPr>
        <p:spPr bwMode="auto">
          <a:xfrm>
            <a:off x="3492000" y="412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4..7</a:t>
            </a:r>
          </a:p>
        </p:txBody>
      </p:sp>
      <p:sp>
        <p:nvSpPr>
          <p:cNvPr id="40" name="Rectangle 38"/>
          <p:cNvSpPr>
            <a:spLocks noChangeArrowheads="1"/>
          </p:cNvSpPr>
          <p:nvPr/>
        </p:nvSpPr>
        <p:spPr bwMode="auto">
          <a:xfrm>
            <a:off x="4140000" y="412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1" name="Rectangle 39"/>
          <p:cNvSpPr>
            <a:spLocks noChangeArrowheads="1"/>
          </p:cNvSpPr>
          <p:nvPr/>
        </p:nvSpPr>
        <p:spPr bwMode="auto">
          <a:xfrm>
            <a:off x="5436000" y="412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2" name="Rectangle 40"/>
          <p:cNvSpPr>
            <a:spLocks noChangeArrowheads="1"/>
          </p:cNvSpPr>
          <p:nvPr/>
        </p:nvSpPr>
        <p:spPr bwMode="auto">
          <a:xfrm>
            <a:off x="4788000" y="412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3" name="Rectangle 41"/>
          <p:cNvSpPr>
            <a:spLocks noChangeArrowheads="1"/>
          </p:cNvSpPr>
          <p:nvPr/>
        </p:nvSpPr>
        <p:spPr bwMode="auto">
          <a:xfrm>
            <a:off x="7380000" y="412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4" name="Rectangle 42"/>
          <p:cNvSpPr>
            <a:spLocks noChangeArrowheads="1"/>
          </p:cNvSpPr>
          <p:nvPr/>
        </p:nvSpPr>
        <p:spPr bwMode="auto">
          <a:xfrm>
            <a:off x="6732000" y="412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5" name="Rectangle 43"/>
          <p:cNvSpPr>
            <a:spLocks noChangeArrowheads="1"/>
          </p:cNvSpPr>
          <p:nvPr/>
        </p:nvSpPr>
        <p:spPr bwMode="auto">
          <a:xfrm>
            <a:off x="6084000" y="412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8..11</a:t>
            </a:r>
          </a:p>
        </p:txBody>
      </p:sp>
      <p:sp>
        <p:nvSpPr>
          <p:cNvPr id="46" name="Rectangle 44"/>
          <p:cNvSpPr>
            <a:spLocks noChangeArrowheads="1"/>
          </p:cNvSpPr>
          <p:nvPr/>
        </p:nvSpPr>
        <p:spPr bwMode="auto">
          <a:xfrm>
            <a:off x="8028000" y="412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7" name="Rectangle 45"/>
          <p:cNvSpPr>
            <a:spLocks noChangeArrowheads="1"/>
          </p:cNvSpPr>
          <p:nvPr/>
        </p:nvSpPr>
        <p:spPr bwMode="auto">
          <a:xfrm>
            <a:off x="900000" y="520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0..7</a:t>
            </a:r>
          </a:p>
        </p:txBody>
      </p:sp>
      <p:sp>
        <p:nvSpPr>
          <p:cNvPr id="48" name="Rectangle 46"/>
          <p:cNvSpPr>
            <a:spLocks noChangeArrowheads="1"/>
          </p:cNvSpPr>
          <p:nvPr/>
        </p:nvSpPr>
        <p:spPr bwMode="auto">
          <a:xfrm>
            <a:off x="1548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9" name="Rectangle 47"/>
          <p:cNvSpPr>
            <a:spLocks noChangeArrowheads="1"/>
          </p:cNvSpPr>
          <p:nvPr/>
        </p:nvSpPr>
        <p:spPr bwMode="auto">
          <a:xfrm>
            <a:off x="2196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0" name="Rectangle 48"/>
          <p:cNvSpPr>
            <a:spLocks noChangeArrowheads="1"/>
          </p:cNvSpPr>
          <p:nvPr/>
        </p:nvSpPr>
        <p:spPr bwMode="auto">
          <a:xfrm>
            <a:off x="2844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1" name="Rectangle 49"/>
          <p:cNvSpPr>
            <a:spLocks noChangeArrowheads="1"/>
          </p:cNvSpPr>
          <p:nvPr/>
        </p:nvSpPr>
        <p:spPr bwMode="auto">
          <a:xfrm>
            <a:off x="3492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2" name="Rectangle 50"/>
          <p:cNvSpPr>
            <a:spLocks noChangeArrowheads="1"/>
          </p:cNvSpPr>
          <p:nvPr/>
        </p:nvSpPr>
        <p:spPr bwMode="auto">
          <a:xfrm>
            <a:off x="4140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3" name="Rectangle 51"/>
          <p:cNvSpPr>
            <a:spLocks noChangeArrowheads="1"/>
          </p:cNvSpPr>
          <p:nvPr/>
        </p:nvSpPr>
        <p:spPr bwMode="auto">
          <a:xfrm>
            <a:off x="5436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4" name="Rectangle 52"/>
          <p:cNvSpPr>
            <a:spLocks noChangeArrowheads="1"/>
          </p:cNvSpPr>
          <p:nvPr/>
        </p:nvSpPr>
        <p:spPr bwMode="auto">
          <a:xfrm>
            <a:off x="4788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5" name="Rectangle 53"/>
          <p:cNvSpPr>
            <a:spLocks noChangeArrowheads="1"/>
          </p:cNvSpPr>
          <p:nvPr/>
        </p:nvSpPr>
        <p:spPr bwMode="auto">
          <a:xfrm>
            <a:off x="7380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6" name="Rectangle 54"/>
          <p:cNvSpPr>
            <a:spLocks noChangeArrowheads="1"/>
          </p:cNvSpPr>
          <p:nvPr/>
        </p:nvSpPr>
        <p:spPr bwMode="auto">
          <a:xfrm>
            <a:off x="6732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7" name="Rectangle 55"/>
          <p:cNvSpPr>
            <a:spLocks noChangeArrowheads="1"/>
          </p:cNvSpPr>
          <p:nvPr/>
        </p:nvSpPr>
        <p:spPr bwMode="auto">
          <a:xfrm>
            <a:off x="6084000" y="5205705"/>
            <a:ext cx="648000" cy="43200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8..15</a:t>
            </a:r>
          </a:p>
        </p:txBody>
      </p:sp>
      <p:sp>
        <p:nvSpPr>
          <p:cNvPr id="58" name="Rectangle 56"/>
          <p:cNvSpPr>
            <a:spLocks noChangeArrowheads="1"/>
          </p:cNvSpPr>
          <p:nvPr/>
        </p:nvSpPr>
        <p:spPr bwMode="auto">
          <a:xfrm>
            <a:off x="8028000" y="5205705"/>
            <a:ext cx="648000" cy="43200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9" name="Line 57"/>
          <p:cNvSpPr>
            <a:spLocks noChangeShapeType="1"/>
          </p:cNvSpPr>
          <p:nvPr/>
        </p:nvSpPr>
        <p:spPr bwMode="auto">
          <a:xfrm>
            <a:off x="1188000" y="2469705"/>
            <a:ext cx="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0" name="Line 58"/>
          <p:cNvSpPr>
            <a:spLocks noChangeShapeType="1"/>
          </p:cNvSpPr>
          <p:nvPr/>
        </p:nvSpPr>
        <p:spPr bwMode="auto">
          <a:xfrm flipH="1">
            <a:off x="1332000" y="2469705"/>
            <a:ext cx="50400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1" name="Line 59"/>
          <p:cNvSpPr>
            <a:spLocks noChangeShapeType="1"/>
          </p:cNvSpPr>
          <p:nvPr/>
        </p:nvSpPr>
        <p:spPr bwMode="auto">
          <a:xfrm>
            <a:off x="2556000" y="2469705"/>
            <a:ext cx="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2" name="Line 60"/>
          <p:cNvSpPr>
            <a:spLocks noChangeShapeType="1"/>
          </p:cNvSpPr>
          <p:nvPr/>
        </p:nvSpPr>
        <p:spPr bwMode="auto">
          <a:xfrm flipH="1">
            <a:off x="2700000" y="2469705"/>
            <a:ext cx="50400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3" name="Line 61"/>
          <p:cNvSpPr>
            <a:spLocks noChangeShapeType="1"/>
          </p:cNvSpPr>
          <p:nvPr/>
        </p:nvSpPr>
        <p:spPr bwMode="auto">
          <a:xfrm>
            <a:off x="3780000" y="2469705"/>
            <a:ext cx="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4" name="Line 62"/>
          <p:cNvSpPr>
            <a:spLocks noChangeShapeType="1"/>
          </p:cNvSpPr>
          <p:nvPr/>
        </p:nvSpPr>
        <p:spPr bwMode="auto">
          <a:xfrm flipH="1">
            <a:off x="3924000" y="2469705"/>
            <a:ext cx="50400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5" name="Line 63"/>
          <p:cNvSpPr>
            <a:spLocks noChangeShapeType="1"/>
          </p:cNvSpPr>
          <p:nvPr/>
        </p:nvSpPr>
        <p:spPr bwMode="auto">
          <a:xfrm>
            <a:off x="5148000" y="2469705"/>
            <a:ext cx="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6" name="Line 64"/>
          <p:cNvSpPr>
            <a:spLocks noChangeShapeType="1"/>
          </p:cNvSpPr>
          <p:nvPr/>
        </p:nvSpPr>
        <p:spPr bwMode="auto">
          <a:xfrm flipH="1">
            <a:off x="5292000" y="2469705"/>
            <a:ext cx="50400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7" name="Line 65"/>
          <p:cNvSpPr>
            <a:spLocks noChangeShapeType="1"/>
          </p:cNvSpPr>
          <p:nvPr/>
        </p:nvSpPr>
        <p:spPr bwMode="auto">
          <a:xfrm>
            <a:off x="6444000" y="2469705"/>
            <a:ext cx="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8" name="Line 66"/>
          <p:cNvSpPr>
            <a:spLocks noChangeShapeType="1"/>
          </p:cNvSpPr>
          <p:nvPr/>
        </p:nvSpPr>
        <p:spPr bwMode="auto">
          <a:xfrm flipH="1">
            <a:off x="6588000" y="2469705"/>
            <a:ext cx="50400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9" name="Line 67"/>
          <p:cNvSpPr>
            <a:spLocks noChangeShapeType="1"/>
          </p:cNvSpPr>
          <p:nvPr/>
        </p:nvSpPr>
        <p:spPr bwMode="auto">
          <a:xfrm>
            <a:off x="7740000" y="2469705"/>
            <a:ext cx="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0" name="Line 68"/>
          <p:cNvSpPr>
            <a:spLocks noChangeShapeType="1"/>
          </p:cNvSpPr>
          <p:nvPr/>
        </p:nvSpPr>
        <p:spPr bwMode="auto">
          <a:xfrm flipH="1">
            <a:off x="7884000" y="2469705"/>
            <a:ext cx="50400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1" name="Line 69"/>
          <p:cNvSpPr>
            <a:spLocks noChangeShapeType="1"/>
          </p:cNvSpPr>
          <p:nvPr/>
        </p:nvSpPr>
        <p:spPr bwMode="auto">
          <a:xfrm>
            <a:off x="1188000" y="3477705"/>
            <a:ext cx="0" cy="648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2" name="Line 70"/>
          <p:cNvSpPr>
            <a:spLocks noChangeShapeType="1"/>
          </p:cNvSpPr>
          <p:nvPr/>
        </p:nvSpPr>
        <p:spPr bwMode="auto">
          <a:xfrm flipH="1">
            <a:off x="1332000" y="3477705"/>
            <a:ext cx="1296000" cy="648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3" name="Line 71"/>
          <p:cNvSpPr>
            <a:spLocks noChangeShapeType="1"/>
          </p:cNvSpPr>
          <p:nvPr/>
        </p:nvSpPr>
        <p:spPr bwMode="auto">
          <a:xfrm>
            <a:off x="3780000" y="3477705"/>
            <a:ext cx="0" cy="648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4" name="Line 72"/>
          <p:cNvSpPr>
            <a:spLocks noChangeShapeType="1"/>
          </p:cNvSpPr>
          <p:nvPr/>
        </p:nvSpPr>
        <p:spPr bwMode="auto">
          <a:xfrm flipH="1">
            <a:off x="3924000" y="3477705"/>
            <a:ext cx="1296000" cy="648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5" name="Line 73"/>
          <p:cNvSpPr>
            <a:spLocks noChangeShapeType="1"/>
          </p:cNvSpPr>
          <p:nvPr/>
        </p:nvSpPr>
        <p:spPr bwMode="auto">
          <a:xfrm>
            <a:off x="6444000" y="3477705"/>
            <a:ext cx="0" cy="648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6" name="Line 74"/>
          <p:cNvSpPr>
            <a:spLocks noChangeShapeType="1"/>
          </p:cNvSpPr>
          <p:nvPr/>
        </p:nvSpPr>
        <p:spPr bwMode="auto">
          <a:xfrm flipH="1">
            <a:off x="6516000" y="3477705"/>
            <a:ext cx="1296000" cy="648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7" name="Line 75"/>
          <p:cNvSpPr>
            <a:spLocks noChangeShapeType="1"/>
          </p:cNvSpPr>
          <p:nvPr/>
        </p:nvSpPr>
        <p:spPr bwMode="auto">
          <a:xfrm>
            <a:off x="1188000" y="4557705"/>
            <a:ext cx="0" cy="648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8" name="Line 76"/>
          <p:cNvSpPr>
            <a:spLocks noChangeShapeType="1"/>
          </p:cNvSpPr>
          <p:nvPr/>
        </p:nvSpPr>
        <p:spPr bwMode="auto">
          <a:xfrm flipH="1">
            <a:off x="1332000" y="4557705"/>
            <a:ext cx="2592000" cy="648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9" name="Text Box 77"/>
          <p:cNvSpPr txBox="1">
            <a:spLocks noChangeArrowheads="1"/>
          </p:cNvSpPr>
          <p:nvPr/>
        </p:nvSpPr>
        <p:spPr bwMode="auto">
          <a:xfrm>
            <a:off x="612000" y="3045705"/>
            <a:ext cx="318000" cy="432000"/>
          </a:xfrm>
          <a:prstGeom prst="rect">
            <a:avLst/>
          </a:prstGeom>
          <a:noFill/>
          <a:ln w="9525">
            <a:noFill/>
            <a:miter lim="800000"/>
            <a:headEnd/>
            <a:tailEnd/>
          </a:ln>
          <a:effectLst/>
        </p:spPr>
        <p:txBody>
          <a:bodyPr wrap="none">
            <a:prstTxWarp prst="textNoShape">
              <a:avLst/>
            </a:prstTxWarp>
            <a:spAutoFit/>
          </a:bodyPr>
          <a:lstStyle/>
          <a:p>
            <a:r>
              <a:rPr lang="en-US"/>
              <a:t>1</a:t>
            </a:r>
          </a:p>
        </p:txBody>
      </p:sp>
      <p:sp>
        <p:nvSpPr>
          <p:cNvPr id="80" name="Text Box 78"/>
          <p:cNvSpPr txBox="1">
            <a:spLocks noChangeArrowheads="1"/>
          </p:cNvSpPr>
          <p:nvPr/>
        </p:nvSpPr>
        <p:spPr bwMode="auto">
          <a:xfrm>
            <a:off x="612000" y="4125705"/>
            <a:ext cx="318000" cy="432000"/>
          </a:xfrm>
          <a:prstGeom prst="rect">
            <a:avLst/>
          </a:prstGeom>
          <a:noFill/>
          <a:ln w="9525">
            <a:noFill/>
            <a:miter lim="800000"/>
            <a:headEnd/>
            <a:tailEnd/>
          </a:ln>
          <a:effectLst/>
        </p:spPr>
        <p:txBody>
          <a:bodyPr wrap="none">
            <a:prstTxWarp prst="textNoShape">
              <a:avLst/>
            </a:prstTxWarp>
            <a:spAutoFit/>
          </a:bodyPr>
          <a:lstStyle/>
          <a:p>
            <a:r>
              <a:rPr lang="en-US"/>
              <a:t>2</a:t>
            </a:r>
          </a:p>
        </p:txBody>
      </p:sp>
      <p:sp>
        <p:nvSpPr>
          <p:cNvPr id="81" name="Text Box 79"/>
          <p:cNvSpPr txBox="1">
            <a:spLocks noChangeArrowheads="1"/>
          </p:cNvSpPr>
          <p:nvPr/>
        </p:nvSpPr>
        <p:spPr bwMode="auto">
          <a:xfrm>
            <a:off x="612000" y="5205705"/>
            <a:ext cx="318000" cy="432000"/>
          </a:xfrm>
          <a:prstGeom prst="rect">
            <a:avLst/>
          </a:prstGeom>
          <a:noFill/>
          <a:ln w="9525">
            <a:noFill/>
            <a:miter lim="800000"/>
            <a:headEnd/>
            <a:tailEnd/>
          </a:ln>
          <a:effectLst/>
        </p:spPr>
        <p:txBody>
          <a:bodyPr wrap="none">
            <a:prstTxWarp prst="textNoShape">
              <a:avLst/>
            </a:prstTxWarp>
            <a:spAutoFit/>
          </a:bodyPr>
          <a:lstStyle/>
          <a:p>
            <a:r>
              <a:rPr lang="en-US"/>
              <a:t>3</a:t>
            </a:r>
          </a:p>
        </p:txBody>
      </p:sp>
      <p:sp>
        <p:nvSpPr>
          <p:cNvPr id="83" name="Line 81"/>
          <p:cNvSpPr>
            <a:spLocks noChangeShapeType="1"/>
          </p:cNvSpPr>
          <p:nvPr/>
        </p:nvSpPr>
        <p:spPr bwMode="auto">
          <a:xfrm>
            <a:off x="6444000" y="4557705"/>
            <a:ext cx="0" cy="648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4" name="Line 82"/>
          <p:cNvSpPr>
            <a:spLocks noChangeShapeType="1"/>
          </p:cNvSpPr>
          <p:nvPr/>
        </p:nvSpPr>
        <p:spPr bwMode="auto">
          <a:xfrm flipH="1">
            <a:off x="6588000" y="4629705"/>
            <a:ext cx="2304000" cy="576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5" name="Line 83"/>
          <p:cNvSpPr>
            <a:spLocks noChangeShapeType="1"/>
          </p:cNvSpPr>
          <p:nvPr/>
        </p:nvSpPr>
        <p:spPr bwMode="auto">
          <a:xfrm>
            <a:off x="1188000" y="5637705"/>
            <a:ext cx="0" cy="432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6" name="Line 84"/>
          <p:cNvSpPr>
            <a:spLocks noChangeShapeType="1"/>
          </p:cNvSpPr>
          <p:nvPr/>
        </p:nvSpPr>
        <p:spPr bwMode="auto">
          <a:xfrm flipH="1">
            <a:off x="1476000" y="5637705"/>
            <a:ext cx="4968000" cy="432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8" name="Text Box 87"/>
          <p:cNvSpPr txBox="1">
            <a:spLocks noChangeArrowheads="1"/>
          </p:cNvSpPr>
          <p:nvPr/>
        </p:nvSpPr>
        <p:spPr bwMode="auto">
          <a:xfrm rot="16200000">
            <a:off x="-171000" y="4822959"/>
            <a:ext cx="972000" cy="318000"/>
          </a:xfrm>
          <a:prstGeom prst="rect">
            <a:avLst/>
          </a:prstGeom>
          <a:noFill/>
          <a:ln w="9525">
            <a:noFill/>
            <a:miter lim="800000"/>
            <a:headEnd/>
            <a:tailEnd/>
          </a:ln>
          <a:effectLst/>
        </p:spPr>
        <p:txBody>
          <a:bodyPr wrap="none">
            <a:prstTxWarp prst="textNoShape">
              <a:avLst/>
            </a:prstTxWarp>
            <a:spAutoFit/>
          </a:bodyPr>
          <a:lstStyle/>
          <a:p>
            <a:r>
              <a:rPr lang="en-US" sz="1600" dirty="0"/>
              <a:t>iterations</a:t>
            </a:r>
          </a:p>
        </p:txBody>
      </p:sp>
      <p:sp>
        <p:nvSpPr>
          <p:cNvPr id="89" name="Line 88"/>
          <p:cNvSpPr>
            <a:spLocks noChangeShapeType="1"/>
          </p:cNvSpPr>
          <p:nvPr/>
        </p:nvSpPr>
        <p:spPr bwMode="auto">
          <a:xfrm>
            <a:off x="468000" y="4845705"/>
            <a:ext cx="0" cy="720000"/>
          </a:xfrm>
          <a:prstGeom prst="line">
            <a:avLst/>
          </a:prstGeom>
          <a:noFill/>
          <a:ln w="38100">
            <a:solidFill>
              <a:schemeClr val="tx1"/>
            </a:solidFill>
            <a:round/>
            <a:headEnd/>
            <a:tailEnd type="triangle" w="med" len="med"/>
          </a:ln>
          <a:effectLst/>
        </p:spPr>
        <p:txBody>
          <a:bodyPr>
            <a:prstTxWarp prst="textNoShape">
              <a:avLst/>
            </a:prstTxWarp>
          </a:bodyPr>
          <a:lstStyle/>
          <a:p>
            <a:endParaRPr lang="es-ES_tradnl"/>
          </a:p>
        </p:txBody>
      </p:sp>
      <p:sp>
        <p:nvSpPr>
          <p:cNvPr id="90" name="Text Box 89"/>
          <p:cNvSpPr txBox="1">
            <a:spLocks noChangeArrowheads="1"/>
          </p:cNvSpPr>
          <p:nvPr/>
        </p:nvSpPr>
        <p:spPr bwMode="auto">
          <a:xfrm>
            <a:off x="828000" y="1340768"/>
            <a:ext cx="794641" cy="276999"/>
          </a:xfrm>
          <a:prstGeom prst="rect">
            <a:avLst/>
          </a:prstGeom>
          <a:noFill/>
          <a:ln w="9525">
            <a:noFill/>
            <a:miter lim="800000"/>
            <a:headEnd/>
            <a:tailEnd/>
          </a:ln>
          <a:effectLst/>
        </p:spPr>
        <p:txBody>
          <a:bodyPr wrap="none">
            <a:prstTxWarp prst="textNoShape">
              <a:avLst/>
            </a:prstTxWarp>
            <a:spAutoFit/>
          </a:bodyPr>
          <a:lstStyle/>
          <a:p>
            <a:r>
              <a:rPr lang="en-US" sz="1200" dirty="0"/>
              <a:t>Thread 0</a:t>
            </a:r>
          </a:p>
        </p:txBody>
      </p:sp>
      <p:sp>
        <p:nvSpPr>
          <p:cNvPr id="91" name="Text Box 90"/>
          <p:cNvSpPr txBox="1">
            <a:spLocks noChangeArrowheads="1"/>
          </p:cNvSpPr>
          <p:nvPr/>
        </p:nvSpPr>
        <p:spPr bwMode="auto">
          <a:xfrm>
            <a:off x="6012000" y="1340768"/>
            <a:ext cx="794641" cy="276999"/>
          </a:xfrm>
          <a:prstGeom prst="rect">
            <a:avLst/>
          </a:prstGeom>
          <a:noFill/>
          <a:ln w="9525">
            <a:noFill/>
            <a:miter lim="800000"/>
            <a:headEnd/>
            <a:tailEnd/>
          </a:ln>
          <a:effectLst/>
        </p:spPr>
        <p:txBody>
          <a:bodyPr wrap="none">
            <a:prstTxWarp prst="textNoShape">
              <a:avLst/>
            </a:prstTxWarp>
            <a:spAutoFit/>
          </a:bodyPr>
          <a:lstStyle/>
          <a:p>
            <a:r>
              <a:rPr lang="en-US" sz="1200"/>
              <a:t>Thread 8</a:t>
            </a:r>
          </a:p>
        </p:txBody>
      </p:sp>
      <p:sp>
        <p:nvSpPr>
          <p:cNvPr id="92" name="Text Box 91"/>
          <p:cNvSpPr txBox="1">
            <a:spLocks noChangeArrowheads="1"/>
          </p:cNvSpPr>
          <p:nvPr/>
        </p:nvSpPr>
        <p:spPr bwMode="auto">
          <a:xfrm>
            <a:off x="2124000" y="1340768"/>
            <a:ext cx="794641" cy="276999"/>
          </a:xfrm>
          <a:prstGeom prst="rect">
            <a:avLst/>
          </a:prstGeom>
          <a:noFill/>
          <a:ln w="9525">
            <a:noFill/>
            <a:miter lim="800000"/>
            <a:headEnd/>
            <a:tailEnd/>
          </a:ln>
          <a:effectLst/>
        </p:spPr>
        <p:txBody>
          <a:bodyPr wrap="none">
            <a:prstTxWarp prst="textNoShape">
              <a:avLst/>
            </a:prstTxWarp>
            <a:spAutoFit/>
          </a:bodyPr>
          <a:lstStyle/>
          <a:p>
            <a:r>
              <a:rPr lang="en-US" sz="1200"/>
              <a:t>Thread 2</a:t>
            </a:r>
          </a:p>
        </p:txBody>
      </p:sp>
      <p:sp>
        <p:nvSpPr>
          <p:cNvPr id="93" name="Text Box 92"/>
          <p:cNvSpPr txBox="1">
            <a:spLocks noChangeArrowheads="1"/>
          </p:cNvSpPr>
          <p:nvPr/>
        </p:nvSpPr>
        <p:spPr bwMode="auto">
          <a:xfrm>
            <a:off x="3420000" y="1340768"/>
            <a:ext cx="794641" cy="276999"/>
          </a:xfrm>
          <a:prstGeom prst="rect">
            <a:avLst/>
          </a:prstGeom>
          <a:noFill/>
          <a:ln w="9525">
            <a:noFill/>
            <a:miter lim="800000"/>
            <a:headEnd/>
            <a:tailEnd/>
          </a:ln>
          <a:effectLst/>
        </p:spPr>
        <p:txBody>
          <a:bodyPr wrap="none">
            <a:prstTxWarp prst="textNoShape">
              <a:avLst/>
            </a:prstTxWarp>
            <a:spAutoFit/>
          </a:bodyPr>
          <a:lstStyle/>
          <a:p>
            <a:r>
              <a:rPr lang="en-US" sz="1200"/>
              <a:t>Thread 4</a:t>
            </a:r>
          </a:p>
        </p:txBody>
      </p:sp>
      <p:sp>
        <p:nvSpPr>
          <p:cNvPr id="94" name="Text Box 93"/>
          <p:cNvSpPr txBox="1">
            <a:spLocks noChangeArrowheads="1"/>
          </p:cNvSpPr>
          <p:nvPr/>
        </p:nvSpPr>
        <p:spPr bwMode="auto">
          <a:xfrm>
            <a:off x="4716000" y="1340768"/>
            <a:ext cx="794641" cy="276999"/>
          </a:xfrm>
          <a:prstGeom prst="rect">
            <a:avLst/>
          </a:prstGeom>
          <a:noFill/>
          <a:ln w="9525">
            <a:noFill/>
            <a:miter lim="800000"/>
            <a:headEnd/>
            <a:tailEnd/>
          </a:ln>
          <a:effectLst/>
        </p:spPr>
        <p:txBody>
          <a:bodyPr wrap="none">
            <a:prstTxWarp prst="textNoShape">
              <a:avLst/>
            </a:prstTxWarp>
            <a:spAutoFit/>
          </a:bodyPr>
          <a:lstStyle/>
          <a:p>
            <a:r>
              <a:rPr lang="en-US" sz="1200" dirty="0"/>
              <a:t>Thread 6</a:t>
            </a:r>
          </a:p>
        </p:txBody>
      </p:sp>
      <p:sp>
        <p:nvSpPr>
          <p:cNvPr id="95" name="Text Box 94"/>
          <p:cNvSpPr txBox="1">
            <a:spLocks noChangeArrowheads="1"/>
          </p:cNvSpPr>
          <p:nvPr/>
        </p:nvSpPr>
        <p:spPr bwMode="auto">
          <a:xfrm>
            <a:off x="7308000" y="1340768"/>
            <a:ext cx="877997" cy="276999"/>
          </a:xfrm>
          <a:prstGeom prst="rect">
            <a:avLst/>
          </a:prstGeom>
          <a:noFill/>
          <a:ln w="9525">
            <a:noFill/>
            <a:miter lim="800000"/>
            <a:headEnd/>
            <a:tailEnd/>
          </a:ln>
          <a:effectLst/>
        </p:spPr>
        <p:txBody>
          <a:bodyPr wrap="none">
            <a:prstTxWarp prst="textNoShape">
              <a:avLst/>
            </a:prstTxWarp>
            <a:spAutoFit/>
          </a:bodyPr>
          <a:lstStyle/>
          <a:p>
            <a:r>
              <a:rPr lang="en-US" sz="1200"/>
              <a:t>Thread 10</a:t>
            </a:r>
          </a:p>
        </p:txBody>
      </p:sp>
      <p:sp>
        <p:nvSpPr>
          <p:cNvPr id="4" name="Marcador de número de diapositiva 3"/>
          <p:cNvSpPr>
            <a:spLocks noGrp="1"/>
          </p:cNvSpPr>
          <p:nvPr>
            <p:ph type="sldNum" sz="quarter" idx="11"/>
          </p:nvPr>
        </p:nvSpPr>
        <p:spPr/>
        <p:txBody>
          <a:bodyPr/>
          <a:lstStyle/>
          <a:p>
            <a:fld id="{323594FA-E141-4234-AE05-360401972BE7}" type="slidenum">
              <a:rPr lang="en-US" altLang="en-US" smtClean="0"/>
              <a:pPr/>
              <a:t>7</a:t>
            </a:fld>
            <a:endParaRPr lang="en-US" altLang="en-US"/>
          </a:p>
        </p:txBody>
      </p:sp>
      <p:sp>
        <p:nvSpPr>
          <p:cNvPr id="97" name="CuadroTexto 26">
            <a:extLst>
              <a:ext uri="{FF2B5EF4-FFF2-40B4-BE49-F238E27FC236}">
                <a16:creationId xmlns:a16="http://schemas.microsoft.com/office/drawing/2014/main" id="{1D24DD0F-C82B-9B44-A534-ADB88735E535}"/>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3" name="TextBox 2">
            <a:extLst>
              <a:ext uri="{FF2B5EF4-FFF2-40B4-BE49-F238E27FC236}">
                <a16:creationId xmlns:a16="http://schemas.microsoft.com/office/drawing/2014/main" id="{11A9BA15-B558-6649-8760-B1A1BBE8F0F2}"/>
              </a:ext>
            </a:extLst>
          </p:cNvPr>
          <p:cNvSpPr txBox="1"/>
          <p:nvPr/>
        </p:nvSpPr>
        <p:spPr>
          <a:xfrm>
            <a:off x="8652290" y="2000392"/>
            <a:ext cx="373820"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94741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85"/>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p:bldP spid="80" grpId="0"/>
      <p:bldP spid="81" grpId="0"/>
      <p:bldP spid="83" grpId="0" animBg="1"/>
      <p:bldP spid="84" grpId="0" animBg="1"/>
      <p:bldP spid="85" grpId="0" animBg="1"/>
      <p:bldP spid="86" grpId="0" animBg="1"/>
      <p:bldP spid="88" grpId="0"/>
      <p:bldP spid="89" grpId="0" animBg="1"/>
      <p:bldP spid="90" grpId="0"/>
      <p:bldP spid="91" grpId="0"/>
      <p:bldP spid="92" grpId="0"/>
      <p:bldP spid="93" grpId="0"/>
      <p:bldP spid="94" grpId="0"/>
      <p:bldP spid="9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F97F996B-F721-9149-A487-2E764C8DFDC4}"/>
              </a:ext>
            </a:extLst>
          </p:cNvPr>
          <p:cNvGrpSpPr/>
          <p:nvPr/>
        </p:nvGrpSpPr>
        <p:grpSpPr>
          <a:xfrm>
            <a:off x="179512" y="2060848"/>
            <a:ext cx="8134540" cy="1064901"/>
            <a:chOff x="179512" y="2060848"/>
            <a:chExt cx="8134540" cy="1064901"/>
          </a:xfrm>
        </p:grpSpPr>
        <p:sp>
          <p:nvSpPr>
            <p:cNvPr id="116" name="TextBox 136">
              <a:extLst>
                <a:ext uri="{FF2B5EF4-FFF2-40B4-BE49-F238E27FC236}">
                  <a16:creationId xmlns:a16="http://schemas.microsoft.com/office/drawing/2014/main" id="{F06DD6E1-771B-064D-83F8-551A6BB1B767}"/>
                </a:ext>
              </a:extLst>
            </p:cNvPr>
            <p:cNvSpPr txBox="1">
              <a:spLocks noChangeArrowheads="1"/>
            </p:cNvSpPr>
            <p:nvPr/>
          </p:nvSpPr>
          <p:spPr bwMode="auto">
            <a:xfrm>
              <a:off x="179512" y="2060848"/>
              <a:ext cx="3244799"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800" b="1" dirty="0">
                  <a:latin typeface="Tahoma" panose="020B0604030504040204" pitchFamily="34" charset="0"/>
                  <a:ea typeface="Tahoma" panose="020B0604030504040204" pitchFamily="34" charset="0"/>
                  <a:cs typeface="Tahoma" panose="020B0604030504040204" pitchFamily="34" charset="0"/>
                </a:rPr>
                <a:t>Per-block (Inclusive) Scan</a:t>
              </a:r>
            </a:p>
          </p:txBody>
        </p:sp>
        <p:sp>
          <p:nvSpPr>
            <p:cNvPr id="117" name="Rectangle 116">
              <a:extLst>
                <a:ext uri="{FF2B5EF4-FFF2-40B4-BE49-F238E27FC236}">
                  <a16:creationId xmlns:a16="http://schemas.microsoft.com/office/drawing/2014/main" id="{0EEBC02B-3FEF-CA4A-A8ED-859C54E8079D}"/>
                </a:ext>
              </a:extLst>
            </p:cNvPr>
            <p:cNvSpPr/>
            <p:nvPr/>
          </p:nvSpPr>
          <p:spPr bwMode="auto">
            <a:xfrm>
              <a:off x="1390015"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18" name="Rectangle 117">
              <a:extLst>
                <a:ext uri="{FF2B5EF4-FFF2-40B4-BE49-F238E27FC236}">
                  <a16:creationId xmlns:a16="http://schemas.microsoft.com/office/drawing/2014/main" id="{F980F95C-502F-E749-BDB5-453A8DC99229}"/>
                </a:ext>
              </a:extLst>
            </p:cNvPr>
            <p:cNvSpPr/>
            <p:nvPr/>
          </p:nvSpPr>
          <p:spPr bwMode="auto">
            <a:xfrm>
              <a:off x="1851342"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19" name="Rectangle 118">
              <a:extLst>
                <a:ext uri="{FF2B5EF4-FFF2-40B4-BE49-F238E27FC236}">
                  <a16:creationId xmlns:a16="http://schemas.microsoft.com/office/drawing/2014/main" id="{EB778CB5-301A-D74E-941A-2913C3FDC12F}"/>
                </a:ext>
              </a:extLst>
            </p:cNvPr>
            <p:cNvSpPr/>
            <p:nvPr/>
          </p:nvSpPr>
          <p:spPr bwMode="auto">
            <a:xfrm>
              <a:off x="2312669"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120" name="Rectangle 119">
              <a:extLst>
                <a:ext uri="{FF2B5EF4-FFF2-40B4-BE49-F238E27FC236}">
                  <a16:creationId xmlns:a16="http://schemas.microsoft.com/office/drawing/2014/main" id="{51EFF104-F7BE-6840-8AE1-FD88D67E8C4E}"/>
                </a:ext>
              </a:extLst>
            </p:cNvPr>
            <p:cNvSpPr/>
            <p:nvPr/>
          </p:nvSpPr>
          <p:spPr bwMode="auto">
            <a:xfrm>
              <a:off x="2773996"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21" name="Rectangle 120">
              <a:extLst>
                <a:ext uri="{FF2B5EF4-FFF2-40B4-BE49-F238E27FC236}">
                  <a16:creationId xmlns:a16="http://schemas.microsoft.com/office/drawing/2014/main" id="{C6168B33-C419-714D-98CA-3D23F1B3E168}"/>
                </a:ext>
              </a:extLst>
            </p:cNvPr>
            <p:cNvSpPr/>
            <p:nvPr/>
          </p:nvSpPr>
          <p:spPr bwMode="auto">
            <a:xfrm>
              <a:off x="3235323"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22" name="Rectangle 121">
              <a:extLst>
                <a:ext uri="{FF2B5EF4-FFF2-40B4-BE49-F238E27FC236}">
                  <a16:creationId xmlns:a16="http://schemas.microsoft.com/office/drawing/2014/main" id="{3F00C4C5-2FE7-D64B-84FC-1CD193763A04}"/>
                </a:ext>
              </a:extLst>
            </p:cNvPr>
            <p:cNvSpPr/>
            <p:nvPr/>
          </p:nvSpPr>
          <p:spPr bwMode="auto">
            <a:xfrm>
              <a:off x="3696650"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23" name="Rectangle 122">
              <a:extLst>
                <a:ext uri="{FF2B5EF4-FFF2-40B4-BE49-F238E27FC236}">
                  <a16:creationId xmlns:a16="http://schemas.microsoft.com/office/drawing/2014/main" id="{CF8DA404-74CF-AD43-B291-A50A7908473E}"/>
                </a:ext>
              </a:extLst>
            </p:cNvPr>
            <p:cNvSpPr/>
            <p:nvPr/>
          </p:nvSpPr>
          <p:spPr bwMode="auto">
            <a:xfrm>
              <a:off x="4157977" y="255833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24" name="Rectangle 123">
              <a:extLst>
                <a:ext uri="{FF2B5EF4-FFF2-40B4-BE49-F238E27FC236}">
                  <a16:creationId xmlns:a16="http://schemas.microsoft.com/office/drawing/2014/main" id="{F127E1BC-57C4-0149-855F-C9B8AD6A2185}"/>
                </a:ext>
              </a:extLst>
            </p:cNvPr>
            <p:cNvSpPr/>
            <p:nvPr/>
          </p:nvSpPr>
          <p:spPr bwMode="auto">
            <a:xfrm>
              <a:off x="4619304"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125" name="Rectangle 124">
              <a:extLst>
                <a:ext uri="{FF2B5EF4-FFF2-40B4-BE49-F238E27FC236}">
                  <a16:creationId xmlns:a16="http://schemas.microsoft.com/office/drawing/2014/main" id="{A1CD2C9D-2BF6-CF45-B9E9-13354575927E}"/>
                </a:ext>
              </a:extLst>
            </p:cNvPr>
            <p:cNvSpPr/>
            <p:nvPr/>
          </p:nvSpPr>
          <p:spPr bwMode="auto">
            <a:xfrm>
              <a:off x="5080631"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26" name="Rectangle 125">
              <a:extLst>
                <a:ext uri="{FF2B5EF4-FFF2-40B4-BE49-F238E27FC236}">
                  <a16:creationId xmlns:a16="http://schemas.microsoft.com/office/drawing/2014/main" id="{055F60C6-A4C9-D944-93F6-33EE9CAB858F}"/>
                </a:ext>
              </a:extLst>
            </p:cNvPr>
            <p:cNvSpPr/>
            <p:nvPr/>
          </p:nvSpPr>
          <p:spPr bwMode="auto">
            <a:xfrm>
              <a:off x="5541958"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27" name="Rectangle 126">
              <a:extLst>
                <a:ext uri="{FF2B5EF4-FFF2-40B4-BE49-F238E27FC236}">
                  <a16:creationId xmlns:a16="http://schemas.microsoft.com/office/drawing/2014/main" id="{9FF86C00-C41C-2A47-A9BE-5790724EF28E}"/>
                </a:ext>
              </a:extLst>
            </p:cNvPr>
            <p:cNvSpPr/>
            <p:nvPr/>
          </p:nvSpPr>
          <p:spPr bwMode="auto">
            <a:xfrm>
              <a:off x="6003285"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28" name="Rectangle 127">
              <a:extLst>
                <a:ext uri="{FF2B5EF4-FFF2-40B4-BE49-F238E27FC236}">
                  <a16:creationId xmlns:a16="http://schemas.microsoft.com/office/drawing/2014/main" id="{FBB44162-4DA1-3F4E-BFD7-691F433DFC15}"/>
                </a:ext>
              </a:extLst>
            </p:cNvPr>
            <p:cNvSpPr/>
            <p:nvPr/>
          </p:nvSpPr>
          <p:spPr bwMode="auto">
            <a:xfrm>
              <a:off x="6464612"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29" name="Rectangle 128">
              <a:extLst>
                <a:ext uri="{FF2B5EF4-FFF2-40B4-BE49-F238E27FC236}">
                  <a16:creationId xmlns:a16="http://schemas.microsoft.com/office/drawing/2014/main" id="{25047FC2-FBF6-084F-9E02-E3DF4E174881}"/>
                </a:ext>
              </a:extLst>
            </p:cNvPr>
            <p:cNvSpPr/>
            <p:nvPr/>
          </p:nvSpPr>
          <p:spPr bwMode="auto">
            <a:xfrm>
              <a:off x="6925939"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30" name="Rectangle 129">
              <a:extLst>
                <a:ext uri="{FF2B5EF4-FFF2-40B4-BE49-F238E27FC236}">
                  <a16:creationId xmlns:a16="http://schemas.microsoft.com/office/drawing/2014/main" id="{37040F0A-2B73-9546-883A-8E98CB86CC75}"/>
                </a:ext>
              </a:extLst>
            </p:cNvPr>
            <p:cNvSpPr/>
            <p:nvPr/>
          </p:nvSpPr>
          <p:spPr bwMode="auto">
            <a:xfrm>
              <a:off x="7387266" y="255833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31" name="Rectangle 130">
              <a:extLst>
                <a:ext uri="{FF2B5EF4-FFF2-40B4-BE49-F238E27FC236}">
                  <a16:creationId xmlns:a16="http://schemas.microsoft.com/office/drawing/2014/main" id="{DEEECD8C-170A-7948-82D3-C841623D128A}"/>
                </a:ext>
              </a:extLst>
            </p:cNvPr>
            <p:cNvSpPr/>
            <p:nvPr/>
          </p:nvSpPr>
          <p:spPr bwMode="auto">
            <a:xfrm>
              <a:off x="928688"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32" name="Rectangle 131">
              <a:extLst>
                <a:ext uri="{FF2B5EF4-FFF2-40B4-BE49-F238E27FC236}">
                  <a16:creationId xmlns:a16="http://schemas.microsoft.com/office/drawing/2014/main" id="{3E6E2415-D49F-1843-AEF2-533BF76EB0F3}"/>
                </a:ext>
              </a:extLst>
            </p:cNvPr>
            <p:cNvSpPr/>
            <p:nvPr/>
          </p:nvSpPr>
          <p:spPr bwMode="auto">
            <a:xfrm>
              <a:off x="7848600"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8</a:t>
              </a:r>
            </a:p>
          </p:txBody>
        </p:sp>
        <p:sp>
          <p:nvSpPr>
            <p:cNvPr id="162" name="Rectangle 161">
              <a:extLst>
                <a:ext uri="{FF2B5EF4-FFF2-40B4-BE49-F238E27FC236}">
                  <a16:creationId xmlns:a16="http://schemas.microsoft.com/office/drawing/2014/main" id="{9B9F16E0-447C-B84A-AA90-966B5ADD647D}"/>
                </a:ext>
              </a:extLst>
            </p:cNvPr>
            <p:cNvSpPr/>
            <p:nvPr/>
          </p:nvSpPr>
          <p:spPr>
            <a:xfrm>
              <a:off x="936940" y="2441749"/>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63" name="Rectangle 162">
              <a:extLst>
                <a:ext uri="{FF2B5EF4-FFF2-40B4-BE49-F238E27FC236}">
                  <a16:creationId xmlns:a16="http://schemas.microsoft.com/office/drawing/2014/main" id="{641140A3-4D40-E74E-A15F-9438015FAF1E}"/>
                </a:ext>
              </a:extLst>
            </p:cNvPr>
            <p:cNvSpPr/>
            <p:nvPr/>
          </p:nvSpPr>
          <p:spPr>
            <a:xfrm>
              <a:off x="2764152" y="2441749"/>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64" name="Rectangle 163">
              <a:extLst>
                <a:ext uri="{FF2B5EF4-FFF2-40B4-BE49-F238E27FC236}">
                  <a16:creationId xmlns:a16="http://schemas.microsoft.com/office/drawing/2014/main" id="{AB701855-4B54-BA4A-AAB8-963BF46440D5}"/>
                </a:ext>
              </a:extLst>
            </p:cNvPr>
            <p:cNvSpPr/>
            <p:nvPr/>
          </p:nvSpPr>
          <p:spPr>
            <a:xfrm>
              <a:off x="4615177" y="2441749"/>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65" name="Rectangle 164">
              <a:extLst>
                <a:ext uri="{FF2B5EF4-FFF2-40B4-BE49-F238E27FC236}">
                  <a16:creationId xmlns:a16="http://schemas.microsoft.com/office/drawing/2014/main" id="{F5CB0C5E-F527-7142-A4B9-E8D60B440F3C}"/>
                </a:ext>
              </a:extLst>
            </p:cNvPr>
            <p:cNvSpPr/>
            <p:nvPr/>
          </p:nvSpPr>
          <p:spPr>
            <a:xfrm>
              <a:off x="6452460" y="2441749"/>
              <a:ext cx="1861592"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sp>
        <p:nvSpPr>
          <p:cNvPr id="2" name="Title 1"/>
          <p:cNvSpPr>
            <a:spLocks noGrp="1"/>
          </p:cNvSpPr>
          <p:nvPr>
            <p:ph type="title"/>
          </p:nvPr>
        </p:nvSpPr>
        <p:spPr/>
        <p:txBody>
          <a:bodyPr/>
          <a:lstStyle/>
          <a:p>
            <a:r>
              <a:rPr lang="en-US" dirty="0">
                <a:solidFill>
                  <a:srgbClr val="0070C0"/>
                </a:solidFill>
              </a:rPr>
              <a:t>Hierarchical (Inclusive) Scan</a:t>
            </a:r>
          </a:p>
        </p:txBody>
      </p:sp>
      <p:sp>
        <p:nvSpPr>
          <p:cNvPr id="4" name="Slide Number Placeholder 3"/>
          <p:cNvSpPr>
            <a:spLocks noGrp="1"/>
          </p:cNvSpPr>
          <p:nvPr>
            <p:ph type="sldNum" sz="quarter" idx="11"/>
          </p:nvPr>
        </p:nvSpPr>
        <p:spPr/>
        <p:txBody>
          <a:bodyPr/>
          <a:lstStyle/>
          <a:p>
            <a:pPr>
              <a:defRPr/>
            </a:pPr>
            <a:fld id="{F5BFC335-8AC9-4C4F-8F08-44EA6E182DD0}" type="slidenum">
              <a:rPr lang="en-US" smtClean="0"/>
              <a:pPr>
                <a:defRPr/>
              </a:pPr>
              <a:t>70</a:t>
            </a:fld>
            <a:endParaRPr lang="en-US"/>
          </a:p>
        </p:txBody>
      </p:sp>
      <p:sp>
        <p:nvSpPr>
          <p:cNvPr id="82" name="Rectangle 81">
            <a:extLst>
              <a:ext uri="{FF2B5EF4-FFF2-40B4-BE49-F238E27FC236}">
                <a16:creationId xmlns:a16="http://schemas.microsoft.com/office/drawing/2014/main" id="{C6ADABD6-F8DD-FB49-9B42-E8A9E61FFC32}"/>
              </a:ext>
            </a:extLst>
          </p:cNvPr>
          <p:cNvSpPr/>
          <p:nvPr/>
        </p:nvSpPr>
        <p:spPr bwMode="auto">
          <a:xfrm>
            <a:off x="1390015"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83" name="Rectangle 82">
            <a:extLst>
              <a:ext uri="{FF2B5EF4-FFF2-40B4-BE49-F238E27FC236}">
                <a16:creationId xmlns:a16="http://schemas.microsoft.com/office/drawing/2014/main" id="{FF01E072-F42E-A047-AB00-5BF5E8B37726}"/>
              </a:ext>
            </a:extLst>
          </p:cNvPr>
          <p:cNvSpPr/>
          <p:nvPr/>
        </p:nvSpPr>
        <p:spPr bwMode="auto">
          <a:xfrm>
            <a:off x="1851342"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84" name="Rectangle 83">
            <a:extLst>
              <a:ext uri="{FF2B5EF4-FFF2-40B4-BE49-F238E27FC236}">
                <a16:creationId xmlns:a16="http://schemas.microsoft.com/office/drawing/2014/main" id="{2E94B1E0-FBD4-9743-AECF-946DD3E6BCD9}"/>
              </a:ext>
            </a:extLst>
          </p:cNvPr>
          <p:cNvSpPr/>
          <p:nvPr/>
        </p:nvSpPr>
        <p:spPr bwMode="auto">
          <a:xfrm>
            <a:off x="2312669"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87" name="Rectangle 86">
            <a:extLst>
              <a:ext uri="{FF2B5EF4-FFF2-40B4-BE49-F238E27FC236}">
                <a16:creationId xmlns:a16="http://schemas.microsoft.com/office/drawing/2014/main" id="{BB25B355-8437-034F-9AB9-7EDB7B529DE8}"/>
              </a:ext>
            </a:extLst>
          </p:cNvPr>
          <p:cNvSpPr/>
          <p:nvPr/>
        </p:nvSpPr>
        <p:spPr bwMode="auto">
          <a:xfrm>
            <a:off x="2773996"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11</a:t>
            </a:r>
          </a:p>
        </p:txBody>
      </p:sp>
      <p:sp>
        <p:nvSpPr>
          <p:cNvPr id="88" name="Rectangle 87">
            <a:extLst>
              <a:ext uri="{FF2B5EF4-FFF2-40B4-BE49-F238E27FC236}">
                <a16:creationId xmlns:a16="http://schemas.microsoft.com/office/drawing/2014/main" id="{A74F1BCA-3815-5648-A279-B9047F34B58E}"/>
              </a:ext>
            </a:extLst>
          </p:cNvPr>
          <p:cNvSpPr/>
          <p:nvPr/>
        </p:nvSpPr>
        <p:spPr bwMode="auto">
          <a:xfrm>
            <a:off x="3235323"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12</a:t>
            </a:r>
          </a:p>
        </p:txBody>
      </p:sp>
      <p:sp>
        <p:nvSpPr>
          <p:cNvPr id="92" name="Rectangle 91">
            <a:extLst>
              <a:ext uri="{FF2B5EF4-FFF2-40B4-BE49-F238E27FC236}">
                <a16:creationId xmlns:a16="http://schemas.microsoft.com/office/drawing/2014/main" id="{6DEF3EB9-A505-E74C-821B-FAECA97E71F4}"/>
              </a:ext>
            </a:extLst>
          </p:cNvPr>
          <p:cNvSpPr/>
          <p:nvPr/>
        </p:nvSpPr>
        <p:spPr bwMode="auto">
          <a:xfrm>
            <a:off x="3696650"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13</a:t>
            </a:r>
          </a:p>
        </p:txBody>
      </p:sp>
      <p:sp>
        <p:nvSpPr>
          <p:cNvPr id="93" name="Rectangle 92">
            <a:extLst>
              <a:ext uri="{FF2B5EF4-FFF2-40B4-BE49-F238E27FC236}">
                <a16:creationId xmlns:a16="http://schemas.microsoft.com/office/drawing/2014/main" id="{0D5AAC0F-8CDC-D64D-937E-CDB5B008A669}"/>
              </a:ext>
            </a:extLst>
          </p:cNvPr>
          <p:cNvSpPr/>
          <p:nvPr/>
        </p:nvSpPr>
        <p:spPr bwMode="auto">
          <a:xfrm>
            <a:off x="4157977" y="585212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94" name="Rectangle 93">
            <a:extLst>
              <a:ext uri="{FF2B5EF4-FFF2-40B4-BE49-F238E27FC236}">
                <a16:creationId xmlns:a16="http://schemas.microsoft.com/office/drawing/2014/main" id="{5FEE2084-5A4C-3240-8BEA-18219250825C}"/>
              </a:ext>
            </a:extLst>
          </p:cNvPr>
          <p:cNvSpPr/>
          <p:nvPr/>
        </p:nvSpPr>
        <p:spPr bwMode="auto">
          <a:xfrm>
            <a:off x="4619304"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95" name="Rectangle 94">
            <a:extLst>
              <a:ext uri="{FF2B5EF4-FFF2-40B4-BE49-F238E27FC236}">
                <a16:creationId xmlns:a16="http://schemas.microsoft.com/office/drawing/2014/main" id="{E3BDC411-1A9E-1E4A-A146-4C72DFE9F7D7}"/>
              </a:ext>
            </a:extLst>
          </p:cNvPr>
          <p:cNvSpPr/>
          <p:nvPr/>
        </p:nvSpPr>
        <p:spPr bwMode="auto">
          <a:xfrm>
            <a:off x="5080631"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15</a:t>
            </a:r>
          </a:p>
        </p:txBody>
      </p:sp>
      <p:sp>
        <p:nvSpPr>
          <p:cNvPr id="96" name="Rectangle 95">
            <a:extLst>
              <a:ext uri="{FF2B5EF4-FFF2-40B4-BE49-F238E27FC236}">
                <a16:creationId xmlns:a16="http://schemas.microsoft.com/office/drawing/2014/main" id="{84853185-9497-7E40-A213-FE7ECA2D267E}"/>
              </a:ext>
            </a:extLst>
          </p:cNvPr>
          <p:cNvSpPr/>
          <p:nvPr/>
        </p:nvSpPr>
        <p:spPr bwMode="auto">
          <a:xfrm>
            <a:off x="5541958"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17</a:t>
            </a:r>
          </a:p>
        </p:txBody>
      </p:sp>
      <p:sp>
        <p:nvSpPr>
          <p:cNvPr id="104" name="Rectangle 103">
            <a:extLst>
              <a:ext uri="{FF2B5EF4-FFF2-40B4-BE49-F238E27FC236}">
                <a16:creationId xmlns:a16="http://schemas.microsoft.com/office/drawing/2014/main" id="{84BEDBC0-0AF4-634F-9852-16F1BD66CAC2}"/>
              </a:ext>
            </a:extLst>
          </p:cNvPr>
          <p:cNvSpPr/>
          <p:nvPr/>
        </p:nvSpPr>
        <p:spPr bwMode="auto">
          <a:xfrm>
            <a:off x="6003285"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20</a:t>
            </a:r>
          </a:p>
        </p:txBody>
      </p:sp>
      <p:sp>
        <p:nvSpPr>
          <p:cNvPr id="105" name="Rectangle 104">
            <a:extLst>
              <a:ext uri="{FF2B5EF4-FFF2-40B4-BE49-F238E27FC236}">
                <a16:creationId xmlns:a16="http://schemas.microsoft.com/office/drawing/2014/main" id="{14713DC3-1F3E-544E-A6C3-BD9DE7261B8B}"/>
              </a:ext>
            </a:extLst>
          </p:cNvPr>
          <p:cNvSpPr/>
          <p:nvPr/>
        </p:nvSpPr>
        <p:spPr bwMode="auto">
          <a:xfrm>
            <a:off x="6464612"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22</a:t>
            </a:r>
          </a:p>
        </p:txBody>
      </p:sp>
      <p:sp>
        <p:nvSpPr>
          <p:cNvPr id="106" name="Rectangle 105">
            <a:extLst>
              <a:ext uri="{FF2B5EF4-FFF2-40B4-BE49-F238E27FC236}">
                <a16:creationId xmlns:a16="http://schemas.microsoft.com/office/drawing/2014/main" id="{4A603144-14C5-C747-9D4A-2E121ABD3483}"/>
              </a:ext>
            </a:extLst>
          </p:cNvPr>
          <p:cNvSpPr/>
          <p:nvPr/>
        </p:nvSpPr>
        <p:spPr bwMode="auto">
          <a:xfrm>
            <a:off x="6925939"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24</a:t>
            </a:r>
          </a:p>
        </p:txBody>
      </p:sp>
      <p:sp>
        <p:nvSpPr>
          <p:cNvPr id="107" name="Rectangle 106">
            <a:extLst>
              <a:ext uri="{FF2B5EF4-FFF2-40B4-BE49-F238E27FC236}">
                <a16:creationId xmlns:a16="http://schemas.microsoft.com/office/drawing/2014/main" id="{93CF3DF0-0432-714E-B12D-53E4ECC27BE3}"/>
              </a:ext>
            </a:extLst>
          </p:cNvPr>
          <p:cNvSpPr/>
          <p:nvPr/>
        </p:nvSpPr>
        <p:spPr bwMode="auto">
          <a:xfrm>
            <a:off x="7387266" y="585212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26</a:t>
            </a:r>
          </a:p>
        </p:txBody>
      </p:sp>
      <p:sp>
        <p:nvSpPr>
          <p:cNvPr id="108" name="Rectangle 107">
            <a:extLst>
              <a:ext uri="{FF2B5EF4-FFF2-40B4-BE49-F238E27FC236}">
                <a16:creationId xmlns:a16="http://schemas.microsoft.com/office/drawing/2014/main" id="{11E2D415-42A5-524B-BADC-1F81CE70A30C}"/>
              </a:ext>
            </a:extLst>
          </p:cNvPr>
          <p:cNvSpPr/>
          <p:nvPr/>
        </p:nvSpPr>
        <p:spPr bwMode="auto">
          <a:xfrm>
            <a:off x="928688"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09" name="Rectangle 108">
            <a:extLst>
              <a:ext uri="{FF2B5EF4-FFF2-40B4-BE49-F238E27FC236}">
                <a16:creationId xmlns:a16="http://schemas.microsoft.com/office/drawing/2014/main" id="{4C8D230D-50C2-0943-A74D-1E5172852545}"/>
              </a:ext>
            </a:extLst>
          </p:cNvPr>
          <p:cNvSpPr/>
          <p:nvPr/>
        </p:nvSpPr>
        <p:spPr bwMode="auto">
          <a:xfrm>
            <a:off x="7848600"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28</a:t>
            </a:r>
          </a:p>
        </p:txBody>
      </p:sp>
      <p:cxnSp>
        <p:nvCxnSpPr>
          <p:cNvPr id="21" name="Straight Arrow Connector 20">
            <a:extLst>
              <a:ext uri="{FF2B5EF4-FFF2-40B4-BE49-F238E27FC236}">
                <a16:creationId xmlns:a16="http://schemas.microsoft.com/office/drawing/2014/main" id="{60B294D6-4E0A-D74E-9FCA-07DF426D3718}"/>
              </a:ext>
            </a:extLst>
          </p:cNvPr>
          <p:cNvCxnSpPr>
            <a:cxnSpLocks/>
            <a:endCxn id="93" idx="0"/>
          </p:cNvCxnSpPr>
          <p:nvPr/>
        </p:nvCxnSpPr>
        <p:spPr>
          <a:xfrm>
            <a:off x="2541269" y="3015536"/>
            <a:ext cx="1845308" cy="2836584"/>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1288F82-419B-5A43-98D4-1D4E0D7DA97F}"/>
              </a:ext>
            </a:extLst>
          </p:cNvPr>
          <p:cNvCxnSpPr>
            <a:cxnSpLocks/>
            <a:endCxn id="93" idx="0"/>
          </p:cNvCxnSpPr>
          <p:nvPr/>
        </p:nvCxnSpPr>
        <p:spPr>
          <a:xfrm>
            <a:off x="4386577" y="3015536"/>
            <a:ext cx="0" cy="2836584"/>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F584EF78-2A41-B841-B637-E6D68D20837B}"/>
              </a:ext>
            </a:extLst>
          </p:cNvPr>
          <p:cNvSpPr/>
          <p:nvPr/>
        </p:nvSpPr>
        <p:spPr bwMode="auto">
          <a:xfrm>
            <a:off x="4157970"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15" name="Rectangle 114">
            <a:extLst>
              <a:ext uri="{FF2B5EF4-FFF2-40B4-BE49-F238E27FC236}">
                <a16:creationId xmlns:a16="http://schemas.microsoft.com/office/drawing/2014/main" id="{469A7A00-2F76-9341-9276-4F55EA89FC08}"/>
              </a:ext>
            </a:extLst>
          </p:cNvPr>
          <p:cNvSpPr/>
          <p:nvPr/>
        </p:nvSpPr>
        <p:spPr bwMode="auto">
          <a:xfrm>
            <a:off x="6003278"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
        <p:nvSpPr>
          <p:cNvPr id="133" name="Rectangle 132">
            <a:extLst>
              <a:ext uri="{FF2B5EF4-FFF2-40B4-BE49-F238E27FC236}">
                <a16:creationId xmlns:a16="http://schemas.microsoft.com/office/drawing/2014/main" id="{510A4C21-49F3-894C-A598-F15B807BA7F8}"/>
              </a:ext>
            </a:extLst>
          </p:cNvPr>
          <p:cNvSpPr/>
          <p:nvPr/>
        </p:nvSpPr>
        <p:spPr bwMode="auto">
          <a:xfrm>
            <a:off x="1390015"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34" name="Rectangle 133">
            <a:extLst>
              <a:ext uri="{FF2B5EF4-FFF2-40B4-BE49-F238E27FC236}">
                <a16:creationId xmlns:a16="http://schemas.microsoft.com/office/drawing/2014/main" id="{66C30355-725D-6A4F-843B-21ED56846B2B}"/>
              </a:ext>
            </a:extLst>
          </p:cNvPr>
          <p:cNvSpPr/>
          <p:nvPr/>
        </p:nvSpPr>
        <p:spPr bwMode="auto">
          <a:xfrm>
            <a:off x="1851342"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35" name="Rectangle 134">
            <a:extLst>
              <a:ext uri="{FF2B5EF4-FFF2-40B4-BE49-F238E27FC236}">
                <a16:creationId xmlns:a16="http://schemas.microsoft.com/office/drawing/2014/main" id="{CFA05394-79A0-844D-A495-A5FEB4818AC3}"/>
              </a:ext>
            </a:extLst>
          </p:cNvPr>
          <p:cNvSpPr/>
          <p:nvPr/>
        </p:nvSpPr>
        <p:spPr bwMode="auto">
          <a:xfrm>
            <a:off x="2312669"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36" name="Rectangle 135">
            <a:extLst>
              <a:ext uri="{FF2B5EF4-FFF2-40B4-BE49-F238E27FC236}">
                <a16:creationId xmlns:a16="http://schemas.microsoft.com/office/drawing/2014/main" id="{588BC52C-F00F-BC49-9739-BD79177E0773}"/>
              </a:ext>
            </a:extLst>
          </p:cNvPr>
          <p:cNvSpPr/>
          <p:nvPr/>
        </p:nvSpPr>
        <p:spPr bwMode="auto">
          <a:xfrm>
            <a:off x="2773996"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37" name="Rectangle 136">
            <a:extLst>
              <a:ext uri="{FF2B5EF4-FFF2-40B4-BE49-F238E27FC236}">
                <a16:creationId xmlns:a16="http://schemas.microsoft.com/office/drawing/2014/main" id="{D1347929-7BC9-7A46-BA7C-A6BA9A81CAD5}"/>
              </a:ext>
            </a:extLst>
          </p:cNvPr>
          <p:cNvSpPr/>
          <p:nvPr/>
        </p:nvSpPr>
        <p:spPr bwMode="auto">
          <a:xfrm>
            <a:off x="3235323"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38" name="Rectangle 137">
            <a:extLst>
              <a:ext uri="{FF2B5EF4-FFF2-40B4-BE49-F238E27FC236}">
                <a16:creationId xmlns:a16="http://schemas.microsoft.com/office/drawing/2014/main" id="{4E8E25F9-FDBC-9B42-B155-C1C7D0766FCB}"/>
              </a:ext>
            </a:extLst>
          </p:cNvPr>
          <p:cNvSpPr/>
          <p:nvPr/>
        </p:nvSpPr>
        <p:spPr bwMode="auto">
          <a:xfrm>
            <a:off x="3696650"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39" name="Rectangle 138">
            <a:extLst>
              <a:ext uri="{FF2B5EF4-FFF2-40B4-BE49-F238E27FC236}">
                <a16:creationId xmlns:a16="http://schemas.microsoft.com/office/drawing/2014/main" id="{7D7E88D7-571C-CB45-BC2C-001835886F46}"/>
              </a:ext>
            </a:extLst>
          </p:cNvPr>
          <p:cNvSpPr/>
          <p:nvPr/>
        </p:nvSpPr>
        <p:spPr bwMode="auto">
          <a:xfrm>
            <a:off x="4157977" y="138927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0" name="Rectangle 139">
            <a:extLst>
              <a:ext uri="{FF2B5EF4-FFF2-40B4-BE49-F238E27FC236}">
                <a16:creationId xmlns:a16="http://schemas.microsoft.com/office/drawing/2014/main" id="{2E6E8CCA-BE70-E047-8F03-B85D022E79C3}"/>
              </a:ext>
            </a:extLst>
          </p:cNvPr>
          <p:cNvSpPr/>
          <p:nvPr/>
        </p:nvSpPr>
        <p:spPr bwMode="auto">
          <a:xfrm>
            <a:off x="4619304"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141" name="Rectangle 140">
            <a:extLst>
              <a:ext uri="{FF2B5EF4-FFF2-40B4-BE49-F238E27FC236}">
                <a16:creationId xmlns:a16="http://schemas.microsoft.com/office/drawing/2014/main" id="{EB269810-2D8F-4B40-BDFE-BEB62B169316}"/>
              </a:ext>
            </a:extLst>
          </p:cNvPr>
          <p:cNvSpPr/>
          <p:nvPr/>
        </p:nvSpPr>
        <p:spPr bwMode="auto">
          <a:xfrm>
            <a:off x="5080631"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2" name="Rectangle 141">
            <a:extLst>
              <a:ext uri="{FF2B5EF4-FFF2-40B4-BE49-F238E27FC236}">
                <a16:creationId xmlns:a16="http://schemas.microsoft.com/office/drawing/2014/main" id="{24CC295A-2582-0A4B-A082-44E5C4B828BE}"/>
              </a:ext>
            </a:extLst>
          </p:cNvPr>
          <p:cNvSpPr/>
          <p:nvPr/>
        </p:nvSpPr>
        <p:spPr bwMode="auto">
          <a:xfrm>
            <a:off x="5541958"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43" name="Rectangle 142">
            <a:extLst>
              <a:ext uri="{FF2B5EF4-FFF2-40B4-BE49-F238E27FC236}">
                <a16:creationId xmlns:a16="http://schemas.microsoft.com/office/drawing/2014/main" id="{13059D8F-015B-3D4A-AB00-6EE60E11BDB4}"/>
              </a:ext>
            </a:extLst>
          </p:cNvPr>
          <p:cNvSpPr/>
          <p:nvPr/>
        </p:nvSpPr>
        <p:spPr bwMode="auto">
          <a:xfrm>
            <a:off x="6003285"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44" name="Rectangle 143">
            <a:extLst>
              <a:ext uri="{FF2B5EF4-FFF2-40B4-BE49-F238E27FC236}">
                <a16:creationId xmlns:a16="http://schemas.microsoft.com/office/drawing/2014/main" id="{77D92EE6-F309-4D40-904D-CF0E6A1A2A90}"/>
              </a:ext>
            </a:extLst>
          </p:cNvPr>
          <p:cNvSpPr/>
          <p:nvPr/>
        </p:nvSpPr>
        <p:spPr bwMode="auto">
          <a:xfrm>
            <a:off x="6464612"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45" name="Rectangle 144">
            <a:extLst>
              <a:ext uri="{FF2B5EF4-FFF2-40B4-BE49-F238E27FC236}">
                <a16:creationId xmlns:a16="http://schemas.microsoft.com/office/drawing/2014/main" id="{A4684A7D-556B-1248-93A5-58D6A17EEDE0}"/>
              </a:ext>
            </a:extLst>
          </p:cNvPr>
          <p:cNvSpPr/>
          <p:nvPr/>
        </p:nvSpPr>
        <p:spPr bwMode="auto">
          <a:xfrm>
            <a:off x="6925939"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46" name="Rectangle 145">
            <a:extLst>
              <a:ext uri="{FF2B5EF4-FFF2-40B4-BE49-F238E27FC236}">
                <a16:creationId xmlns:a16="http://schemas.microsoft.com/office/drawing/2014/main" id="{46D4F92A-FF46-944B-BB0E-470407192618}"/>
              </a:ext>
            </a:extLst>
          </p:cNvPr>
          <p:cNvSpPr/>
          <p:nvPr/>
        </p:nvSpPr>
        <p:spPr bwMode="auto">
          <a:xfrm>
            <a:off x="7387266" y="138927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47" name="Rectangle 146">
            <a:extLst>
              <a:ext uri="{FF2B5EF4-FFF2-40B4-BE49-F238E27FC236}">
                <a16:creationId xmlns:a16="http://schemas.microsoft.com/office/drawing/2014/main" id="{B65BDF46-D47E-9147-BF93-1F7D336A60C8}"/>
              </a:ext>
            </a:extLst>
          </p:cNvPr>
          <p:cNvSpPr/>
          <p:nvPr/>
        </p:nvSpPr>
        <p:spPr bwMode="auto">
          <a:xfrm>
            <a:off x="928688"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8" name="Rectangle 147">
            <a:extLst>
              <a:ext uri="{FF2B5EF4-FFF2-40B4-BE49-F238E27FC236}">
                <a16:creationId xmlns:a16="http://schemas.microsoft.com/office/drawing/2014/main" id="{A80589C6-F695-DD47-A800-8017D0228A2D}"/>
              </a:ext>
            </a:extLst>
          </p:cNvPr>
          <p:cNvSpPr/>
          <p:nvPr/>
        </p:nvSpPr>
        <p:spPr bwMode="auto">
          <a:xfrm>
            <a:off x="7848600"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49" name="TextBox 148">
            <a:extLst>
              <a:ext uri="{FF2B5EF4-FFF2-40B4-BE49-F238E27FC236}">
                <a16:creationId xmlns:a16="http://schemas.microsoft.com/office/drawing/2014/main" id="{5756B249-8BD7-7348-8499-E3FABE9696C2}"/>
              </a:ext>
            </a:extLst>
          </p:cNvPr>
          <p:cNvSpPr txBox="1"/>
          <p:nvPr/>
        </p:nvSpPr>
        <p:spPr>
          <a:xfrm>
            <a:off x="179512" y="896734"/>
            <a:ext cx="833883" cy="369332"/>
          </a:xfrm>
          <a:prstGeom prst="rect">
            <a:avLst/>
          </a:prstGeom>
          <a:noFill/>
        </p:spPr>
        <p:txBody>
          <a:bodyPr wrap="non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Input</a:t>
            </a:r>
          </a:p>
        </p:txBody>
      </p:sp>
      <p:sp>
        <p:nvSpPr>
          <p:cNvPr id="150" name="Rectangle 149">
            <a:extLst>
              <a:ext uri="{FF2B5EF4-FFF2-40B4-BE49-F238E27FC236}">
                <a16:creationId xmlns:a16="http://schemas.microsoft.com/office/drawing/2014/main" id="{8F7AAB05-51F8-AC44-9480-92C642A78376}"/>
              </a:ext>
            </a:extLst>
          </p:cNvPr>
          <p:cNvSpPr/>
          <p:nvPr/>
        </p:nvSpPr>
        <p:spPr>
          <a:xfrm>
            <a:off x="928688" y="1268760"/>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51" name="Rectangle 150">
            <a:extLst>
              <a:ext uri="{FF2B5EF4-FFF2-40B4-BE49-F238E27FC236}">
                <a16:creationId xmlns:a16="http://schemas.microsoft.com/office/drawing/2014/main" id="{DD57DA44-E33F-1942-B855-A893CAEF5E27}"/>
              </a:ext>
            </a:extLst>
          </p:cNvPr>
          <p:cNvSpPr/>
          <p:nvPr/>
        </p:nvSpPr>
        <p:spPr>
          <a:xfrm>
            <a:off x="2755900" y="1268760"/>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52" name="Rectangle 151">
            <a:extLst>
              <a:ext uri="{FF2B5EF4-FFF2-40B4-BE49-F238E27FC236}">
                <a16:creationId xmlns:a16="http://schemas.microsoft.com/office/drawing/2014/main" id="{DC6EBCB4-EC6B-A440-8BEB-BA5134BF903B}"/>
              </a:ext>
            </a:extLst>
          </p:cNvPr>
          <p:cNvSpPr/>
          <p:nvPr/>
        </p:nvSpPr>
        <p:spPr>
          <a:xfrm>
            <a:off x="4606925" y="1268760"/>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53" name="Rectangle 152">
            <a:extLst>
              <a:ext uri="{FF2B5EF4-FFF2-40B4-BE49-F238E27FC236}">
                <a16:creationId xmlns:a16="http://schemas.microsoft.com/office/drawing/2014/main" id="{B7F5A913-7F6D-6D44-B64F-46862D47D1B4}"/>
              </a:ext>
            </a:extLst>
          </p:cNvPr>
          <p:cNvSpPr/>
          <p:nvPr/>
        </p:nvSpPr>
        <p:spPr>
          <a:xfrm>
            <a:off x="6444208" y="1268760"/>
            <a:ext cx="1861592"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54" name="TextBox 153">
            <a:extLst>
              <a:ext uri="{FF2B5EF4-FFF2-40B4-BE49-F238E27FC236}">
                <a16:creationId xmlns:a16="http://schemas.microsoft.com/office/drawing/2014/main" id="{2C9F01A0-89C7-BF45-A8DE-64F07DE8B54F}"/>
              </a:ext>
            </a:extLst>
          </p:cNvPr>
          <p:cNvSpPr txBox="1"/>
          <p:nvPr/>
        </p:nvSpPr>
        <p:spPr>
          <a:xfrm>
            <a:off x="1331640" y="899428"/>
            <a:ext cx="1031051" cy="369332"/>
          </a:xfrm>
          <a:prstGeom prst="rect">
            <a:avLst/>
          </a:prstGeom>
          <a:noFill/>
        </p:spPr>
        <p:txBody>
          <a:bodyPr wrap="none" rtlCol="0">
            <a:spAutoFit/>
          </a:bodyPr>
          <a:lstStyle/>
          <a:p>
            <a:r>
              <a:rPr lang="en-CH" b="1" i="1" dirty="0"/>
              <a:t>Block 0</a:t>
            </a:r>
          </a:p>
        </p:txBody>
      </p:sp>
      <p:sp>
        <p:nvSpPr>
          <p:cNvPr id="155" name="TextBox 154">
            <a:extLst>
              <a:ext uri="{FF2B5EF4-FFF2-40B4-BE49-F238E27FC236}">
                <a16:creationId xmlns:a16="http://schemas.microsoft.com/office/drawing/2014/main" id="{317C129C-63D2-9241-8DDC-825845D0EE1C}"/>
              </a:ext>
            </a:extLst>
          </p:cNvPr>
          <p:cNvSpPr txBox="1"/>
          <p:nvPr/>
        </p:nvSpPr>
        <p:spPr>
          <a:xfrm>
            <a:off x="3180909" y="890136"/>
            <a:ext cx="1031051" cy="369332"/>
          </a:xfrm>
          <a:prstGeom prst="rect">
            <a:avLst/>
          </a:prstGeom>
          <a:noFill/>
        </p:spPr>
        <p:txBody>
          <a:bodyPr wrap="none" rtlCol="0">
            <a:spAutoFit/>
          </a:bodyPr>
          <a:lstStyle/>
          <a:p>
            <a:r>
              <a:rPr lang="en-CH" b="1" i="1" dirty="0"/>
              <a:t>Block 1</a:t>
            </a:r>
          </a:p>
        </p:txBody>
      </p:sp>
      <p:sp>
        <p:nvSpPr>
          <p:cNvPr id="156" name="TextBox 155">
            <a:extLst>
              <a:ext uri="{FF2B5EF4-FFF2-40B4-BE49-F238E27FC236}">
                <a16:creationId xmlns:a16="http://schemas.microsoft.com/office/drawing/2014/main" id="{131F67D0-6D52-A64F-AA83-2D2B4039C021}"/>
              </a:ext>
            </a:extLst>
          </p:cNvPr>
          <p:cNvSpPr txBox="1"/>
          <p:nvPr/>
        </p:nvSpPr>
        <p:spPr>
          <a:xfrm>
            <a:off x="5004048" y="890136"/>
            <a:ext cx="1031051" cy="369332"/>
          </a:xfrm>
          <a:prstGeom prst="rect">
            <a:avLst/>
          </a:prstGeom>
          <a:noFill/>
        </p:spPr>
        <p:txBody>
          <a:bodyPr wrap="none" rtlCol="0">
            <a:spAutoFit/>
          </a:bodyPr>
          <a:lstStyle/>
          <a:p>
            <a:r>
              <a:rPr lang="en-CH" b="1" i="1" dirty="0"/>
              <a:t>Block 2</a:t>
            </a:r>
          </a:p>
        </p:txBody>
      </p:sp>
      <p:sp>
        <p:nvSpPr>
          <p:cNvPr id="157" name="TextBox 156">
            <a:extLst>
              <a:ext uri="{FF2B5EF4-FFF2-40B4-BE49-F238E27FC236}">
                <a16:creationId xmlns:a16="http://schemas.microsoft.com/office/drawing/2014/main" id="{7588F397-4B83-6947-9AC4-D90B2D6780E2}"/>
              </a:ext>
            </a:extLst>
          </p:cNvPr>
          <p:cNvSpPr txBox="1"/>
          <p:nvPr/>
        </p:nvSpPr>
        <p:spPr>
          <a:xfrm>
            <a:off x="6876256" y="890136"/>
            <a:ext cx="1031051" cy="369332"/>
          </a:xfrm>
          <a:prstGeom prst="rect">
            <a:avLst/>
          </a:prstGeom>
          <a:noFill/>
        </p:spPr>
        <p:txBody>
          <a:bodyPr wrap="none" rtlCol="0">
            <a:spAutoFit/>
          </a:bodyPr>
          <a:lstStyle/>
          <a:p>
            <a:r>
              <a:rPr lang="en-CH" b="1" i="1" dirty="0"/>
              <a:t>Block 3</a:t>
            </a:r>
          </a:p>
        </p:txBody>
      </p:sp>
      <p:sp>
        <p:nvSpPr>
          <p:cNvPr id="166" name="TextBox 136">
            <a:extLst>
              <a:ext uri="{FF2B5EF4-FFF2-40B4-BE49-F238E27FC236}">
                <a16:creationId xmlns:a16="http://schemas.microsoft.com/office/drawing/2014/main" id="{262D137F-8E42-B544-A43D-8D635BBC04EA}"/>
              </a:ext>
            </a:extLst>
          </p:cNvPr>
          <p:cNvSpPr txBox="1">
            <a:spLocks noChangeArrowheads="1"/>
          </p:cNvSpPr>
          <p:nvPr/>
        </p:nvSpPr>
        <p:spPr bwMode="auto">
          <a:xfrm>
            <a:off x="179512" y="5507940"/>
            <a:ext cx="2948243"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800" b="1" dirty="0">
                <a:latin typeface="Tahoma" panose="020B0604030504040204" pitchFamily="34" charset="0"/>
                <a:ea typeface="Tahoma" panose="020B0604030504040204" pitchFamily="34" charset="0"/>
                <a:cs typeface="Tahoma" panose="020B0604030504040204" pitchFamily="34" charset="0"/>
              </a:rPr>
              <a:t>Output (Inclusive Scan)</a:t>
            </a:r>
          </a:p>
        </p:txBody>
      </p:sp>
      <p:cxnSp>
        <p:nvCxnSpPr>
          <p:cNvPr id="111" name="Straight Arrow Connector 110">
            <a:extLst>
              <a:ext uri="{FF2B5EF4-FFF2-40B4-BE49-F238E27FC236}">
                <a16:creationId xmlns:a16="http://schemas.microsoft.com/office/drawing/2014/main" id="{CDB8CEDF-64F4-7B49-839E-F3960A066D37}"/>
              </a:ext>
            </a:extLst>
          </p:cNvPr>
          <p:cNvCxnSpPr>
            <a:cxnSpLocks/>
            <a:endCxn id="104" idx="0"/>
          </p:cNvCxnSpPr>
          <p:nvPr/>
        </p:nvCxnSpPr>
        <p:spPr>
          <a:xfrm>
            <a:off x="2541269" y="3015536"/>
            <a:ext cx="3690616" cy="2836584"/>
          </a:xfrm>
          <a:prstGeom prst="straightConnector1">
            <a:avLst/>
          </a:prstGeom>
          <a:ln w="285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ECF0E80-5223-F145-A8E3-75C7F8D7C8AA}"/>
              </a:ext>
            </a:extLst>
          </p:cNvPr>
          <p:cNvCxnSpPr>
            <a:cxnSpLocks/>
            <a:endCxn id="104" idx="0"/>
          </p:cNvCxnSpPr>
          <p:nvPr/>
        </p:nvCxnSpPr>
        <p:spPr>
          <a:xfrm>
            <a:off x="4386577" y="3015536"/>
            <a:ext cx="1845308" cy="2836584"/>
          </a:xfrm>
          <a:prstGeom prst="straightConnector1">
            <a:avLst/>
          </a:prstGeom>
          <a:ln w="285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D417AB7-F309-D14C-BE0F-EFE8B4C39248}"/>
              </a:ext>
            </a:extLst>
          </p:cNvPr>
          <p:cNvCxnSpPr>
            <a:cxnSpLocks/>
            <a:endCxn id="104" idx="0"/>
          </p:cNvCxnSpPr>
          <p:nvPr/>
        </p:nvCxnSpPr>
        <p:spPr>
          <a:xfrm>
            <a:off x="6231885" y="3015536"/>
            <a:ext cx="0" cy="2836584"/>
          </a:xfrm>
          <a:prstGeom prst="straightConnector1">
            <a:avLst/>
          </a:prstGeom>
          <a:ln w="285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82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par>
                                <p:cTn id="36" presetID="22" presetClass="entr" presetSubtype="1" fill="hold"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wipe(up)">
                                      <p:cBhvr>
                                        <p:cTn id="38" dur="500"/>
                                        <p:tgtEl>
                                          <p:spTgt spid="1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4"/>
                                        </p:tgtEl>
                                        <p:attrNameLst>
                                          <p:attrName>style.visibility</p:attrName>
                                        </p:attrNameLst>
                                      </p:cBhvr>
                                      <p:to>
                                        <p:strVal val="visible"/>
                                      </p:to>
                                    </p:set>
                                    <p:animEffect transition="in" filter="wipe(up)">
                                      <p:cBhvr>
                                        <p:cTn id="41" dur="500"/>
                                        <p:tgtEl>
                                          <p:spTgt spid="1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up)">
                                      <p:cBhvr>
                                        <p:cTn id="46" dur="500"/>
                                        <p:tgtEl>
                                          <p:spTgt spid="111"/>
                                        </p:tgtEl>
                                      </p:cBhvr>
                                    </p:animEffect>
                                  </p:childTnLst>
                                </p:cTn>
                              </p:par>
                              <p:par>
                                <p:cTn id="47" presetID="22" presetClass="entr" presetSubtype="1" fill="hold" nodeType="with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wipe(up)">
                                      <p:cBhvr>
                                        <p:cTn id="49" dur="500"/>
                                        <p:tgtEl>
                                          <p:spTgt spid="112"/>
                                        </p:tgtEl>
                                      </p:cBhvr>
                                    </p:animEffect>
                                  </p:childTnLst>
                                </p:cTn>
                              </p:par>
                              <p:par>
                                <p:cTn id="50" presetID="22" presetClass="entr" presetSubtype="1" fill="hold" nodeType="withEffect">
                                  <p:stCondLst>
                                    <p:cond delay="0"/>
                                  </p:stCondLst>
                                  <p:childTnLst>
                                    <p:set>
                                      <p:cBhvr>
                                        <p:cTn id="51" dur="1" fill="hold">
                                          <p:stCondLst>
                                            <p:cond delay="0"/>
                                          </p:stCondLst>
                                        </p:cTn>
                                        <p:tgtEl>
                                          <p:spTgt spid="113"/>
                                        </p:tgtEl>
                                        <p:attrNameLst>
                                          <p:attrName>style.visibility</p:attrName>
                                        </p:attrNameLst>
                                      </p:cBhvr>
                                      <p:to>
                                        <p:strVal val="visible"/>
                                      </p:to>
                                    </p:set>
                                    <p:animEffect transition="in" filter="wipe(up)">
                                      <p:cBhvr>
                                        <p:cTn id="52" dur="500"/>
                                        <p:tgtEl>
                                          <p:spTgt spid="11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wipe(up)">
                                      <p:cBhvr>
                                        <p:cTn id="5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50" grpId="0" animBg="1"/>
      <p:bldP spid="151" grpId="0" animBg="1"/>
      <p:bldP spid="152" grpId="0" animBg="1"/>
      <p:bldP spid="153" grpId="0" animBg="1"/>
      <p:bldP spid="154" grpId="0"/>
      <p:bldP spid="155" grpId="0"/>
      <p:bldP spid="156" grpId="0"/>
      <p:bldP spid="15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Box 136"/>
          <p:cNvSpPr txBox="1">
            <a:spLocks noChangeArrowheads="1"/>
          </p:cNvSpPr>
          <p:nvPr/>
        </p:nvSpPr>
        <p:spPr bwMode="auto">
          <a:xfrm>
            <a:off x="179512" y="2060848"/>
            <a:ext cx="3244799"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800" b="1" dirty="0">
                <a:latin typeface="Tahoma" panose="020B0604030504040204" pitchFamily="34" charset="0"/>
                <a:ea typeface="Tahoma" panose="020B0604030504040204" pitchFamily="34" charset="0"/>
                <a:cs typeface="Tahoma" panose="020B0604030504040204" pitchFamily="34" charset="0"/>
              </a:rPr>
              <a:t>Per-block (Inclusive) Scan</a:t>
            </a:r>
          </a:p>
        </p:txBody>
      </p:sp>
      <p:sp>
        <p:nvSpPr>
          <p:cNvPr id="5" name="Rectangle 4"/>
          <p:cNvSpPr/>
          <p:nvPr/>
        </p:nvSpPr>
        <p:spPr bwMode="auto">
          <a:xfrm>
            <a:off x="1390015"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6" name="Rectangle 5"/>
          <p:cNvSpPr/>
          <p:nvPr/>
        </p:nvSpPr>
        <p:spPr bwMode="auto">
          <a:xfrm>
            <a:off x="1851342"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7" name="Rectangle 6"/>
          <p:cNvSpPr/>
          <p:nvPr/>
        </p:nvSpPr>
        <p:spPr bwMode="auto">
          <a:xfrm>
            <a:off x="2312669"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8" name="Rectangle 7"/>
          <p:cNvSpPr/>
          <p:nvPr/>
        </p:nvSpPr>
        <p:spPr bwMode="auto">
          <a:xfrm>
            <a:off x="2773996"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9" name="Rectangle 8"/>
          <p:cNvSpPr/>
          <p:nvPr/>
        </p:nvSpPr>
        <p:spPr bwMode="auto">
          <a:xfrm>
            <a:off x="3235323"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0" name="Rectangle 9"/>
          <p:cNvSpPr/>
          <p:nvPr/>
        </p:nvSpPr>
        <p:spPr bwMode="auto">
          <a:xfrm>
            <a:off x="3696650"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1" name="Rectangle 10"/>
          <p:cNvSpPr/>
          <p:nvPr/>
        </p:nvSpPr>
        <p:spPr bwMode="auto">
          <a:xfrm>
            <a:off x="4157977" y="255833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2" name="Rectangle 11"/>
          <p:cNvSpPr/>
          <p:nvPr/>
        </p:nvSpPr>
        <p:spPr bwMode="auto">
          <a:xfrm>
            <a:off x="4619304"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13" name="Rectangle 12"/>
          <p:cNvSpPr/>
          <p:nvPr/>
        </p:nvSpPr>
        <p:spPr bwMode="auto">
          <a:xfrm>
            <a:off x="5080631"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 name="Rectangle 13"/>
          <p:cNvSpPr/>
          <p:nvPr/>
        </p:nvSpPr>
        <p:spPr bwMode="auto">
          <a:xfrm>
            <a:off x="5541958"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5" name="Rectangle 14"/>
          <p:cNvSpPr/>
          <p:nvPr/>
        </p:nvSpPr>
        <p:spPr bwMode="auto">
          <a:xfrm>
            <a:off x="6003285"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6" name="Rectangle 15"/>
          <p:cNvSpPr/>
          <p:nvPr/>
        </p:nvSpPr>
        <p:spPr bwMode="auto">
          <a:xfrm>
            <a:off x="6464612"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7" name="Rectangle 16"/>
          <p:cNvSpPr/>
          <p:nvPr/>
        </p:nvSpPr>
        <p:spPr bwMode="auto">
          <a:xfrm>
            <a:off x="6925939"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8" name="Rectangle 17"/>
          <p:cNvSpPr/>
          <p:nvPr/>
        </p:nvSpPr>
        <p:spPr bwMode="auto">
          <a:xfrm>
            <a:off x="7387266" y="255833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9" name="Rectangle 18"/>
          <p:cNvSpPr/>
          <p:nvPr/>
        </p:nvSpPr>
        <p:spPr bwMode="auto">
          <a:xfrm>
            <a:off x="928688"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20" name="Rectangle 19"/>
          <p:cNvSpPr/>
          <p:nvPr/>
        </p:nvSpPr>
        <p:spPr bwMode="auto">
          <a:xfrm>
            <a:off x="7848600"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8</a:t>
            </a:r>
          </a:p>
        </p:txBody>
      </p:sp>
      <p:sp>
        <p:nvSpPr>
          <p:cNvPr id="2" name="Title 1"/>
          <p:cNvSpPr>
            <a:spLocks noGrp="1"/>
          </p:cNvSpPr>
          <p:nvPr>
            <p:ph type="title"/>
          </p:nvPr>
        </p:nvSpPr>
        <p:spPr/>
        <p:txBody>
          <a:bodyPr/>
          <a:lstStyle/>
          <a:p>
            <a:r>
              <a:rPr lang="en-US" dirty="0">
                <a:solidFill>
                  <a:srgbClr val="0070C0"/>
                </a:solidFill>
              </a:rPr>
              <a:t>Hierarchical (Inclusive) Scan</a:t>
            </a:r>
          </a:p>
        </p:txBody>
      </p:sp>
      <p:sp>
        <p:nvSpPr>
          <p:cNvPr id="4" name="Slide Number Placeholder 3"/>
          <p:cNvSpPr>
            <a:spLocks noGrp="1"/>
          </p:cNvSpPr>
          <p:nvPr>
            <p:ph type="sldNum" sz="quarter" idx="11"/>
          </p:nvPr>
        </p:nvSpPr>
        <p:spPr/>
        <p:txBody>
          <a:bodyPr/>
          <a:lstStyle/>
          <a:p>
            <a:pPr>
              <a:defRPr/>
            </a:pPr>
            <a:fld id="{F5BFC335-8AC9-4C4F-8F08-44EA6E182DD0}" type="slidenum">
              <a:rPr lang="en-US" smtClean="0"/>
              <a:pPr>
                <a:defRPr/>
              </a:pPr>
              <a:t>71</a:t>
            </a:fld>
            <a:endParaRPr lang="en-US" dirty="0"/>
          </a:p>
        </p:txBody>
      </p:sp>
      <p:sp>
        <p:nvSpPr>
          <p:cNvPr id="60" name="Rectangle 59"/>
          <p:cNvSpPr/>
          <p:nvPr/>
        </p:nvSpPr>
        <p:spPr bwMode="auto">
          <a:xfrm>
            <a:off x="1390015"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61" name="Rectangle 60"/>
          <p:cNvSpPr/>
          <p:nvPr/>
        </p:nvSpPr>
        <p:spPr bwMode="auto">
          <a:xfrm>
            <a:off x="1851342"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62" name="Rectangle 61"/>
          <p:cNvSpPr/>
          <p:nvPr/>
        </p:nvSpPr>
        <p:spPr bwMode="auto">
          <a:xfrm>
            <a:off x="2312669"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63" name="Rectangle 62"/>
          <p:cNvSpPr/>
          <p:nvPr/>
        </p:nvSpPr>
        <p:spPr bwMode="auto">
          <a:xfrm>
            <a:off x="2773996"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64" name="Rectangle 63"/>
          <p:cNvSpPr/>
          <p:nvPr/>
        </p:nvSpPr>
        <p:spPr bwMode="auto">
          <a:xfrm>
            <a:off x="3235323"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71" name="Rectangle 70"/>
          <p:cNvSpPr/>
          <p:nvPr/>
        </p:nvSpPr>
        <p:spPr bwMode="auto">
          <a:xfrm>
            <a:off x="3696650"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74" name="Rectangle 73"/>
          <p:cNvSpPr/>
          <p:nvPr/>
        </p:nvSpPr>
        <p:spPr bwMode="auto">
          <a:xfrm>
            <a:off x="4157977" y="138927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75" name="Rectangle 74"/>
          <p:cNvSpPr/>
          <p:nvPr/>
        </p:nvSpPr>
        <p:spPr bwMode="auto">
          <a:xfrm>
            <a:off x="4619304"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76" name="Rectangle 75"/>
          <p:cNvSpPr/>
          <p:nvPr/>
        </p:nvSpPr>
        <p:spPr bwMode="auto">
          <a:xfrm>
            <a:off x="5080631"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77" name="Rectangle 76"/>
          <p:cNvSpPr/>
          <p:nvPr/>
        </p:nvSpPr>
        <p:spPr bwMode="auto">
          <a:xfrm>
            <a:off x="5541958"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78" name="Rectangle 77"/>
          <p:cNvSpPr/>
          <p:nvPr/>
        </p:nvSpPr>
        <p:spPr bwMode="auto">
          <a:xfrm>
            <a:off x="6003285"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85" name="Rectangle 84"/>
          <p:cNvSpPr/>
          <p:nvPr/>
        </p:nvSpPr>
        <p:spPr bwMode="auto">
          <a:xfrm>
            <a:off x="6464612"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86" name="Rectangle 85"/>
          <p:cNvSpPr/>
          <p:nvPr/>
        </p:nvSpPr>
        <p:spPr bwMode="auto">
          <a:xfrm>
            <a:off x="6925939"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89" name="Rectangle 88"/>
          <p:cNvSpPr/>
          <p:nvPr/>
        </p:nvSpPr>
        <p:spPr bwMode="auto">
          <a:xfrm>
            <a:off x="7387266" y="138927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90" name="Rectangle 89"/>
          <p:cNvSpPr/>
          <p:nvPr/>
        </p:nvSpPr>
        <p:spPr bwMode="auto">
          <a:xfrm>
            <a:off x="928688"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91" name="Rectangle 90"/>
          <p:cNvSpPr/>
          <p:nvPr/>
        </p:nvSpPr>
        <p:spPr bwMode="auto">
          <a:xfrm>
            <a:off x="7848600"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26" name="TextBox 25"/>
          <p:cNvSpPr txBox="1"/>
          <p:nvPr/>
        </p:nvSpPr>
        <p:spPr>
          <a:xfrm>
            <a:off x="179512" y="896734"/>
            <a:ext cx="833883" cy="369332"/>
          </a:xfrm>
          <a:prstGeom prst="rect">
            <a:avLst/>
          </a:prstGeom>
          <a:noFill/>
        </p:spPr>
        <p:txBody>
          <a:bodyPr wrap="non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Input</a:t>
            </a:r>
          </a:p>
        </p:txBody>
      </p:sp>
      <p:sp>
        <p:nvSpPr>
          <p:cNvPr id="97" name="Rectangle 96">
            <a:extLst>
              <a:ext uri="{FF2B5EF4-FFF2-40B4-BE49-F238E27FC236}">
                <a16:creationId xmlns:a16="http://schemas.microsoft.com/office/drawing/2014/main" id="{D6DCA76C-EBE3-5D42-9461-AC0AA4CBA08C}"/>
              </a:ext>
            </a:extLst>
          </p:cNvPr>
          <p:cNvSpPr/>
          <p:nvPr/>
        </p:nvSpPr>
        <p:spPr>
          <a:xfrm>
            <a:off x="928688" y="1268760"/>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98" name="Rectangle 97">
            <a:extLst>
              <a:ext uri="{FF2B5EF4-FFF2-40B4-BE49-F238E27FC236}">
                <a16:creationId xmlns:a16="http://schemas.microsoft.com/office/drawing/2014/main" id="{AEDA74A7-C8FF-5F4E-9682-E12E40BEA28E}"/>
              </a:ext>
            </a:extLst>
          </p:cNvPr>
          <p:cNvSpPr/>
          <p:nvPr/>
        </p:nvSpPr>
        <p:spPr>
          <a:xfrm>
            <a:off x="2755900" y="1268760"/>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99" name="Rectangle 98">
            <a:extLst>
              <a:ext uri="{FF2B5EF4-FFF2-40B4-BE49-F238E27FC236}">
                <a16:creationId xmlns:a16="http://schemas.microsoft.com/office/drawing/2014/main" id="{7FBD1F47-5D90-424B-9B41-043729B1C68C}"/>
              </a:ext>
            </a:extLst>
          </p:cNvPr>
          <p:cNvSpPr/>
          <p:nvPr/>
        </p:nvSpPr>
        <p:spPr>
          <a:xfrm>
            <a:off x="4606925" y="1268760"/>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00" name="Rectangle 99">
            <a:extLst>
              <a:ext uri="{FF2B5EF4-FFF2-40B4-BE49-F238E27FC236}">
                <a16:creationId xmlns:a16="http://schemas.microsoft.com/office/drawing/2014/main" id="{9DB58126-7F64-3C46-AC3E-0C1C3D15D2BB}"/>
              </a:ext>
            </a:extLst>
          </p:cNvPr>
          <p:cNvSpPr/>
          <p:nvPr/>
        </p:nvSpPr>
        <p:spPr>
          <a:xfrm>
            <a:off x="6444208" y="1268760"/>
            <a:ext cx="1861592"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8381266B-503E-C548-8C81-97DAEA741B4F}"/>
              </a:ext>
            </a:extLst>
          </p:cNvPr>
          <p:cNvSpPr txBox="1"/>
          <p:nvPr/>
        </p:nvSpPr>
        <p:spPr>
          <a:xfrm>
            <a:off x="1331640" y="899428"/>
            <a:ext cx="1031051" cy="369332"/>
          </a:xfrm>
          <a:prstGeom prst="rect">
            <a:avLst/>
          </a:prstGeom>
          <a:noFill/>
        </p:spPr>
        <p:txBody>
          <a:bodyPr wrap="none" rtlCol="0">
            <a:spAutoFit/>
          </a:bodyPr>
          <a:lstStyle/>
          <a:p>
            <a:r>
              <a:rPr lang="en-CH" b="1" i="1" dirty="0"/>
              <a:t>Block 0</a:t>
            </a:r>
          </a:p>
        </p:txBody>
      </p:sp>
      <p:sp>
        <p:nvSpPr>
          <p:cNvPr id="101" name="TextBox 100">
            <a:extLst>
              <a:ext uri="{FF2B5EF4-FFF2-40B4-BE49-F238E27FC236}">
                <a16:creationId xmlns:a16="http://schemas.microsoft.com/office/drawing/2014/main" id="{0CC046B3-F6BE-F748-8AF3-1E46E9B0AA08}"/>
              </a:ext>
            </a:extLst>
          </p:cNvPr>
          <p:cNvSpPr txBox="1"/>
          <p:nvPr/>
        </p:nvSpPr>
        <p:spPr>
          <a:xfrm>
            <a:off x="3180909" y="890136"/>
            <a:ext cx="1031051" cy="369332"/>
          </a:xfrm>
          <a:prstGeom prst="rect">
            <a:avLst/>
          </a:prstGeom>
          <a:noFill/>
        </p:spPr>
        <p:txBody>
          <a:bodyPr wrap="none" rtlCol="0">
            <a:spAutoFit/>
          </a:bodyPr>
          <a:lstStyle/>
          <a:p>
            <a:r>
              <a:rPr lang="en-CH" b="1" i="1" dirty="0"/>
              <a:t>Block 1</a:t>
            </a:r>
          </a:p>
        </p:txBody>
      </p:sp>
      <p:sp>
        <p:nvSpPr>
          <p:cNvPr id="102" name="TextBox 101">
            <a:extLst>
              <a:ext uri="{FF2B5EF4-FFF2-40B4-BE49-F238E27FC236}">
                <a16:creationId xmlns:a16="http://schemas.microsoft.com/office/drawing/2014/main" id="{048867ED-0399-3743-AF31-50417D0BDFDD}"/>
              </a:ext>
            </a:extLst>
          </p:cNvPr>
          <p:cNvSpPr txBox="1"/>
          <p:nvPr/>
        </p:nvSpPr>
        <p:spPr>
          <a:xfrm>
            <a:off x="5004048" y="890136"/>
            <a:ext cx="1031051" cy="369332"/>
          </a:xfrm>
          <a:prstGeom prst="rect">
            <a:avLst/>
          </a:prstGeom>
          <a:noFill/>
        </p:spPr>
        <p:txBody>
          <a:bodyPr wrap="none" rtlCol="0">
            <a:spAutoFit/>
          </a:bodyPr>
          <a:lstStyle/>
          <a:p>
            <a:r>
              <a:rPr lang="en-CH" b="1" i="1" dirty="0"/>
              <a:t>Block 2</a:t>
            </a:r>
          </a:p>
        </p:txBody>
      </p:sp>
      <p:sp>
        <p:nvSpPr>
          <p:cNvPr id="103" name="TextBox 102">
            <a:extLst>
              <a:ext uri="{FF2B5EF4-FFF2-40B4-BE49-F238E27FC236}">
                <a16:creationId xmlns:a16="http://schemas.microsoft.com/office/drawing/2014/main" id="{EF100502-8A57-AC4A-90B6-2D838C01E63D}"/>
              </a:ext>
            </a:extLst>
          </p:cNvPr>
          <p:cNvSpPr txBox="1"/>
          <p:nvPr/>
        </p:nvSpPr>
        <p:spPr>
          <a:xfrm>
            <a:off x="6876256" y="890136"/>
            <a:ext cx="1031051" cy="369332"/>
          </a:xfrm>
          <a:prstGeom prst="rect">
            <a:avLst/>
          </a:prstGeom>
          <a:noFill/>
        </p:spPr>
        <p:txBody>
          <a:bodyPr wrap="none" rtlCol="0">
            <a:spAutoFit/>
          </a:bodyPr>
          <a:lstStyle/>
          <a:p>
            <a:r>
              <a:rPr lang="en-CH" b="1" i="1" dirty="0"/>
              <a:t>Block 3</a:t>
            </a:r>
          </a:p>
        </p:txBody>
      </p:sp>
      <p:sp>
        <p:nvSpPr>
          <p:cNvPr id="58" name="Rectangle 57">
            <a:extLst>
              <a:ext uri="{FF2B5EF4-FFF2-40B4-BE49-F238E27FC236}">
                <a16:creationId xmlns:a16="http://schemas.microsoft.com/office/drawing/2014/main" id="{A788A564-25AC-5A48-8201-1199083FEB71}"/>
              </a:ext>
            </a:extLst>
          </p:cNvPr>
          <p:cNvSpPr/>
          <p:nvPr/>
        </p:nvSpPr>
        <p:spPr bwMode="auto">
          <a:xfrm>
            <a:off x="2312669" y="2558336"/>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59" name="Rectangle 58">
            <a:extLst>
              <a:ext uri="{FF2B5EF4-FFF2-40B4-BE49-F238E27FC236}">
                <a16:creationId xmlns:a16="http://schemas.microsoft.com/office/drawing/2014/main" id="{0B22E9F6-82CC-0944-97AE-204AC7088DC7}"/>
              </a:ext>
            </a:extLst>
          </p:cNvPr>
          <p:cNvSpPr/>
          <p:nvPr/>
        </p:nvSpPr>
        <p:spPr bwMode="auto">
          <a:xfrm>
            <a:off x="4157977" y="2558336"/>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
        <p:nvSpPr>
          <p:cNvPr id="65" name="Rectangle 64">
            <a:extLst>
              <a:ext uri="{FF2B5EF4-FFF2-40B4-BE49-F238E27FC236}">
                <a16:creationId xmlns:a16="http://schemas.microsoft.com/office/drawing/2014/main" id="{A533074D-0FC1-184C-A870-74D0527AB24A}"/>
              </a:ext>
            </a:extLst>
          </p:cNvPr>
          <p:cNvSpPr/>
          <p:nvPr/>
        </p:nvSpPr>
        <p:spPr bwMode="auto">
          <a:xfrm>
            <a:off x="6003285" y="2558336"/>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
        <p:nvSpPr>
          <p:cNvPr id="66" name="Rectangle 65">
            <a:extLst>
              <a:ext uri="{FF2B5EF4-FFF2-40B4-BE49-F238E27FC236}">
                <a16:creationId xmlns:a16="http://schemas.microsoft.com/office/drawing/2014/main" id="{3D7EF8C8-6117-344D-B25E-7438E5F85ACD}"/>
              </a:ext>
            </a:extLst>
          </p:cNvPr>
          <p:cNvSpPr/>
          <p:nvPr/>
        </p:nvSpPr>
        <p:spPr bwMode="auto">
          <a:xfrm>
            <a:off x="7848600" y="2558336"/>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46" name="Rectangle 45">
            <a:extLst>
              <a:ext uri="{FF2B5EF4-FFF2-40B4-BE49-F238E27FC236}">
                <a16:creationId xmlns:a16="http://schemas.microsoft.com/office/drawing/2014/main" id="{D7FE3089-55AE-8640-B796-6A187872F9F3}"/>
              </a:ext>
            </a:extLst>
          </p:cNvPr>
          <p:cNvSpPr/>
          <p:nvPr/>
        </p:nvSpPr>
        <p:spPr>
          <a:xfrm>
            <a:off x="936940" y="2441749"/>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47" name="Rectangle 46">
            <a:extLst>
              <a:ext uri="{FF2B5EF4-FFF2-40B4-BE49-F238E27FC236}">
                <a16:creationId xmlns:a16="http://schemas.microsoft.com/office/drawing/2014/main" id="{8F7D8E39-4D10-F34D-B095-39EECCCF3CF4}"/>
              </a:ext>
            </a:extLst>
          </p:cNvPr>
          <p:cNvSpPr/>
          <p:nvPr/>
        </p:nvSpPr>
        <p:spPr>
          <a:xfrm>
            <a:off x="2764152" y="2441749"/>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48" name="Rectangle 47">
            <a:extLst>
              <a:ext uri="{FF2B5EF4-FFF2-40B4-BE49-F238E27FC236}">
                <a16:creationId xmlns:a16="http://schemas.microsoft.com/office/drawing/2014/main" id="{652A7402-11EB-C345-89BA-6E058117012A}"/>
              </a:ext>
            </a:extLst>
          </p:cNvPr>
          <p:cNvSpPr/>
          <p:nvPr/>
        </p:nvSpPr>
        <p:spPr>
          <a:xfrm>
            <a:off x="4615177" y="2441749"/>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49" name="Rectangle 48">
            <a:extLst>
              <a:ext uri="{FF2B5EF4-FFF2-40B4-BE49-F238E27FC236}">
                <a16:creationId xmlns:a16="http://schemas.microsoft.com/office/drawing/2014/main" id="{59524B54-9C31-AA4C-99FE-9D8E6BCB786A}"/>
              </a:ext>
            </a:extLst>
          </p:cNvPr>
          <p:cNvSpPr/>
          <p:nvPr/>
        </p:nvSpPr>
        <p:spPr>
          <a:xfrm>
            <a:off x="6452460" y="2441749"/>
            <a:ext cx="1861592"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nvGrpSpPr>
          <p:cNvPr id="25611" name="Group 25610">
            <a:extLst>
              <a:ext uri="{FF2B5EF4-FFF2-40B4-BE49-F238E27FC236}">
                <a16:creationId xmlns:a16="http://schemas.microsoft.com/office/drawing/2014/main" id="{4AADAB7B-C33C-144C-AC3C-C31AA6DEDEBE}"/>
              </a:ext>
            </a:extLst>
          </p:cNvPr>
          <p:cNvGrpSpPr/>
          <p:nvPr/>
        </p:nvGrpSpPr>
        <p:grpSpPr>
          <a:xfrm>
            <a:off x="3732591" y="3356992"/>
            <a:ext cx="1828800" cy="457200"/>
            <a:chOff x="3732591" y="3356992"/>
            <a:chExt cx="1828800" cy="457200"/>
          </a:xfrm>
        </p:grpSpPr>
        <p:sp>
          <p:nvSpPr>
            <p:cNvPr id="67" name="Rectangle 66">
              <a:extLst>
                <a:ext uri="{FF2B5EF4-FFF2-40B4-BE49-F238E27FC236}">
                  <a16:creationId xmlns:a16="http://schemas.microsoft.com/office/drawing/2014/main" id="{79394204-99CC-A441-8579-225C885D6261}"/>
                </a:ext>
              </a:extLst>
            </p:cNvPr>
            <p:cNvSpPr/>
            <p:nvPr/>
          </p:nvSpPr>
          <p:spPr bwMode="auto">
            <a:xfrm>
              <a:off x="3732591" y="3356992"/>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68" name="Rectangle 67">
              <a:extLst>
                <a:ext uri="{FF2B5EF4-FFF2-40B4-BE49-F238E27FC236}">
                  <a16:creationId xmlns:a16="http://schemas.microsoft.com/office/drawing/2014/main" id="{4A410FA3-EAAD-FB48-8D25-8126011E2882}"/>
                </a:ext>
              </a:extLst>
            </p:cNvPr>
            <p:cNvSpPr/>
            <p:nvPr/>
          </p:nvSpPr>
          <p:spPr bwMode="auto">
            <a:xfrm>
              <a:off x="4189791" y="3356992"/>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
          <p:nvSpPr>
            <p:cNvPr id="69" name="Rectangle 68">
              <a:extLst>
                <a:ext uri="{FF2B5EF4-FFF2-40B4-BE49-F238E27FC236}">
                  <a16:creationId xmlns:a16="http://schemas.microsoft.com/office/drawing/2014/main" id="{27A1B0E4-26A1-C947-A19C-DEE6D3E52AAA}"/>
                </a:ext>
              </a:extLst>
            </p:cNvPr>
            <p:cNvSpPr/>
            <p:nvPr/>
          </p:nvSpPr>
          <p:spPr bwMode="auto">
            <a:xfrm>
              <a:off x="4646991" y="3356992"/>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
          <p:nvSpPr>
            <p:cNvPr id="70" name="Rectangle 69">
              <a:extLst>
                <a:ext uri="{FF2B5EF4-FFF2-40B4-BE49-F238E27FC236}">
                  <a16:creationId xmlns:a16="http://schemas.microsoft.com/office/drawing/2014/main" id="{CECDC7B5-2DA5-7E49-A248-5008CDE9766B}"/>
                </a:ext>
              </a:extLst>
            </p:cNvPr>
            <p:cNvSpPr/>
            <p:nvPr/>
          </p:nvSpPr>
          <p:spPr bwMode="auto">
            <a:xfrm>
              <a:off x="5104191" y="3356992"/>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grpSp>
      <p:grpSp>
        <p:nvGrpSpPr>
          <p:cNvPr id="28" name="Group 27">
            <a:extLst>
              <a:ext uri="{FF2B5EF4-FFF2-40B4-BE49-F238E27FC236}">
                <a16:creationId xmlns:a16="http://schemas.microsoft.com/office/drawing/2014/main" id="{2E194E3C-2259-5146-9EA7-6C5279D0066B}"/>
              </a:ext>
            </a:extLst>
          </p:cNvPr>
          <p:cNvGrpSpPr/>
          <p:nvPr/>
        </p:nvGrpSpPr>
        <p:grpSpPr>
          <a:xfrm>
            <a:off x="3732591" y="3933056"/>
            <a:ext cx="1828800" cy="457200"/>
            <a:chOff x="3732591" y="5780112"/>
            <a:chExt cx="1828800" cy="457200"/>
          </a:xfrm>
        </p:grpSpPr>
        <p:sp>
          <p:nvSpPr>
            <p:cNvPr id="72" name="Rectangle 71">
              <a:extLst>
                <a:ext uri="{FF2B5EF4-FFF2-40B4-BE49-F238E27FC236}">
                  <a16:creationId xmlns:a16="http://schemas.microsoft.com/office/drawing/2014/main" id="{6703EB3E-8316-354B-82E5-2929D14C0ACC}"/>
                </a:ext>
              </a:extLst>
            </p:cNvPr>
            <p:cNvSpPr/>
            <p:nvPr/>
          </p:nvSpPr>
          <p:spPr bwMode="auto">
            <a:xfrm>
              <a:off x="3732591" y="5780112"/>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73" name="Rectangle 72">
              <a:extLst>
                <a:ext uri="{FF2B5EF4-FFF2-40B4-BE49-F238E27FC236}">
                  <a16:creationId xmlns:a16="http://schemas.microsoft.com/office/drawing/2014/main" id="{334B3D23-8943-F94E-B820-300AD700255F}"/>
                </a:ext>
              </a:extLst>
            </p:cNvPr>
            <p:cNvSpPr/>
            <p:nvPr/>
          </p:nvSpPr>
          <p:spPr bwMode="auto">
            <a:xfrm>
              <a:off x="4189791" y="5780112"/>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79" name="Rectangle 78">
              <a:extLst>
                <a:ext uri="{FF2B5EF4-FFF2-40B4-BE49-F238E27FC236}">
                  <a16:creationId xmlns:a16="http://schemas.microsoft.com/office/drawing/2014/main" id="{29F1E225-642A-824E-97D0-713E71317C8A}"/>
                </a:ext>
              </a:extLst>
            </p:cNvPr>
            <p:cNvSpPr/>
            <p:nvPr/>
          </p:nvSpPr>
          <p:spPr bwMode="auto">
            <a:xfrm>
              <a:off x="4646991" y="5780112"/>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
          <p:nvSpPr>
            <p:cNvPr id="80" name="Rectangle 79">
              <a:extLst>
                <a:ext uri="{FF2B5EF4-FFF2-40B4-BE49-F238E27FC236}">
                  <a16:creationId xmlns:a16="http://schemas.microsoft.com/office/drawing/2014/main" id="{C1FB4875-1C6A-D24B-8D7E-FDAD76D16018}"/>
                </a:ext>
              </a:extLst>
            </p:cNvPr>
            <p:cNvSpPr/>
            <p:nvPr/>
          </p:nvSpPr>
          <p:spPr bwMode="auto">
            <a:xfrm>
              <a:off x="5104191" y="5780112"/>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grpSp>
      <p:cxnSp>
        <p:nvCxnSpPr>
          <p:cNvPr id="81" name="Straight Arrow Connector 80">
            <a:extLst>
              <a:ext uri="{FF2B5EF4-FFF2-40B4-BE49-F238E27FC236}">
                <a16:creationId xmlns:a16="http://schemas.microsoft.com/office/drawing/2014/main" id="{3BC47D5B-6B4F-3C46-81BE-71ABC7706A96}"/>
              </a:ext>
            </a:extLst>
          </p:cNvPr>
          <p:cNvCxnSpPr>
            <a:cxnSpLocks/>
            <a:stCxn id="58" idx="2"/>
            <a:endCxn id="67" idx="0"/>
          </p:cNvCxnSpPr>
          <p:nvPr/>
        </p:nvCxnSpPr>
        <p:spPr>
          <a:xfrm>
            <a:off x="2541269" y="3015536"/>
            <a:ext cx="1419922" cy="341456"/>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7B3F74A-A49D-D941-BF23-05FFF2D2DF76}"/>
              </a:ext>
            </a:extLst>
          </p:cNvPr>
          <p:cNvCxnSpPr>
            <a:cxnSpLocks/>
            <a:stCxn id="59" idx="2"/>
            <a:endCxn id="68" idx="0"/>
          </p:cNvCxnSpPr>
          <p:nvPr/>
        </p:nvCxnSpPr>
        <p:spPr>
          <a:xfrm>
            <a:off x="4386577" y="3015536"/>
            <a:ext cx="31814" cy="341456"/>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57F3173-E53C-BC4C-AEF4-E0C81812D97D}"/>
              </a:ext>
            </a:extLst>
          </p:cNvPr>
          <p:cNvCxnSpPr>
            <a:cxnSpLocks/>
            <a:stCxn id="65" idx="2"/>
            <a:endCxn id="69" idx="0"/>
          </p:cNvCxnSpPr>
          <p:nvPr/>
        </p:nvCxnSpPr>
        <p:spPr>
          <a:xfrm flipH="1">
            <a:off x="4875591" y="3015536"/>
            <a:ext cx="1356294" cy="341456"/>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22D0122-E028-1A4C-B4BB-287366DF63AE}"/>
              </a:ext>
            </a:extLst>
          </p:cNvPr>
          <p:cNvCxnSpPr>
            <a:cxnSpLocks/>
            <a:stCxn id="66" idx="2"/>
            <a:endCxn id="70" idx="0"/>
          </p:cNvCxnSpPr>
          <p:nvPr/>
        </p:nvCxnSpPr>
        <p:spPr>
          <a:xfrm flipH="1">
            <a:off x="5332791" y="3015536"/>
            <a:ext cx="2744409" cy="341456"/>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136">
            <a:extLst>
              <a:ext uri="{FF2B5EF4-FFF2-40B4-BE49-F238E27FC236}">
                <a16:creationId xmlns:a16="http://schemas.microsoft.com/office/drawing/2014/main" id="{A2483164-54CD-5040-A5E4-318BD5E53684}"/>
              </a:ext>
            </a:extLst>
          </p:cNvPr>
          <p:cNvSpPr txBox="1">
            <a:spLocks noChangeArrowheads="1"/>
          </p:cNvSpPr>
          <p:nvPr/>
        </p:nvSpPr>
        <p:spPr bwMode="auto">
          <a:xfrm>
            <a:off x="1691680" y="3972085"/>
            <a:ext cx="2044149"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atin typeface="Tahoma" panose="020B0604030504040204" pitchFamily="34" charset="0"/>
                <a:ea typeface="Tahoma" panose="020B0604030504040204" pitchFamily="34" charset="0"/>
                <a:cs typeface="Tahoma" panose="020B0604030504040204" pitchFamily="34" charset="0"/>
              </a:rPr>
              <a:t>Scan Partial Sums</a:t>
            </a:r>
          </a:p>
        </p:txBody>
      </p:sp>
      <p:sp>
        <p:nvSpPr>
          <p:cNvPr id="92" name="TextBox 136">
            <a:extLst>
              <a:ext uri="{FF2B5EF4-FFF2-40B4-BE49-F238E27FC236}">
                <a16:creationId xmlns:a16="http://schemas.microsoft.com/office/drawing/2014/main" id="{2C17E2A5-96CD-6940-A93C-85A89542218A}"/>
              </a:ext>
            </a:extLst>
          </p:cNvPr>
          <p:cNvSpPr txBox="1">
            <a:spLocks noChangeArrowheads="1"/>
          </p:cNvSpPr>
          <p:nvPr/>
        </p:nvSpPr>
        <p:spPr bwMode="auto">
          <a:xfrm>
            <a:off x="179512" y="5507940"/>
            <a:ext cx="2948243"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800" b="1" dirty="0">
                <a:latin typeface="Tahoma" panose="020B0604030504040204" pitchFamily="34" charset="0"/>
                <a:ea typeface="Tahoma" panose="020B0604030504040204" pitchFamily="34" charset="0"/>
                <a:cs typeface="Tahoma" panose="020B0604030504040204" pitchFamily="34" charset="0"/>
              </a:rPr>
              <a:t>Output (Inclusive Scan)</a:t>
            </a:r>
          </a:p>
        </p:txBody>
      </p:sp>
      <p:sp>
        <p:nvSpPr>
          <p:cNvPr id="93" name="Rectangle 92">
            <a:extLst>
              <a:ext uri="{FF2B5EF4-FFF2-40B4-BE49-F238E27FC236}">
                <a16:creationId xmlns:a16="http://schemas.microsoft.com/office/drawing/2014/main" id="{110E0E0C-F697-2248-9365-A49350D7C4BE}"/>
              </a:ext>
            </a:extLst>
          </p:cNvPr>
          <p:cNvSpPr/>
          <p:nvPr/>
        </p:nvSpPr>
        <p:spPr bwMode="auto">
          <a:xfrm>
            <a:off x="1390015"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94" name="Rectangle 93">
            <a:extLst>
              <a:ext uri="{FF2B5EF4-FFF2-40B4-BE49-F238E27FC236}">
                <a16:creationId xmlns:a16="http://schemas.microsoft.com/office/drawing/2014/main" id="{B93E39DF-C0C2-3645-8101-83A9B08490E3}"/>
              </a:ext>
            </a:extLst>
          </p:cNvPr>
          <p:cNvSpPr/>
          <p:nvPr/>
        </p:nvSpPr>
        <p:spPr bwMode="auto">
          <a:xfrm>
            <a:off x="1851342"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95" name="Rectangle 94">
            <a:extLst>
              <a:ext uri="{FF2B5EF4-FFF2-40B4-BE49-F238E27FC236}">
                <a16:creationId xmlns:a16="http://schemas.microsoft.com/office/drawing/2014/main" id="{739700DC-7CEA-954E-8269-DD04133FB7CC}"/>
              </a:ext>
            </a:extLst>
          </p:cNvPr>
          <p:cNvSpPr/>
          <p:nvPr/>
        </p:nvSpPr>
        <p:spPr bwMode="auto">
          <a:xfrm>
            <a:off x="2312669"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96" name="Rectangle 95">
            <a:extLst>
              <a:ext uri="{FF2B5EF4-FFF2-40B4-BE49-F238E27FC236}">
                <a16:creationId xmlns:a16="http://schemas.microsoft.com/office/drawing/2014/main" id="{34461C01-4CC1-F149-B12E-D940281EF3FB}"/>
              </a:ext>
            </a:extLst>
          </p:cNvPr>
          <p:cNvSpPr/>
          <p:nvPr/>
        </p:nvSpPr>
        <p:spPr bwMode="auto">
          <a:xfrm>
            <a:off x="2773996"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11</a:t>
            </a:r>
          </a:p>
        </p:txBody>
      </p:sp>
      <p:sp>
        <p:nvSpPr>
          <p:cNvPr id="104" name="Rectangle 103">
            <a:extLst>
              <a:ext uri="{FF2B5EF4-FFF2-40B4-BE49-F238E27FC236}">
                <a16:creationId xmlns:a16="http://schemas.microsoft.com/office/drawing/2014/main" id="{1B444C60-6DCE-5B48-9A44-2FBCCE60EDFA}"/>
              </a:ext>
            </a:extLst>
          </p:cNvPr>
          <p:cNvSpPr/>
          <p:nvPr/>
        </p:nvSpPr>
        <p:spPr bwMode="auto">
          <a:xfrm>
            <a:off x="3235323"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12</a:t>
            </a:r>
          </a:p>
        </p:txBody>
      </p:sp>
      <p:sp>
        <p:nvSpPr>
          <p:cNvPr id="105" name="Rectangle 104">
            <a:extLst>
              <a:ext uri="{FF2B5EF4-FFF2-40B4-BE49-F238E27FC236}">
                <a16:creationId xmlns:a16="http://schemas.microsoft.com/office/drawing/2014/main" id="{2C3B7F1A-1A93-2048-816E-005EFD1CD97C}"/>
              </a:ext>
            </a:extLst>
          </p:cNvPr>
          <p:cNvSpPr/>
          <p:nvPr/>
        </p:nvSpPr>
        <p:spPr bwMode="auto">
          <a:xfrm>
            <a:off x="3696650"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13</a:t>
            </a:r>
          </a:p>
        </p:txBody>
      </p:sp>
      <p:sp>
        <p:nvSpPr>
          <p:cNvPr id="106" name="Rectangle 105">
            <a:extLst>
              <a:ext uri="{FF2B5EF4-FFF2-40B4-BE49-F238E27FC236}">
                <a16:creationId xmlns:a16="http://schemas.microsoft.com/office/drawing/2014/main" id="{E82A018A-C18A-EC44-91A9-4E01FF062A73}"/>
              </a:ext>
            </a:extLst>
          </p:cNvPr>
          <p:cNvSpPr/>
          <p:nvPr/>
        </p:nvSpPr>
        <p:spPr bwMode="auto">
          <a:xfrm>
            <a:off x="4157977" y="585212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107" name="Rectangle 106">
            <a:extLst>
              <a:ext uri="{FF2B5EF4-FFF2-40B4-BE49-F238E27FC236}">
                <a16:creationId xmlns:a16="http://schemas.microsoft.com/office/drawing/2014/main" id="{B79ECC62-E8B7-8E45-BA26-F067A441BD68}"/>
              </a:ext>
            </a:extLst>
          </p:cNvPr>
          <p:cNvSpPr/>
          <p:nvPr/>
        </p:nvSpPr>
        <p:spPr bwMode="auto">
          <a:xfrm>
            <a:off x="4619304"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108" name="Rectangle 107">
            <a:extLst>
              <a:ext uri="{FF2B5EF4-FFF2-40B4-BE49-F238E27FC236}">
                <a16:creationId xmlns:a16="http://schemas.microsoft.com/office/drawing/2014/main" id="{FD61340F-5300-8C43-B4F3-E37F5973727F}"/>
              </a:ext>
            </a:extLst>
          </p:cNvPr>
          <p:cNvSpPr/>
          <p:nvPr/>
        </p:nvSpPr>
        <p:spPr bwMode="auto">
          <a:xfrm>
            <a:off x="5080631"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15</a:t>
            </a:r>
          </a:p>
        </p:txBody>
      </p:sp>
      <p:sp>
        <p:nvSpPr>
          <p:cNvPr id="109" name="Rectangle 108">
            <a:extLst>
              <a:ext uri="{FF2B5EF4-FFF2-40B4-BE49-F238E27FC236}">
                <a16:creationId xmlns:a16="http://schemas.microsoft.com/office/drawing/2014/main" id="{C0223F1E-215B-8548-9D83-D36F9ACF666C}"/>
              </a:ext>
            </a:extLst>
          </p:cNvPr>
          <p:cNvSpPr/>
          <p:nvPr/>
        </p:nvSpPr>
        <p:spPr bwMode="auto">
          <a:xfrm>
            <a:off x="5541958"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17</a:t>
            </a:r>
          </a:p>
        </p:txBody>
      </p:sp>
      <p:sp>
        <p:nvSpPr>
          <p:cNvPr id="110" name="Rectangle 109">
            <a:extLst>
              <a:ext uri="{FF2B5EF4-FFF2-40B4-BE49-F238E27FC236}">
                <a16:creationId xmlns:a16="http://schemas.microsoft.com/office/drawing/2014/main" id="{61438998-283E-0F4A-B0B7-3749BA1B0694}"/>
              </a:ext>
            </a:extLst>
          </p:cNvPr>
          <p:cNvSpPr/>
          <p:nvPr/>
        </p:nvSpPr>
        <p:spPr bwMode="auto">
          <a:xfrm>
            <a:off x="6003285"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20</a:t>
            </a:r>
          </a:p>
        </p:txBody>
      </p:sp>
      <p:sp>
        <p:nvSpPr>
          <p:cNvPr id="111" name="Rectangle 110">
            <a:extLst>
              <a:ext uri="{FF2B5EF4-FFF2-40B4-BE49-F238E27FC236}">
                <a16:creationId xmlns:a16="http://schemas.microsoft.com/office/drawing/2014/main" id="{A562616B-D017-FA45-A8E5-CF13632CA3DF}"/>
              </a:ext>
            </a:extLst>
          </p:cNvPr>
          <p:cNvSpPr/>
          <p:nvPr/>
        </p:nvSpPr>
        <p:spPr bwMode="auto">
          <a:xfrm>
            <a:off x="6464612"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22</a:t>
            </a:r>
          </a:p>
        </p:txBody>
      </p:sp>
      <p:sp>
        <p:nvSpPr>
          <p:cNvPr id="112" name="Rectangle 111">
            <a:extLst>
              <a:ext uri="{FF2B5EF4-FFF2-40B4-BE49-F238E27FC236}">
                <a16:creationId xmlns:a16="http://schemas.microsoft.com/office/drawing/2014/main" id="{7108A9D6-8B95-A34A-8FBD-41C3C0CC5FA3}"/>
              </a:ext>
            </a:extLst>
          </p:cNvPr>
          <p:cNvSpPr/>
          <p:nvPr/>
        </p:nvSpPr>
        <p:spPr bwMode="auto">
          <a:xfrm>
            <a:off x="6925939"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24</a:t>
            </a:r>
          </a:p>
        </p:txBody>
      </p:sp>
      <p:sp>
        <p:nvSpPr>
          <p:cNvPr id="113" name="Rectangle 112">
            <a:extLst>
              <a:ext uri="{FF2B5EF4-FFF2-40B4-BE49-F238E27FC236}">
                <a16:creationId xmlns:a16="http://schemas.microsoft.com/office/drawing/2014/main" id="{17F6B6A4-087D-5D4A-BFE3-97AE9A2CAA54}"/>
              </a:ext>
            </a:extLst>
          </p:cNvPr>
          <p:cNvSpPr/>
          <p:nvPr/>
        </p:nvSpPr>
        <p:spPr bwMode="auto">
          <a:xfrm>
            <a:off x="7387266" y="585212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26</a:t>
            </a:r>
          </a:p>
        </p:txBody>
      </p:sp>
      <p:sp>
        <p:nvSpPr>
          <p:cNvPr id="114" name="Rectangle 113">
            <a:extLst>
              <a:ext uri="{FF2B5EF4-FFF2-40B4-BE49-F238E27FC236}">
                <a16:creationId xmlns:a16="http://schemas.microsoft.com/office/drawing/2014/main" id="{331A6C69-DC50-3649-9309-5872E5F75C3E}"/>
              </a:ext>
            </a:extLst>
          </p:cNvPr>
          <p:cNvSpPr/>
          <p:nvPr/>
        </p:nvSpPr>
        <p:spPr bwMode="auto">
          <a:xfrm>
            <a:off x="928688"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15" name="Rectangle 114">
            <a:extLst>
              <a:ext uri="{FF2B5EF4-FFF2-40B4-BE49-F238E27FC236}">
                <a16:creationId xmlns:a16="http://schemas.microsoft.com/office/drawing/2014/main" id="{446A6C82-0DE3-2145-BBEB-909A18F3A3D7}"/>
              </a:ext>
            </a:extLst>
          </p:cNvPr>
          <p:cNvSpPr/>
          <p:nvPr/>
        </p:nvSpPr>
        <p:spPr bwMode="auto">
          <a:xfrm>
            <a:off x="7848600"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28</a:t>
            </a:r>
          </a:p>
        </p:txBody>
      </p:sp>
      <p:grpSp>
        <p:nvGrpSpPr>
          <p:cNvPr id="25614" name="Group 25613">
            <a:extLst>
              <a:ext uri="{FF2B5EF4-FFF2-40B4-BE49-F238E27FC236}">
                <a16:creationId xmlns:a16="http://schemas.microsoft.com/office/drawing/2014/main" id="{42AD469B-B3B0-0746-B740-48BFAA2906CD}"/>
              </a:ext>
            </a:extLst>
          </p:cNvPr>
          <p:cNvGrpSpPr/>
          <p:nvPr/>
        </p:nvGrpSpPr>
        <p:grpSpPr>
          <a:xfrm>
            <a:off x="3673790" y="4238805"/>
            <a:ext cx="3709466" cy="425900"/>
            <a:chOff x="3673790" y="4238805"/>
            <a:chExt cx="3709466" cy="425900"/>
          </a:xfrm>
        </p:grpSpPr>
        <p:cxnSp>
          <p:nvCxnSpPr>
            <p:cNvPr id="143" name="Straight Arrow Connector 142">
              <a:extLst>
                <a:ext uri="{FF2B5EF4-FFF2-40B4-BE49-F238E27FC236}">
                  <a16:creationId xmlns:a16="http://schemas.microsoft.com/office/drawing/2014/main" id="{2FDB83AF-B5CF-6C4D-88E2-B48DFFF87731}"/>
                </a:ext>
              </a:extLst>
            </p:cNvPr>
            <p:cNvCxnSpPr>
              <a:cxnSpLocks/>
              <a:stCxn id="72" idx="2"/>
              <a:endCxn id="140" idx="0"/>
            </p:cNvCxnSpPr>
            <p:nvPr/>
          </p:nvCxnSpPr>
          <p:spPr>
            <a:xfrm flipH="1">
              <a:off x="3673790" y="4390256"/>
              <a:ext cx="287401" cy="274449"/>
            </a:xfrm>
            <a:prstGeom prst="straightConnector1">
              <a:avLst/>
            </a:prstGeom>
            <a:ln w="285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7F1DD7B-4930-F44B-83DF-1EC545D35525}"/>
                </a:ext>
              </a:extLst>
            </p:cNvPr>
            <p:cNvCxnSpPr>
              <a:cxnSpLocks/>
              <a:stCxn id="73" idx="2"/>
              <a:endCxn id="141" idx="0"/>
            </p:cNvCxnSpPr>
            <p:nvPr/>
          </p:nvCxnSpPr>
          <p:spPr>
            <a:xfrm>
              <a:off x="4418391" y="4390256"/>
              <a:ext cx="1106424" cy="274449"/>
            </a:xfrm>
            <a:prstGeom prst="straightConnector1">
              <a:avLst/>
            </a:prstGeom>
            <a:ln w="285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214DBD9-DB2B-A641-91BB-C85C390ABB47}"/>
                </a:ext>
              </a:extLst>
            </p:cNvPr>
            <p:cNvCxnSpPr>
              <a:cxnSpLocks/>
              <a:stCxn id="79" idx="2"/>
              <a:endCxn id="142" idx="0"/>
            </p:cNvCxnSpPr>
            <p:nvPr/>
          </p:nvCxnSpPr>
          <p:spPr>
            <a:xfrm>
              <a:off x="4875591" y="4390256"/>
              <a:ext cx="2507665" cy="274449"/>
            </a:xfrm>
            <a:prstGeom prst="straightConnector1">
              <a:avLst/>
            </a:prstGeom>
            <a:ln w="285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sp>
          <p:nvSpPr>
            <p:cNvPr id="146" name="TextBox 136">
              <a:extLst>
                <a:ext uri="{FF2B5EF4-FFF2-40B4-BE49-F238E27FC236}">
                  <a16:creationId xmlns:a16="http://schemas.microsoft.com/office/drawing/2014/main" id="{33A4813D-72B5-6A46-B42E-E1636467A4BE}"/>
                </a:ext>
              </a:extLst>
            </p:cNvPr>
            <p:cNvSpPr txBox="1">
              <a:spLocks noChangeArrowheads="1"/>
            </p:cNvSpPr>
            <p:nvPr/>
          </p:nvSpPr>
          <p:spPr bwMode="auto">
            <a:xfrm>
              <a:off x="6411805" y="4238805"/>
              <a:ext cx="585417"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atin typeface="Tahoma" panose="020B0604030504040204" pitchFamily="34" charset="0"/>
                  <a:ea typeface="Tahoma" panose="020B0604030504040204" pitchFamily="34" charset="0"/>
                  <a:cs typeface="Tahoma" panose="020B0604030504040204" pitchFamily="34" charset="0"/>
                </a:rPr>
                <a:t>Add</a:t>
              </a:r>
            </a:p>
          </p:txBody>
        </p:sp>
      </p:grpSp>
      <p:cxnSp>
        <p:nvCxnSpPr>
          <p:cNvPr id="147" name="Straight Arrow Connector 146">
            <a:extLst>
              <a:ext uri="{FF2B5EF4-FFF2-40B4-BE49-F238E27FC236}">
                <a16:creationId xmlns:a16="http://schemas.microsoft.com/office/drawing/2014/main" id="{CB881917-DA92-DB49-932B-40FCA00CBC37}"/>
              </a:ext>
            </a:extLst>
          </p:cNvPr>
          <p:cNvCxnSpPr>
            <a:cxnSpLocks/>
            <a:stCxn id="122" idx="2"/>
            <a:endCxn id="96" idx="0"/>
          </p:cNvCxnSpPr>
          <p:nvPr/>
        </p:nvCxnSpPr>
        <p:spPr>
          <a:xfrm>
            <a:off x="3002596" y="5238492"/>
            <a:ext cx="0" cy="613628"/>
          </a:xfrm>
          <a:prstGeom prst="straightConnector1">
            <a:avLst/>
          </a:prstGeom>
          <a:ln w="28575">
            <a:solidFill>
              <a:srgbClr val="00B0F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1B5BA342-31B3-914F-880D-E24DF51D8E5E}"/>
              </a:ext>
            </a:extLst>
          </p:cNvPr>
          <p:cNvCxnSpPr>
            <a:cxnSpLocks/>
            <a:stCxn id="123" idx="2"/>
            <a:endCxn id="104" idx="0"/>
          </p:cNvCxnSpPr>
          <p:nvPr/>
        </p:nvCxnSpPr>
        <p:spPr>
          <a:xfrm>
            <a:off x="3463923" y="5238492"/>
            <a:ext cx="0" cy="613628"/>
          </a:xfrm>
          <a:prstGeom prst="straightConnector1">
            <a:avLst/>
          </a:prstGeom>
          <a:ln w="28575">
            <a:solidFill>
              <a:srgbClr val="00B0F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84E35CF-D03F-2142-BE1E-3EFD0D55A3A9}"/>
              </a:ext>
            </a:extLst>
          </p:cNvPr>
          <p:cNvCxnSpPr>
            <a:cxnSpLocks/>
            <a:stCxn id="124" idx="2"/>
            <a:endCxn id="105" idx="0"/>
          </p:cNvCxnSpPr>
          <p:nvPr/>
        </p:nvCxnSpPr>
        <p:spPr>
          <a:xfrm>
            <a:off x="3925250" y="5238492"/>
            <a:ext cx="0" cy="613628"/>
          </a:xfrm>
          <a:prstGeom prst="straightConnector1">
            <a:avLst/>
          </a:prstGeom>
          <a:ln w="28575">
            <a:solidFill>
              <a:srgbClr val="00B0F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BCE82DEA-267B-4141-A3A6-D54DB07D74B2}"/>
              </a:ext>
            </a:extLst>
          </p:cNvPr>
          <p:cNvCxnSpPr>
            <a:cxnSpLocks/>
          </p:cNvCxnSpPr>
          <p:nvPr/>
        </p:nvCxnSpPr>
        <p:spPr>
          <a:xfrm flipH="1">
            <a:off x="4386570" y="5238492"/>
            <a:ext cx="7" cy="613628"/>
          </a:xfrm>
          <a:prstGeom prst="straightConnector1">
            <a:avLst/>
          </a:prstGeom>
          <a:ln w="28575">
            <a:solidFill>
              <a:srgbClr val="00B0F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D823777-D7F5-0D4F-B592-A147F390F957}"/>
              </a:ext>
            </a:extLst>
          </p:cNvPr>
          <p:cNvCxnSpPr>
            <a:cxnSpLocks/>
            <a:stCxn id="126" idx="2"/>
            <a:endCxn id="107" idx="0"/>
          </p:cNvCxnSpPr>
          <p:nvPr/>
        </p:nvCxnSpPr>
        <p:spPr>
          <a:xfrm>
            <a:off x="4847904" y="5238492"/>
            <a:ext cx="0" cy="613628"/>
          </a:xfrm>
          <a:prstGeom prst="straightConnector1">
            <a:avLst/>
          </a:prstGeom>
          <a:ln w="28575">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88331644-8617-4545-9C99-39B81DF0B710}"/>
              </a:ext>
            </a:extLst>
          </p:cNvPr>
          <p:cNvCxnSpPr>
            <a:cxnSpLocks/>
            <a:stCxn id="127" idx="2"/>
            <a:endCxn id="108" idx="0"/>
          </p:cNvCxnSpPr>
          <p:nvPr/>
        </p:nvCxnSpPr>
        <p:spPr>
          <a:xfrm>
            <a:off x="5309231" y="5238492"/>
            <a:ext cx="0" cy="613628"/>
          </a:xfrm>
          <a:prstGeom prst="straightConnector1">
            <a:avLst/>
          </a:prstGeom>
          <a:ln w="28575">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99CDE16F-86B0-ED47-846F-56CA72A260A9}"/>
              </a:ext>
            </a:extLst>
          </p:cNvPr>
          <p:cNvCxnSpPr>
            <a:cxnSpLocks/>
            <a:stCxn id="128" idx="2"/>
            <a:endCxn id="109" idx="0"/>
          </p:cNvCxnSpPr>
          <p:nvPr/>
        </p:nvCxnSpPr>
        <p:spPr>
          <a:xfrm>
            <a:off x="5770558" y="5238492"/>
            <a:ext cx="0" cy="613628"/>
          </a:xfrm>
          <a:prstGeom prst="straightConnector1">
            <a:avLst/>
          </a:prstGeom>
          <a:ln w="28575">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1D69075-B11C-2B45-8CA4-2BD19C6175E1}"/>
              </a:ext>
            </a:extLst>
          </p:cNvPr>
          <p:cNvCxnSpPr>
            <a:cxnSpLocks/>
          </p:cNvCxnSpPr>
          <p:nvPr/>
        </p:nvCxnSpPr>
        <p:spPr>
          <a:xfrm flipH="1">
            <a:off x="6231878" y="5238492"/>
            <a:ext cx="7" cy="613628"/>
          </a:xfrm>
          <a:prstGeom prst="straightConnector1">
            <a:avLst/>
          </a:prstGeom>
          <a:ln w="28575">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FA7F2FB-8A51-0148-99EE-1A8D6698EAA3}"/>
              </a:ext>
            </a:extLst>
          </p:cNvPr>
          <p:cNvCxnSpPr>
            <a:cxnSpLocks/>
            <a:stCxn id="130" idx="2"/>
            <a:endCxn id="111" idx="0"/>
          </p:cNvCxnSpPr>
          <p:nvPr/>
        </p:nvCxnSpPr>
        <p:spPr>
          <a:xfrm>
            <a:off x="6693212" y="5238492"/>
            <a:ext cx="0" cy="613628"/>
          </a:xfrm>
          <a:prstGeom prst="straightConnector1">
            <a:avLst/>
          </a:prstGeom>
          <a:ln w="28575">
            <a:solidFill>
              <a:srgbClr val="00206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5EA061C-9357-D34F-AFAE-FF9A02A4C18C}"/>
              </a:ext>
            </a:extLst>
          </p:cNvPr>
          <p:cNvCxnSpPr>
            <a:cxnSpLocks/>
            <a:stCxn id="131" idx="2"/>
            <a:endCxn id="112" idx="0"/>
          </p:cNvCxnSpPr>
          <p:nvPr/>
        </p:nvCxnSpPr>
        <p:spPr>
          <a:xfrm>
            <a:off x="7154539" y="5238492"/>
            <a:ext cx="0" cy="613628"/>
          </a:xfrm>
          <a:prstGeom prst="straightConnector1">
            <a:avLst/>
          </a:prstGeom>
          <a:ln w="28575">
            <a:solidFill>
              <a:srgbClr val="00206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BAFD0AF-292F-A141-AB27-6F74D387A7C8}"/>
              </a:ext>
            </a:extLst>
          </p:cNvPr>
          <p:cNvCxnSpPr>
            <a:cxnSpLocks/>
            <a:stCxn id="132" idx="2"/>
            <a:endCxn id="113" idx="0"/>
          </p:cNvCxnSpPr>
          <p:nvPr/>
        </p:nvCxnSpPr>
        <p:spPr>
          <a:xfrm>
            <a:off x="7615866" y="5238492"/>
            <a:ext cx="0" cy="613628"/>
          </a:xfrm>
          <a:prstGeom prst="straightConnector1">
            <a:avLst/>
          </a:prstGeom>
          <a:ln w="28575">
            <a:solidFill>
              <a:srgbClr val="00206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924A8A3-0ED2-874A-9FAB-567DAB238D24}"/>
              </a:ext>
            </a:extLst>
          </p:cNvPr>
          <p:cNvCxnSpPr>
            <a:cxnSpLocks/>
            <a:endCxn id="115" idx="0"/>
          </p:cNvCxnSpPr>
          <p:nvPr/>
        </p:nvCxnSpPr>
        <p:spPr>
          <a:xfrm>
            <a:off x="8077200" y="5238492"/>
            <a:ext cx="0" cy="613628"/>
          </a:xfrm>
          <a:prstGeom prst="straightConnector1">
            <a:avLst/>
          </a:prstGeom>
          <a:ln w="28575">
            <a:solidFill>
              <a:srgbClr val="00206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0" name="TextBox 136">
            <a:extLst>
              <a:ext uri="{FF2B5EF4-FFF2-40B4-BE49-F238E27FC236}">
                <a16:creationId xmlns:a16="http://schemas.microsoft.com/office/drawing/2014/main" id="{DD215886-ED1D-EA42-9041-68F4CA9B87E1}"/>
              </a:ext>
            </a:extLst>
          </p:cNvPr>
          <p:cNvSpPr txBox="1">
            <a:spLocks noChangeArrowheads="1"/>
          </p:cNvSpPr>
          <p:nvPr/>
        </p:nvSpPr>
        <p:spPr bwMode="auto">
          <a:xfrm>
            <a:off x="3374136" y="5394920"/>
            <a:ext cx="615874" cy="338554"/>
          </a:xfrm>
          <a:prstGeom prst="rect">
            <a:avLst/>
          </a:prstGeom>
          <a:solidFill>
            <a:srgbClr val="FFFFFF">
              <a:alpha val="50196"/>
            </a:srgbClr>
          </a:solidFill>
          <a:ln w="9525">
            <a:noFill/>
            <a:miter lim="800000"/>
            <a:headEnd/>
            <a:tailEnd/>
          </a:ln>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n>
                  <a:solidFill>
                    <a:srgbClr val="002060"/>
                  </a:solidFill>
                </a:ln>
                <a:solidFill>
                  <a:srgbClr val="00B0F0"/>
                </a:solidFill>
                <a:latin typeface="Tahoma" panose="020B0604030504040204" pitchFamily="34" charset="0"/>
                <a:ea typeface="Tahoma" panose="020B0604030504040204" pitchFamily="34" charset="0"/>
                <a:cs typeface="Tahoma" panose="020B0604030504040204" pitchFamily="34" charset="0"/>
              </a:rPr>
              <a:t>+10</a:t>
            </a:r>
          </a:p>
        </p:txBody>
      </p:sp>
      <p:sp>
        <p:nvSpPr>
          <p:cNvPr id="171" name="TextBox 136">
            <a:extLst>
              <a:ext uri="{FF2B5EF4-FFF2-40B4-BE49-F238E27FC236}">
                <a16:creationId xmlns:a16="http://schemas.microsoft.com/office/drawing/2014/main" id="{9E436E2C-5D22-D445-8F6D-ACD510C0C51A}"/>
              </a:ext>
            </a:extLst>
          </p:cNvPr>
          <p:cNvSpPr txBox="1">
            <a:spLocks noChangeArrowheads="1"/>
          </p:cNvSpPr>
          <p:nvPr/>
        </p:nvSpPr>
        <p:spPr bwMode="auto">
          <a:xfrm>
            <a:off x="5220072" y="5394920"/>
            <a:ext cx="615874" cy="338554"/>
          </a:xfrm>
          <a:prstGeom prst="rect">
            <a:avLst/>
          </a:prstGeom>
          <a:solidFill>
            <a:srgbClr val="FFFFFF">
              <a:alpha val="50196"/>
            </a:srgbClr>
          </a:solidFill>
          <a:ln w="9525">
            <a:noFill/>
            <a:miter lim="800000"/>
            <a:headEnd/>
            <a:tailEnd/>
          </a:ln>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n>
                  <a:solidFill>
                    <a:srgbClr val="002060"/>
                  </a:solidFill>
                </a:ln>
                <a:solidFill>
                  <a:srgbClr val="0070C0"/>
                </a:solidFill>
                <a:latin typeface="Tahoma" panose="020B0604030504040204" pitchFamily="34" charset="0"/>
                <a:ea typeface="Tahoma" panose="020B0604030504040204" pitchFamily="34" charset="0"/>
                <a:cs typeface="Tahoma" panose="020B0604030504040204" pitchFamily="34" charset="0"/>
              </a:rPr>
              <a:t>+14</a:t>
            </a:r>
          </a:p>
        </p:txBody>
      </p:sp>
      <p:sp>
        <p:nvSpPr>
          <p:cNvPr id="172" name="TextBox 136">
            <a:extLst>
              <a:ext uri="{FF2B5EF4-FFF2-40B4-BE49-F238E27FC236}">
                <a16:creationId xmlns:a16="http://schemas.microsoft.com/office/drawing/2014/main" id="{6164B33D-0B81-4145-9B9D-D111986D0DA3}"/>
              </a:ext>
            </a:extLst>
          </p:cNvPr>
          <p:cNvSpPr txBox="1">
            <a:spLocks noChangeArrowheads="1"/>
          </p:cNvSpPr>
          <p:nvPr/>
        </p:nvSpPr>
        <p:spPr bwMode="auto">
          <a:xfrm>
            <a:off x="7038225" y="5394920"/>
            <a:ext cx="615874" cy="338554"/>
          </a:xfrm>
          <a:prstGeom prst="rect">
            <a:avLst/>
          </a:prstGeom>
          <a:solidFill>
            <a:srgbClr val="FFFFFF">
              <a:alpha val="50196"/>
            </a:srgbClr>
          </a:solidFill>
          <a:ln w="9525">
            <a:noFill/>
            <a:miter lim="800000"/>
            <a:headEnd/>
            <a:tailEnd/>
          </a:ln>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n>
                  <a:solidFill>
                    <a:srgbClr val="002060"/>
                  </a:solidFill>
                </a:ln>
                <a:solidFill>
                  <a:srgbClr val="002060"/>
                </a:solidFill>
                <a:latin typeface="Tahoma" panose="020B0604030504040204" pitchFamily="34" charset="0"/>
                <a:ea typeface="Tahoma" panose="020B0604030504040204" pitchFamily="34" charset="0"/>
                <a:cs typeface="Tahoma" panose="020B0604030504040204" pitchFamily="34" charset="0"/>
              </a:rPr>
              <a:t>+20</a:t>
            </a:r>
          </a:p>
        </p:txBody>
      </p:sp>
      <p:grpSp>
        <p:nvGrpSpPr>
          <p:cNvPr id="25615" name="Group 25614">
            <a:extLst>
              <a:ext uri="{FF2B5EF4-FFF2-40B4-BE49-F238E27FC236}">
                <a16:creationId xmlns:a16="http://schemas.microsoft.com/office/drawing/2014/main" id="{E34A6695-4A6D-DD40-8D9F-719B344405B7}"/>
              </a:ext>
            </a:extLst>
          </p:cNvPr>
          <p:cNvGrpSpPr/>
          <p:nvPr/>
        </p:nvGrpSpPr>
        <p:grpSpPr>
          <a:xfrm>
            <a:off x="2763836" y="5852120"/>
            <a:ext cx="1841181" cy="457200"/>
            <a:chOff x="2763836" y="5852120"/>
            <a:chExt cx="1841181" cy="457200"/>
          </a:xfrm>
        </p:grpSpPr>
        <p:sp>
          <p:nvSpPr>
            <p:cNvPr id="185" name="Rectangle 184">
              <a:extLst>
                <a:ext uri="{FF2B5EF4-FFF2-40B4-BE49-F238E27FC236}">
                  <a16:creationId xmlns:a16="http://schemas.microsoft.com/office/drawing/2014/main" id="{0B3EAFB4-195F-7547-B6E6-1B1E56D43FD1}"/>
                </a:ext>
              </a:extLst>
            </p:cNvPr>
            <p:cNvSpPr/>
            <p:nvPr/>
          </p:nvSpPr>
          <p:spPr bwMode="auto">
            <a:xfrm>
              <a:off x="2763836" y="585212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186" name="Rectangle 185">
              <a:extLst>
                <a:ext uri="{FF2B5EF4-FFF2-40B4-BE49-F238E27FC236}">
                  <a16:creationId xmlns:a16="http://schemas.microsoft.com/office/drawing/2014/main" id="{7C6F0172-16F7-BB46-857B-AB5AFA1A3048}"/>
                </a:ext>
              </a:extLst>
            </p:cNvPr>
            <p:cNvSpPr/>
            <p:nvPr/>
          </p:nvSpPr>
          <p:spPr bwMode="auto">
            <a:xfrm>
              <a:off x="3225163" y="585212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87" name="Rectangle 186">
              <a:extLst>
                <a:ext uri="{FF2B5EF4-FFF2-40B4-BE49-F238E27FC236}">
                  <a16:creationId xmlns:a16="http://schemas.microsoft.com/office/drawing/2014/main" id="{020F5CDA-0EEB-9841-9317-C65262C56856}"/>
                </a:ext>
              </a:extLst>
            </p:cNvPr>
            <p:cNvSpPr/>
            <p:nvPr/>
          </p:nvSpPr>
          <p:spPr bwMode="auto">
            <a:xfrm>
              <a:off x="3686490" y="585212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88" name="Rectangle 187">
              <a:extLst>
                <a:ext uri="{FF2B5EF4-FFF2-40B4-BE49-F238E27FC236}">
                  <a16:creationId xmlns:a16="http://schemas.microsoft.com/office/drawing/2014/main" id="{95CE4E0F-01B0-9A46-BDEF-3A3202CC34C0}"/>
                </a:ext>
              </a:extLst>
            </p:cNvPr>
            <p:cNvSpPr/>
            <p:nvPr/>
          </p:nvSpPr>
          <p:spPr bwMode="auto">
            <a:xfrm>
              <a:off x="4147817" y="585212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grpSp>
      <p:grpSp>
        <p:nvGrpSpPr>
          <p:cNvPr id="25616" name="Group 25615">
            <a:extLst>
              <a:ext uri="{FF2B5EF4-FFF2-40B4-BE49-F238E27FC236}">
                <a16:creationId xmlns:a16="http://schemas.microsoft.com/office/drawing/2014/main" id="{3472BC44-EE72-1A45-BDF3-72A04083F3CA}"/>
              </a:ext>
            </a:extLst>
          </p:cNvPr>
          <p:cNvGrpSpPr/>
          <p:nvPr/>
        </p:nvGrpSpPr>
        <p:grpSpPr>
          <a:xfrm>
            <a:off x="4609144" y="5852120"/>
            <a:ext cx="1841181" cy="457200"/>
            <a:chOff x="4609144" y="5852120"/>
            <a:chExt cx="1841181" cy="457200"/>
          </a:xfrm>
        </p:grpSpPr>
        <p:sp>
          <p:nvSpPr>
            <p:cNvPr id="189" name="Rectangle 188">
              <a:extLst>
                <a:ext uri="{FF2B5EF4-FFF2-40B4-BE49-F238E27FC236}">
                  <a16:creationId xmlns:a16="http://schemas.microsoft.com/office/drawing/2014/main" id="{6E6A1D22-614D-E545-8CCE-D86AFE5E7DD8}"/>
                </a:ext>
              </a:extLst>
            </p:cNvPr>
            <p:cNvSpPr/>
            <p:nvPr/>
          </p:nvSpPr>
          <p:spPr bwMode="auto">
            <a:xfrm>
              <a:off x="4609144" y="5852120"/>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90" name="Rectangle 189">
              <a:extLst>
                <a:ext uri="{FF2B5EF4-FFF2-40B4-BE49-F238E27FC236}">
                  <a16:creationId xmlns:a16="http://schemas.microsoft.com/office/drawing/2014/main" id="{7C54D256-9340-6348-B02C-278FD8996118}"/>
                </a:ext>
              </a:extLst>
            </p:cNvPr>
            <p:cNvSpPr/>
            <p:nvPr/>
          </p:nvSpPr>
          <p:spPr bwMode="auto">
            <a:xfrm>
              <a:off x="5070471" y="5852120"/>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sp>
          <p:nvSpPr>
            <p:cNvPr id="191" name="Rectangle 190">
              <a:extLst>
                <a:ext uri="{FF2B5EF4-FFF2-40B4-BE49-F238E27FC236}">
                  <a16:creationId xmlns:a16="http://schemas.microsoft.com/office/drawing/2014/main" id="{2AAD3D42-AB3F-6C48-802A-0EB10CC1CDFB}"/>
                </a:ext>
              </a:extLst>
            </p:cNvPr>
            <p:cNvSpPr/>
            <p:nvPr/>
          </p:nvSpPr>
          <p:spPr bwMode="auto">
            <a:xfrm>
              <a:off x="5531798" y="5852120"/>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192" name="Rectangle 191">
              <a:extLst>
                <a:ext uri="{FF2B5EF4-FFF2-40B4-BE49-F238E27FC236}">
                  <a16:creationId xmlns:a16="http://schemas.microsoft.com/office/drawing/2014/main" id="{544A4FFA-DEAF-444C-861C-03900CB27E08}"/>
                </a:ext>
              </a:extLst>
            </p:cNvPr>
            <p:cNvSpPr/>
            <p:nvPr/>
          </p:nvSpPr>
          <p:spPr bwMode="auto">
            <a:xfrm>
              <a:off x="5993125" y="5852120"/>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grpSp>
      <p:grpSp>
        <p:nvGrpSpPr>
          <p:cNvPr id="25617" name="Group 25616">
            <a:extLst>
              <a:ext uri="{FF2B5EF4-FFF2-40B4-BE49-F238E27FC236}">
                <a16:creationId xmlns:a16="http://schemas.microsoft.com/office/drawing/2014/main" id="{964D7869-9BF3-6E4F-9EEC-15A4AD087DDA}"/>
              </a:ext>
            </a:extLst>
          </p:cNvPr>
          <p:cNvGrpSpPr/>
          <p:nvPr/>
        </p:nvGrpSpPr>
        <p:grpSpPr>
          <a:xfrm>
            <a:off x="6454452" y="5852120"/>
            <a:ext cx="1841188" cy="457200"/>
            <a:chOff x="6454452" y="5852120"/>
            <a:chExt cx="1841188" cy="457200"/>
          </a:xfrm>
        </p:grpSpPr>
        <p:sp>
          <p:nvSpPr>
            <p:cNvPr id="193" name="Rectangle 192">
              <a:extLst>
                <a:ext uri="{FF2B5EF4-FFF2-40B4-BE49-F238E27FC236}">
                  <a16:creationId xmlns:a16="http://schemas.microsoft.com/office/drawing/2014/main" id="{11FC273A-EB98-444C-B82B-3ED03718C0CE}"/>
                </a:ext>
              </a:extLst>
            </p:cNvPr>
            <p:cNvSpPr/>
            <p:nvPr/>
          </p:nvSpPr>
          <p:spPr bwMode="auto">
            <a:xfrm>
              <a:off x="6454452"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94" name="Rectangle 193">
              <a:extLst>
                <a:ext uri="{FF2B5EF4-FFF2-40B4-BE49-F238E27FC236}">
                  <a16:creationId xmlns:a16="http://schemas.microsoft.com/office/drawing/2014/main" id="{B3D14F4A-0686-3041-9AA5-EC1E48CE7B79}"/>
                </a:ext>
              </a:extLst>
            </p:cNvPr>
            <p:cNvSpPr/>
            <p:nvPr/>
          </p:nvSpPr>
          <p:spPr bwMode="auto">
            <a:xfrm>
              <a:off x="6915779"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95" name="Rectangle 194">
              <a:extLst>
                <a:ext uri="{FF2B5EF4-FFF2-40B4-BE49-F238E27FC236}">
                  <a16:creationId xmlns:a16="http://schemas.microsoft.com/office/drawing/2014/main" id="{785D88F5-0832-7D4E-B437-6100190F9577}"/>
                </a:ext>
              </a:extLst>
            </p:cNvPr>
            <p:cNvSpPr/>
            <p:nvPr/>
          </p:nvSpPr>
          <p:spPr bwMode="auto">
            <a:xfrm>
              <a:off x="7377106"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96" name="Rectangle 195">
              <a:extLst>
                <a:ext uri="{FF2B5EF4-FFF2-40B4-BE49-F238E27FC236}">
                  <a16:creationId xmlns:a16="http://schemas.microsoft.com/office/drawing/2014/main" id="{A8CC3146-3E1E-8E43-AE70-71D6D2C540FA}"/>
                </a:ext>
              </a:extLst>
            </p:cNvPr>
            <p:cNvSpPr/>
            <p:nvPr/>
          </p:nvSpPr>
          <p:spPr bwMode="auto">
            <a:xfrm>
              <a:off x="7838440"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grpSp>
      <p:grpSp>
        <p:nvGrpSpPr>
          <p:cNvPr id="25628" name="Group 25627">
            <a:extLst>
              <a:ext uri="{FF2B5EF4-FFF2-40B4-BE49-F238E27FC236}">
                <a16:creationId xmlns:a16="http://schemas.microsoft.com/office/drawing/2014/main" id="{03E74EDD-C699-4A4C-8F06-743F629B6A73}"/>
              </a:ext>
            </a:extLst>
          </p:cNvPr>
          <p:cNvGrpSpPr/>
          <p:nvPr/>
        </p:nvGrpSpPr>
        <p:grpSpPr>
          <a:xfrm>
            <a:off x="611560" y="3125749"/>
            <a:ext cx="7702492" cy="2222956"/>
            <a:chOff x="611560" y="3125749"/>
            <a:chExt cx="7702492" cy="2222956"/>
          </a:xfrm>
        </p:grpSpPr>
        <p:grpSp>
          <p:nvGrpSpPr>
            <p:cNvPr id="25613" name="Group 25612">
              <a:extLst>
                <a:ext uri="{FF2B5EF4-FFF2-40B4-BE49-F238E27FC236}">
                  <a16:creationId xmlns:a16="http://schemas.microsoft.com/office/drawing/2014/main" id="{5E952008-A478-FB49-BE91-4E98FFC59918}"/>
                </a:ext>
              </a:extLst>
            </p:cNvPr>
            <p:cNvGrpSpPr/>
            <p:nvPr/>
          </p:nvGrpSpPr>
          <p:grpSpPr>
            <a:xfrm>
              <a:off x="928688" y="4664705"/>
              <a:ext cx="7385364" cy="684000"/>
              <a:chOff x="928688" y="4664705"/>
              <a:chExt cx="7385364" cy="684000"/>
            </a:xfrm>
          </p:grpSpPr>
          <p:sp>
            <p:nvSpPr>
              <p:cNvPr id="119" name="Rectangle 118">
                <a:extLst>
                  <a:ext uri="{FF2B5EF4-FFF2-40B4-BE49-F238E27FC236}">
                    <a16:creationId xmlns:a16="http://schemas.microsoft.com/office/drawing/2014/main" id="{748B6575-8F3F-1A48-8725-EB5C39BFA7B8}"/>
                  </a:ext>
                </a:extLst>
              </p:cNvPr>
              <p:cNvSpPr/>
              <p:nvPr/>
            </p:nvSpPr>
            <p:spPr bwMode="auto">
              <a:xfrm>
                <a:off x="1390015"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20" name="Rectangle 119">
                <a:extLst>
                  <a:ext uri="{FF2B5EF4-FFF2-40B4-BE49-F238E27FC236}">
                    <a16:creationId xmlns:a16="http://schemas.microsoft.com/office/drawing/2014/main" id="{7F8333A4-228E-D340-882B-754DF76B2985}"/>
                  </a:ext>
                </a:extLst>
              </p:cNvPr>
              <p:cNvSpPr/>
              <p:nvPr/>
            </p:nvSpPr>
            <p:spPr bwMode="auto">
              <a:xfrm>
                <a:off x="1851342"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21" name="Rectangle 120">
                <a:extLst>
                  <a:ext uri="{FF2B5EF4-FFF2-40B4-BE49-F238E27FC236}">
                    <a16:creationId xmlns:a16="http://schemas.microsoft.com/office/drawing/2014/main" id="{0DAA75E4-4B49-C740-BDBA-1C9E9CE3B15F}"/>
                  </a:ext>
                </a:extLst>
              </p:cNvPr>
              <p:cNvSpPr/>
              <p:nvPr/>
            </p:nvSpPr>
            <p:spPr bwMode="auto">
              <a:xfrm>
                <a:off x="2312669"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122" name="Rectangle 121">
                <a:extLst>
                  <a:ext uri="{FF2B5EF4-FFF2-40B4-BE49-F238E27FC236}">
                    <a16:creationId xmlns:a16="http://schemas.microsoft.com/office/drawing/2014/main" id="{E10FC02D-7824-754A-98B7-5CF91EFAF3AB}"/>
                  </a:ext>
                </a:extLst>
              </p:cNvPr>
              <p:cNvSpPr/>
              <p:nvPr/>
            </p:nvSpPr>
            <p:spPr bwMode="auto">
              <a:xfrm>
                <a:off x="2773996"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23" name="Rectangle 122">
                <a:extLst>
                  <a:ext uri="{FF2B5EF4-FFF2-40B4-BE49-F238E27FC236}">
                    <a16:creationId xmlns:a16="http://schemas.microsoft.com/office/drawing/2014/main" id="{FE8CB7AF-C657-2442-B7D9-5D0ABE3C7A85}"/>
                  </a:ext>
                </a:extLst>
              </p:cNvPr>
              <p:cNvSpPr/>
              <p:nvPr/>
            </p:nvSpPr>
            <p:spPr bwMode="auto">
              <a:xfrm>
                <a:off x="3235323"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24" name="Rectangle 123">
                <a:extLst>
                  <a:ext uri="{FF2B5EF4-FFF2-40B4-BE49-F238E27FC236}">
                    <a16:creationId xmlns:a16="http://schemas.microsoft.com/office/drawing/2014/main" id="{D7711B62-6E24-9742-A3FD-202D0E2B32F5}"/>
                  </a:ext>
                </a:extLst>
              </p:cNvPr>
              <p:cNvSpPr/>
              <p:nvPr/>
            </p:nvSpPr>
            <p:spPr bwMode="auto">
              <a:xfrm>
                <a:off x="3696650"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25" name="Rectangle 124">
                <a:extLst>
                  <a:ext uri="{FF2B5EF4-FFF2-40B4-BE49-F238E27FC236}">
                    <a16:creationId xmlns:a16="http://schemas.microsoft.com/office/drawing/2014/main" id="{CA79C90D-5935-E24D-8F99-F97A5AA0138E}"/>
                  </a:ext>
                </a:extLst>
              </p:cNvPr>
              <p:cNvSpPr/>
              <p:nvPr/>
            </p:nvSpPr>
            <p:spPr bwMode="auto">
              <a:xfrm>
                <a:off x="4157977" y="4781292"/>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26" name="Rectangle 125">
                <a:extLst>
                  <a:ext uri="{FF2B5EF4-FFF2-40B4-BE49-F238E27FC236}">
                    <a16:creationId xmlns:a16="http://schemas.microsoft.com/office/drawing/2014/main" id="{79CD9B74-476F-5549-A30C-919C852766CF}"/>
                  </a:ext>
                </a:extLst>
              </p:cNvPr>
              <p:cNvSpPr/>
              <p:nvPr/>
            </p:nvSpPr>
            <p:spPr bwMode="auto">
              <a:xfrm>
                <a:off x="4619304"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127" name="Rectangle 126">
                <a:extLst>
                  <a:ext uri="{FF2B5EF4-FFF2-40B4-BE49-F238E27FC236}">
                    <a16:creationId xmlns:a16="http://schemas.microsoft.com/office/drawing/2014/main" id="{AE68C7DF-AA4D-1E40-A47D-97E818EDCB47}"/>
                  </a:ext>
                </a:extLst>
              </p:cNvPr>
              <p:cNvSpPr/>
              <p:nvPr/>
            </p:nvSpPr>
            <p:spPr bwMode="auto">
              <a:xfrm>
                <a:off x="5080631"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28" name="Rectangle 127">
                <a:extLst>
                  <a:ext uri="{FF2B5EF4-FFF2-40B4-BE49-F238E27FC236}">
                    <a16:creationId xmlns:a16="http://schemas.microsoft.com/office/drawing/2014/main" id="{E5685C90-F94F-AF48-9278-4B5B79B6B3DA}"/>
                  </a:ext>
                </a:extLst>
              </p:cNvPr>
              <p:cNvSpPr/>
              <p:nvPr/>
            </p:nvSpPr>
            <p:spPr bwMode="auto">
              <a:xfrm>
                <a:off x="5541958"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29" name="Rectangle 128">
                <a:extLst>
                  <a:ext uri="{FF2B5EF4-FFF2-40B4-BE49-F238E27FC236}">
                    <a16:creationId xmlns:a16="http://schemas.microsoft.com/office/drawing/2014/main" id="{7E996BCF-0E2A-4A41-9DC1-0AB67A71C427}"/>
                  </a:ext>
                </a:extLst>
              </p:cNvPr>
              <p:cNvSpPr/>
              <p:nvPr/>
            </p:nvSpPr>
            <p:spPr bwMode="auto">
              <a:xfrm>
                <a:off x="6003285"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30" name="Rectangle 129">
                <a:extLst>
                  <a:ext uri="{FF2B5EF4-FFF2-40B4-BE49-F238E27FC236}">
                    <a16:creationId xmlns:a16="http://schemas.microsoft.com/office/drawing/2014/main" id="{5DFDEFBC-1073-2240-BAEC-569772E456CE}"/>
                  </a:ext>
                </a:extLst>
              </p:cNvPr>
              <p:cNvSpPr/>
              <p:nvPr/>
            </p:nvSpPr>
            <p:spPr bwMode="auto">
              <a:xfrm>
                <a:off x="6464612"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31" name="Rectangle 130">
                <a:extLst>
                  <a:ext uri="{FF2B5EF4-FFF2-40B4-BE49-F238E27FC236}">
                    <a16:creationId xmlns:a16="http://schemas.microsoft.com/office/drawing/2014/main" id="{E8F27CF1-937E-F146-8CF2-38A4B101688C}"/>
                  </a:ext>
                </a:extLst>
              </p:cNvPr>
              <p:cNvSpPr/>
              <p:nvPr/>
            </p:nvSpPr>
            <p:spPr bwMode="auto">
              <a:xfrm>
                <a:off x="6925939"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32" name="Rectangle 131">
                <a:extLst>
                  <a:ext uri="{FF2B5EF4-FFF2-40B4-BE49-F238E27FC236}">
                    <a16:creationId xmlns:a16="http://schemas.microsoft.com/office/drawing/2014/main" id="{DC6ED0C1-A32A-7F4B-AA40-EA325D0A3025}"/>
                  </a:ext>
                </a:extLst>
              </p:cNvPr>
              <p:cNvSpPr/>
              <p:nvPr/>
            </p:nvSpPr>
            <p:spPr bwMode="auto">
              <a:xfrm>
                <a:off x="7387266" y="4781292"/>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33" name="Rectangle 132">
                <a:extLst>
                  <a:ext uri="{FF2B5EF4-FFF2-40B4-BE49-F238E27FC236}">
                    <a16:creationId xmlns:a16="http://schemas.microsoft.com/office/drawing/2014/main" id="{ED9935A6-E4A4-714E-AD17-326CD2FB8D75}"/>
                  </a:ext>
                </a:extLst>
              </p:cNvPr>
              <p:cNvSpPr/>
              <p:nvPr/>
            </p:nvSpPr>
            <p:spPr bwMode="auto">
              <a:xfrm>
                <a:off x="928688"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34" name="Rectangle 133">
                <a:extLst>
                  <a:ext uri="{FF2B5EF4-FFF2-40B4-BE49-F238E27FC236}">
                    <a16:creationId xmlns:a16="http://schemas.microsoft.com/office/drawing/2014/main" id="{48702168-B8CF-0D42-B53B-D986E3F6F4CA}"/>
                  </a:ext>
                </a:extLst>
              </p:cNvPr>
              <p:cNvSpPr/>
              <p:nvPr/>
            </p:nvSpPr>
            <p:spPr bwMode="auto">
              <a:xfrm>
                <a:off x="7848600"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8</a:t>
                </a:r>
              </a:p>
            </p:txBody>
          </p:sp>
          <p:sp>
            <p:nvSpPr>
              <p:cNvPr id="139" name="Rectangle 138">
                <a:extLst>
                  <a:ext uri="{FF2B5EF4-FFF2-40B4-BE49-F238E27FC236}">
                    <a16:creationId xmlns:a16="http://schemas.microsoft.com/office/drawing/2014/main" id="{E8433A58-31A3-F841-B0A1-CA7FC2583896}"/>
                  </a:ext>
                </a:extLst>
              </p:cNvPr>
              <p:cNvSpPr/>
              <p:nvPr/>
            </p:nvSpPr>
            <p:spPr>
              <a:xfrm>
                <a:off x="936940" y="4664705"/>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40" name="Rectangle 139">
                <a:extLst>
                  <a:ext uri="{FF2B5EF4-FFF2-40B4-BE49-F238E27FC236}">
                    <a16:creationId xmlns:a16="http://schemas.microsoft.com/office/drawing/2014/main" id="{9E6D6F67-9D20-184F-BAC2-CACF1209B5ED}"/>
                  </a:ext>
                </a:extLst>
              </p:cNvPr>
              <p:cNvSpPr/>
              <p:nvPr/>
            </p:nvSpPr>
            <p:spPr>
              <a:xfrm>
                <a:off x="2764152" y="4664705"/>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41" name="Rectangle 140">
                <a:extLst>
                  <a:ext uri="{FF2B5EF4-FFF2-40B4-BE49-F238E27FC236}">
                    <a16:creationId xmlns:a16="http://schemas.microsoft.com/office/drawing/2014/main" id="{B4199CE6-6DAE-3A43-9002-632181BF9888}"/>
                  </a:ext>
                </a:extLst>
              </p:cNvPr>
              <p:cNvSpPr/>
              <p:nvPr/>
            </p:nvSpPr>
            <p:spPr>
              <a:xfrm>
                <a:off x="4615177" y="4664705"/>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42" name="Rectangle 141">
                <a:extLst>
                  <a:ext uri="{FF2B5EF4-FFF2-40B4-BE49-F238E27FC236}">
                    <a16:creationId xmlns:a16="http://schemas.microsoft.com/office/drawing/2014/main" id="{A8A99726-B210-964A-B2EE-09B408E18CCF}"/>
                  </a:ext>
                </a:extLst>
              </p:cNvPr>
              <p:cNvSpPr/>
              <p:nvPr/>
            </p:nvSpPr>
            <p:spPr>
              <a:xfrm>
                <a:off x="6452460" y="4664705"/>
                <a:ext cx="1861592"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sp>
          <p:nvSpPr>
            <p:cNvPr id="25627" name="Arc 25626">
              <a:extLst>
                <a:ext uri="{FF2B5EF4-FFF2-40B4-BE49-F238E27FC236}">
                  <a16:creationId xmlns:a16="http://schemas.microsoft.com/office/drawing/2014/main" id="{DE5C6868-40E5-204F-AF33-730AED436957}"/>
                </a:ext>
              </a:extLst>
            </p:cNvPr>
            <p:cNvSpPr/>
            <p:nvPr/>
          </p:nvSpPr>
          <p:spPr>
            <a:xfrm>
              <a:off x="611560" y="3125749"/>
              <a:ext cx="622920" cy="1527388"/>
            </a:xfrm>
            <a:prstGeom prst="arc">
              <a:avLst>
                <a:gd name="adj1" fmla="val 5253048"/>
                <a:gd name="adj2" fmla="val 16232923"/>
              </a:avLst>
            </a:prstGeom>
            <a:ln w="28575">
              <a:solidFill>
                <a:srgbClr val="002060"/>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3019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heel(1)">
                                      <p:cBhvr>
                                        <p:cTn id="7" dur="500"/>
                                        <p:tgtEl>
                                          <p:spTgt spid="5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heel(1)">
                                      <p:cBhvr>
                                        <p:cTn id="10" dur="500"/>
                                        <p:tgtEl>
                                          <p:spTgt spid="59"/>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heel(1)">
                                      <p:cBhvr>
                                        <p:cTn id="13" dur="500"/>
                                        <p:tgtEl>
                                          <p:spTgt spid="6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heel(1)">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up)">
                                      <p:cBhvr>
                                        <p:cTn id="21" dur="500"/>
                                        <p:tgtEl>
                                          <p:spTgt spid="81"/>
                                        </p:tgtEl>
                                      </p:cBhvr>
                                    </p:animEffect>
                                  </p:childTnLst>
                                </p:cTn>
                              </p:par>
                              <p:par>
                                <p:cTn id="22" presetID="22" presetClass="entr" presetSubtype="1"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wipe(up)">
                                      <p:cBhvr>
                                        <p:cTn id="24" dur="500"/>
                                        <p:tgtEl>
                                          <p:spTgt spid="82"/>
                                        </p:tgtEl>
                                      </p:cBhvr>
                                    </p:animEffect>
                                  </p:childTnLst>
                                </p:cTn>
                              </p:par>
                              <p:par>
                                <p:cTn id="25" presetID="22" presetClass="entr" presetSubtype="1"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up)">
                                      <p:cBhvr>
                                        <p:cTn id="27" dur="500"/>
                                        <p:tgtEl>
                                          <p:spTgt spid="83"/>
                                        </p:tgtEl>
                                      </p:cBhvr>
                                    </p:animEffect>
                                  </p:childTnLst>
                                </p:cTn>
                              </p:par>
                              <p:par>
                                <p:cTn id="28" presetID="22" presetClass="entr" presetSubtype="1" fill="hold"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wipe(up)">
                                      <p:cBhvr>
                                        <p:cTn id="30" dur="500"/>
                                        <p:tgtEl>
                                          <p:spTgt spid="84"/>
                                        </p:tgtEl>
                                      </p:cBhvr>
                                    </p:animEffect>
                                  </p:childTnLst>
                                </p:cTn>
                              </p:par>
                              <p:par>
                                <p:cTn id="31" presetID="22" presetClass="entr" presetSubtype="1" fill="hold" nodeType="withEffect">
                                  <p:stCondLst>
                                    <p:cond delay="0"/>
                                  </p:stCondLst>
                                  <p:childTnLst>
                                    <p:set>
                                      <p:cBhvr>
                                        <p:cTn id="32" dur="1" fill="hold">
                                          <p:stCondLst>
                                            <p:cond delay="0"/>
                                          </p:stCondLst>
                                        </p:cTn>
                                        <p:tgtEl>
                                          <p:spTgt spid="25611"/>
                                        </p:tgtEl>
                                        <p:attrNameLst>
                                          <p:attrName>style.visibility</p:attrName>
                                        </p:attrNameLst>
                                      </p:cBhvr>
                                      <p:to>
                                        <p:strVal val="visible"/>
                                      </p:to>
                                    </p:set>
                                    <p:animEffect transition="in" filter="wipe(up)">
                                      <p:cBhvr>
                                        <p:cTn id="33" dur="500"/>
                                        <p:tgtEl>
                                          <p:spTgt spid="256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left)">
                                      <p:cBhvr>
                                        <p:cTn id="41" dur="500"/>
                                        <p:tgtEl>
                                          <p:spTgt spid="8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5628"/>
                                        </p:tgtEl>
                                        <p:attrNameLst>
                                          <p:attrName>style.visibility</p:attrName>
                                        </p:attrNameLst>
                                      </p:cBhvr>
                                      <p:to>
                                        <p:strVal val="visible"/>
                                      </p:to>
                                    </p:set>
                                    <p:animEffect transition="in" filter="wipe(up)">
                                      <p:cBhvr>
                                        <p:cTn id="46" dur="500"/>
                                        <p:tgtEl>
                                          <p:spTgt spid="2562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5614"/>
                                        </p:tgtEl>
                                        <p:attrNameLst>
                                          <p:attrName>style.visibility</p:attrName>
                                        </p:attrNameLst>
                                      </p:cBhvr>
                                      <p:to>
                                        <p:strVal val="visible"/>
                                      </p:to>
                                    </p:set>
                                    <p:animEffect transition="in" filter="wipe(up)">
                                      <p:cBhvr>
                                        <p:cTn id="51" dur="500"/>
                                        <p:tgtEl>
                                          <p:spTgt spid="256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47"/>
                                        </p:tgtEl>
                                        <p:attrNameLst>
                                          <p:attrName>style.visibility</p:attrName>
                                        </p:attrNameLst>
                                      </p:cBhvr>
                                      <p:to>
                                        <p:strVal val="visible"/>
                                      </p:to>
                                    </p:set>
                                    <p:animEffect transition="in" filter="wipe(up)">
                                      <p:cBhvr>
                                        <p:cTn id="56" dur="500"/>
                                        <p:tgtEl>
                                          <p:spTgt spid="147"/>
                                        </p:tgtEl>
                                      </p:cBhvr>
                                    </p:animEffect>
                                  </p:childTnLst>
                                </p:cTn>
                              </p:par>
                              <p:par>
                                <p:cTn id="57" presetID="22" presetClass="entr" presetSubtype="1" fill="hold" nodeType="withEffect">
                                  <p:stCondLst>
                                    <p:cond delay="0"/>
                                  </p:stCondLst>
                                  <p:childTnLst>
                                    <p:set>
                                      <p:cBhvr>
                                        <p:cTn id="58" dur="1" fill="hold">
                                          <p:stCondLst>
                                            <p:cond delay="0"/>
                                          </p:stCondLst>
                                        </p:cTn>
                                        <p:tgtEl>
                                          <p:spTgt spid="148"/>
                                        </p:tgtEl>
                                        <p:attrNameLst>
                                          <p:attrName>style.visibility</p:attrName>
                                        </p:attrNameLst>
                                      </p:cBhvr>
                                      <p:to>
                                        <p:strVal val="visible"/>
                                      </p:to>
                                    </p:set>
                                    <p:animEffect transition="in" filter="wipe(up)">
                                      <p:cBhvr>
                                        <p:cTn id="59" dur="500"/>
                                        <p:tgtEl>
                                          <p:spTgt spid="148"/>
                                        </p:tgtEl>
                                      </p:cBhvr>
                                    </p:animEffect>
                                  </p:childTnLst>
                                </p:cTn>
                              </p:par>
                              <p:par>
                                <p:cTn id="60" presetID="22" presetClass="entr" presetSubtype="1" fill="hold" nodeType="with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wipe(up)">
                                      <p:cBhvr>
                                        <p:cTn id="62" dur="500"/>
                                        <p:tgtEl>
                                          <p:spTgt spid="149"/>
                                        </p:tgtEl>
                                      </p:cBhvr>
                                    </p:animEffect>
                                  </p:childTnLst>
                                </p:cTn>
                              </p:par>
                              <p:par>
                                <p:cTn id="63" presetID="22" presetClass="entr" presetSubtype="1" fill="hold" nodeType="withEffect">
                                  <p:stCondLst>
                                    <p:cond delay="0"/>
                                  </p:stCondLst>
                                  <p:childTnLst>
                                    <p:set>
                                      <p:cBhvr>
                                        <p:cTn id="64" dur="1" fill="hold">
                                          <p:stCondLst>
                                            <p:cond delay="0"/>
                                          </p:stCondLst>
                                        </p:cTn>
                                        <p:tgtEl>
                                          <p:spTgt spid="150"/>
                                        </p:tgtEl>
                                        <p:attrNameLst>
                                          <p:attrName>style.visibility</p:attrName>
                                        </p:attrNameLst>
                                      </p:cBhvr>
                                      <p:to>
                                        <p:strVal val="visible"/>
                                      </p:to>
                                    </p:set>
                                    <p:animEffect transition="in" filter="wipe(up)">
                                      <p:cBhvr>
                                        <p:cTn id="65" dur="500"/>
                                        <p:tgtEl>
                                          <p:spTgt spid="150"/>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70"/>
                                        </p:tgtEl>
                                        <p:attrNameLst>
                                          <p:attrName>style.visibility</p:attrName>
                                        </p:attrNameLst>
                                      </p:cBhvr>
                                      <p:to>
                                        <p:strVal val="visible"/>
                                      </p:to>
                                    </p:set>
                                    <p:animEffect transition="in" filter="wipe(up)">
                                      <p:cBhvr>
                                        <p:cTn id="68" dur="500"/>
                                        <p:tgtEl>
                                          <p:spTgt spid="170"/>
                                        </p:tgtEl>
                                      </p:cBhvr>
                                    </p:animEffect>
                                  </p:childTnLst>
                                </p:cTn>
                              </p:par>
                              <p:par>
                                <p:cTn id="69" presetID="22" presetClass="entr" presetSubtype="1" fill="hold" nodeType="withEffect">
                                  <p:stCondLst>
                                    <p:cond delay="500"/>
                                  </p:stCondLst>
                                  <p:childTnLst>
                                    <p:set>
                                      <p:cBhvr>
                                        <p:cTn id="70" dur="1" fill="hold">
                                          <p:stCondLst>
                                            <p:cond delay="0"/>
                                          </p:stCondLst>
                                        </p:cTn>
                                        <p:tgtEl>
                                          <p:spTgt spid="25615"/>
                                        </p:tgtEl>
                                        <p:attrNameLst>
                                          <p:attrName>style.visibility</p:attrName>
                                        </p:attrNameLst>
                                      </p:cBhvr>
                                      <p:to>
                                        <p:strVal val="visible"/>
                                      </p:to>
                                    </p:set>
                                    <p:animEffect transition="in" filter="wipe(up)">
                                      <p:cBhvr>
                                        <p:cTn id="71" dur="500"/>
                                        <p:tgtEl>
                                          <p:spTgt spid="2561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51"/>
                                        </p:tgtEl>
                                        <p:attrNameLst>
                                          <p:attrName>style.visibility</p:attrName>
                                        </p:attrNameLst>
                                      </p:cBhvr>
                                      <p:to>
                                        <p:strVal val="visible"/>
                                      </p:to>
                                    </p:set>
                                    <p:animEffect transition="in" filter="wipe(up)">
                                      <p:cBhvr>
                                        <p:cTn id="76" dur="500"/>
                                        <p:tgtEl>
                                          <p:spTgt spid="151"/>
                                        </p:tgtEl>
                                      </p:cBhvr>
                                    </p:animEffect>
                                  </p:childTnLst>
                                </p:cTn>
                              </p:par>
                              <p:par>
                                <p:cTn id="77" presetID="22" presetClass="entr" presetSubtype="1" fill="hold" nodeType="withEffect">
                                  <p:stCondLst>
                                    <p:cond delay="0"/>
                                  </p:stCondLst>
                                  <p:childTnLst>
                                    <p:set>
                                      <p:cBhvr>
                                        <p:cTn id="78" dur="1" fill="hold">
                                          <p:stCondLst>
                                            <p:cond delay="0"/>
                                          </p:stCondLst>
                                        </p:cTn>
                                        <p:tgtEl>
                                          <p:spTgt spid="152"/>
                                        </p:tgtEl>
                                        <p:attrNameLst>
                                          <p:attrName>style.visibility</p:attrName>
                                        </p:attrNameLst>
                                      </p:cBhvr>
                                      <p:to>
                                        <p:strVal val="visible"/>
                                      </p:to>
                                    </p:set>
                                    <p:animEffect transition="in" filter="wipe(up)">
                                      <p:cBhvr>
                                        <p:cTn id="79" dur="500"/>
                                        <p:tgtEl>
                                          <p:spTgt spid="152"/>
                                        </p:tgtEl>
                                      </p:cBhvr>
                                    </p:animEffect>
                                  </p:childTnLst>
                                </p:cTn>
                              </p:par>
                              <p:par>
                                <p:cTn id="80" presetID="22" presetClass="entr" presetSubtype="1" fill="hold" nodeType="withEffect">
                                  <p:stCondLst>
                                    <p:cond delay="0"/>
                                  </p:stCondLst>
                                  <p:childTnLst>
                                    <p:set>
                                      <p:cBhvr>
                                        <p:cTn id="81" dur="1" fill="hold">
                                          <p:stCondLst>
                                            <p:cond delay="0"/>
                                          </p:stCondLst>
                                        </p:cTn>
                                        <p:tgtEl>
                                          <p:spTgt spid="153"/>
                                        </p:tgtEl>
                                        <p:attrNameLst>
                                          <p:attrName>style.visibility</p:attrName>
                                        </p:attrNameLst>
                                      </p:cBhvr>
                                      <p:to>
                                        <p:strVal val="visible"/>
                                      </p:to>
                                    </p:set>
                                    <p:animEffect transition="in" filter="wipe(up)">
                                      <p:cBhvr>
                                        <p:cTn id="82" dur="500"/>
                                        <p:tgtEl>
                                          <p:spTgt spid="153"/>
                                        </p:tgtEl>
                                      </p:cBhvr>
                                    </p:animEffect>
                                  </p:childTnLst>
                                </p:cTn>
                              </p:par>
                              <p:par>
                                <p:cTn id="83" presetID="22" presetClass="entr" presetSubtype="1" fill="hold" nodeType="withEffect">
                                  <p:stCondLst>
                                    <p:cond delay="0"/>
                                  </p:stCondLst>
                                  <p:childTnLst>
                                    <p:set>
                                      <p:cBhvr>
                                        <p:cTn id="84" dur="1" fill="hold">
                                          <p:stCondLst>
                                            <p:cond delay="0"/>
                                          </p:stCondLst>
                                        </p:cTn>
                                        <p:tgtEl>
                                          <p:spTgt spid="155"/>
                                        </p:tgtEl>
                                        <p:attrNameLst>
                                          <p:attrName>style.visibility</p:attrName>
                                        </p:attrNameLst>
                                      </p:cBhvr>
                                      <p:to>
                                        <p:strVal val="visible"/>
                                      </p:to>
                                    </p:set>
                                    <p:animEffect transition="in" filter="wipe(up)">
                                      <p:cBhvr>
                                        <p:cTn id="85" dur="500"/>
                                        <p:tgtEl>
                                          <p:spTgt spid="155"/>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171"/>
                                        </p:tgtEl>
                                        <p:attrNameLst>
                                          <p:attrName>style.visibility</p:attrName>
                                        </p:attrNameLst>
                                      </p:cBhvr>
                                      <p:to>
                                        <p:strVal val="visible"/>
                                      </p:to>
                                    </p:set>
                                    <p:animEffect transition="in" filter="wipe(up)">
                                      <p:cBhvr>
                                        <p:cTn id="88" dur="500"/>
                                        <p:tgtEl>
                                          <p:spTgt spid="171"/>
                                        </p:tgtEl>
                                      </p:cBhvr>
                                    </p:animEffect>
                                  </p:childTnLst>
                                </p:cTn>
                              </p:par>
                              <p:par>
                                <p:cTn id="89" presetID="22" presetClass="entr" presetSubtype="1" fill="hold" nodeType="withEffect">
                                  <p:stCondLst>
                                    <p:cond delay="500"/>
                                  </p:stCondLst>
                                  <p:childTnLst>
                                    <p:set>
                                      <p:cBhvr>
                                        <p:cTn id="90" dur="1" fill="hold">
                                          <p:stCondLst>
                                            <p:cond delay="0"/>
                                          </p:stCondLst>
                                        </p:cTn>
                                        <p:tgtEl>
                                          <p:spTgt spid="25616"/>
                                        </p:tgtEl>
                                        <p:attrNameLst>
                                          <p:attrName>style.visibility</p:attrName>
                                        </p:attrNameLst>
                                      </p:cBhvr>
                                      <p:to>
                                        <p:strVal val="visible"/>
                                      </p:to>
                                    </p:set>
                                    <p:animEffect transition="in" filter="wipe(up)">
                                      <p:cBhvr>
                                        <p:cTn id="91" dur="500"/>
                                        <p:tgtEl>
                                          <p:spTgt spid="2561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158"/>
                                        </p:tgtEl>
                                        <p:attrNameLst>
                                          <p:attrName>style.visibility</p:attrName>
                                        </p:attrNameLst>
                                      </p:cBhvr>
                                      <p:to>
                                        <p:strVal val="visible"/>
                                      </p:to>
                                    </p:set>
                                    <p:animEffect transition="in" filter="wipe(up)">
                                      <p:cBhvr>
                                        <p:cTn id="96" dur="500"/>
                                        <p:tgtEl>
                                          <p:spTgt spid="158"/>
                                        </p:tgtEl>
                                      </p:cBhvr>
                                    </p:animEffect>
                                  </p:childTnLst>
                                </p:cTn>
                              </p:par>
                              <p:par>
                                <p:cTn id="97" presetID="22" presetClass="entr" presetSubtype="1" fill="hold" nodeType="withEffect">
                                  <p:stCondLst>
                                    <p:cond delay="0"/>
                                  </p:stCondLst>
                                  <p:childTnLst>
                                    <p:set>
                                      <p:cBhvr>
                                        <p:cTn id="98" dur="1" fill="hold">
                                          <p:stCondLst>
                                            <p:cond delay="0"/>
                                          </p:stCondLst>
                                        </p:cTn>
                                        <p:tgtEl>
                                          <p:spTgt spid="161"/>
                                        </p:tgtEl>
                                        <p:attrNameLst>
                                          <p:attrName>style.visibility</p:attrName>
                                        </p:attrNameLst>
                                      </p:cBhvr>
                                      <p:to>
                                        <p:strVal val="visible"/>
                                      </p:to>
                                    </p:set>
                                    <p:animEffect transition="in" filter="wipe(up)">
                                      <p:cBhvr>
                                        <p:cTn id="99" dur="500"/>
                                        <p:tgtEl>
                                          <p:spTgt spid="161"/>
                                        </p:tgtEl>
                                      </p:cBhvr>
                                    </p:animEffect>
                                  </p:childTnLst>
                                </p:cTn>
                              </p:par>
                              <p:par>
                                <p:cTn id="100" presetID="22" presetClass="entr" presetSubtype="1" fill="hold" nodeType="withEffect">
                                  <p:stCondLst>
                                    <p:cond delay="0"/>
                                  </p:stCondLst>
                                  <p:childTnLst>
                                    <p:set>
                                      <p:cBhvr>
                                        <p:cTn id="101" dur="1" fill="hold">
                                          <p:stCondLst>
                                            <p:cond delay="0"/>
                                          </p:stCondLst>
                                        </p:cTn>
                                        <p:tgtEl>
                                          <p:spTgt spid="164"/>
                                        </p:tgtEl>
                                        <p:attrNameLst>
                                          <p:attrName>style.visibility</p:attrName>
                                        </p:attrNameLst>
                                      </p:cBhvr>
                                      <p:to>
                                        <p:strVal val="visible"/>
                                      </p:to>
                                    </p:set>
                                    <p:animEffect transition="in" filter="wipe(up)">
                                      <p:cBhvr>
                                        <p:cTn id="102" dur="500"/>
                                        <p:tgtEl>
                                          <p:spTgt spid="164"/>
                                        </p:tgtEl>
                                      </p:cBhvr>
                                    </p:animEffect>
                                  </p:childTnLst>
                                </p:cTn>
                              </p:par>
                              <p:par>
                                <p:cTn id="103" presetID="22" presetClass="entr" presetSubtype="1" fill="hold" nodeType="withEffect">
                                  <p:stCondLst>
                                    <p:cond delay="0"/>
                                  </p:stCondLst>
                                  <p:childTnLst>
                                    <p:set>
                                      <p:cBhvr>
                                        <p:cTn id="104" dur="1" fill="hold">
                                          <p:stCondLst>
                                            <p:cond delay="0"/>
                                          </p:stCondLst>
                                        </p:cTn>
                                        <p:tgtEl>
                                          <p:spTgt spid="167"/>
                                        </p:tgtEl>
                                        <p:attrNameLst>
                                          <p:attrName>style.visibility</p:attrName>
                                        </p:attrNameLst>
                                      </p:cBhvr>
                                      <p:to>
                                        <p:strVal val="visible"/>
                                      </p:to>
                                    </p:set>
                                    <p:animEffect transition="in" filter="wipe(up)">
                                      <p:cBhvr>
                                        <p:cTn id="105" dur="500"/>
                                        <p:tgtEl>
                                          <p:spTgt spid="167"/>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72"/>
                                        </p:tgtEl>
                                        <p:attrNameLst>
                                          <p:attrName>style.visibility</p:attrName>
                                        </p:attrNameLst>
                                      </p:cBhvr>
                                      <p:to>
                                        <p:strVal val="visible"/>
                                      </p:to>
                                    </p:set>
                                    <p:animEffect transition="in" filter="wipe(left)">
                                      <p:cBhvr>
                                        <p:cTn id="108" dur="500"/>
                                        <p:tgtEl>
                                          <p:spTgt spid="172"/>
                                        </p:tgtEl>
                                      </p:cBhvr>
                                    </p:animEffect>
                                  </p:childTnLst>
                                </p:cTn>
                              </p:par>
                              <p:par>
                                <p:cTn id="109" presetID="22" presetClass="entr" presetSubtype="1" fill="hold" nodeType="withEffect">
                                  <p:stCondLst>
                                    <p:cond delay="500"/>
                                  </p:stCondLst>
                                  <p:childTnLst>
                                    <p:set>
                                      <p:cBhvr>
                                        <p:cTn id="110" dur="1" fill="hold">
                                          <p:stCondLst>
                                            <p:cond delay="0"/>
                                          </p:stCondLst>
                                        </p:cTn>
                                        <p:tgtEl>
                                          <p:spTgt spid="25617"/>
                                        </p:tgtEl>
                                        <p:attrNameLst>
                                          <p:attrName>style.visibility</p:attrName>
                                        </p:attrNameLst>
                                      </p:cBhvr>
                                      <p:to>
                                        <p:strVal val="visible"/>
                                      </p:to>
                                    </p:set>
                                    <p:animEffect transition="in" filter="wipe(up)">
                                      <p:cBhvr>
                                        <p:cTn id="111" dur="500"/>
                                        <p:tgtEl>
                                          <p:spTgt spid="25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5" grpId="0" animBg="1"/>
      <p:bldP spid="66" grpId="0" animBg="1"/>
      <p:bldP spid="87" grpId="0"/>
      <p:bldP spid="170" grpId="0" animBg="1"/>
      <p:bldP spid="171" grpId="0" animBg="1"/>
      <p:bldP spid="17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Box 136"/>
          <p:cNvSpPr txBox="1">
            <a:spLocks noChangeArrowheads="1"/>
          </p:cNvSpPr>
          <p:nvPr/>
        </p:nvSpPr>
        <p:spPr bwMode="auto">
          <a:xfrm>
            <a:off x="179512" y="2060848"/>
            <a:ext cx="3244799"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800" b="1" dirty="0">
                <a:latin typeface="Tahoma" panose="020B0604030504040204" pitchFamily="34" charset="0"/>
                <a:ea typeface="Tahoma" panose="020B0604030504040204" pitchFamily="34" charset="0"/>
                <a:cs typeface="Tahoma" panose="020B0604030504040204" pitchFamily="34" charset="0"/>
              </a:rPr>
              <a:t>Per-block (Inclusive) Scan</a:t>
            </a:r>
          </a:p>
        </p:txBody>
      </p:sp>
      <p:sp>
        <p:nvSpPr>
          <p:cNvPr id="5" name="Rectangle 4"/>
          <p:cNvSpPr/>
          <p:nvPr/>
        </p:nvSpPr>
        <p:spPr bwMode="auto">
          <a:xfrm>
            <a:off x="1390015"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6" name="Rectangle 5"/>
          <p:cNvSpPr/>
          <p:nvPr/>
        </p:nvSpPr>
        <p:spPr bwMode="auto">
          <a:xfrm>
            <a:off x="1851342"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7" name="Rectangle 6"/>
          <p:cNvSpPr/>
          <p:nvPr/>
        </p:nvSpPr>
        <p:spPr bwMode="auto">
          <a:xfrm>
            <a:off x="2312669"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8" name="Rectangle 7"/>
          <p:cNvSpPr/>
          <p:nvPr/>
        </p:nvSpPr>
        <p:spPr bwMode="auto">
          <a:xfrm>
            <a:off x="2773996"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9" name="Rectangle 8"/>
          <p:cNvSpPr/>
          <p:nvPr/>
        </p:nvSpPr>
        <p:spPr bwMode="auto">
          <a:xfrm>
            <a:off x="3235323"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0" name="Rectangle 9"/>
          <p:cNvSpPr/>
          <p:nvPr/>
        </p:nvSpPr>
        <p:spPr bwMode="auto">
          <a:xfrm>
            <a:off x="3696650"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1" name="Rectangle 10"/>
          <p:cNvSpPr/>
          <p:nvPr/>
        </p:nvSpPr>
        <p:spPr bwMode="auto">
          <a:xfrm>
            <a:off x="4157977" y="255833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2" name="Rectangle 11"/>
          <p:cNvSpPr/>
          <p:nvPr/>
        </p:nvSpPr>
        <p:spPr bwMode="auto">
          <a:xfrm>
            <a:off x="4619304"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13" name="Rectangle 12"/>
          <p:cNvSpPr/>
          <p:nvPr/>
        </p:nvSpPr>
        <p:spPr bwMode="auto">
          <a:xfrm>
            <a:off x="5080631"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4" name="Rectangle 13"/>
          <p:cNvSpPr/>
          <p:nvPr/>
        </p:nvSpPr>
        <p:spPr bwMode="auto">
          <a:xfrm>
            <a:off x="5541958"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5" name="Rectangle 14"/>
          <p:cNvSpPr/>
          <p:nvPr/>
        </p:nvSpPr>
        <p:spPr bwMode="auto">
          <a:xfrm>
            <a:off x="6003285"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6" name="Rectangle 15"/>
          <p:cNvSpPr/>
          <p:nvPr/>
        </p:nvSpPr>
        <p:spPr bwMode="auto">
          <a:xfrm>
            <a:off x="6464612"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7" name="Rectangle 16"/>
          <p:cNvSpPr/>
          <p:nvPr/>
        </p:nvSpPr>
        <p:spPr bwMode="auto">
          <a:xfrm>
            <a:off x="6925939"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8" name="Rectangle 17"/>
          <p:cNvSpPr/>
          <p:nvPr/>
        </p:nvSpPr>
        <p:spPr bwMode="auto">
          <a:xfrm>
            <a:off x="7387266" y="255833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9" name="Rectangle 18"/>
          <p:cNvSpPr/>
          <p:nvPr/>
        </p:nvSpPr>
        <p:spPr bwMode="auto">
          <a:xfrm>
            <a:off x="928688"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20" name="Rectangle 19"/>
          <p:cNvSpPr/>
          <p:nvPr/>
        </p:nvSpPr>
        <p:spPr bwMode="auto">
          <a:xfrm>
            <a:off x="7848600" y="255833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8</a:t>
            </a:r>
          </a:p>
        </p:txBody>
      </p:sp>
      <p:sp>
        <p:nvSpPr>
          <p:cNvPr id="2" name="Title 1"/>
          <p:cNvSpPr>
            <a:spLocks noGrp="1"/>
          </p:cNvSpPr>
          <p:nvPr>
            <p:ph type="title"/>
          </p:nvPr>
        </p:nvSpPr>
        <p:spPr/>
        <p:txBody>
          <a:bodyPr/>
          <a:lstStyle/>
          <a:p>
            <a:r>
              <a:rPr lang="en-US" dirty="0">
                <a:solidFill>
                  <a:srgbClr val="0070C0"/>
                </a:solidFill>
              </a:rPr>
              <a:t>Hierarchical (Inclusive) Scan</a:t>
            </a:r>
          </a:p>
        </p:txBody>
      </p:sp>
      <p:sp>
        <p:nvSpPr>
          <p:cNvPr id="4" name="Slide Number Placeholder 3"/>
          <p:cNvSpPr>
            <a:spLocks noGrp="1"/>
          </p:cNvSpPr>
          <p:nvPr>
            <p:ph type="sldNum" sz="quarter" idx="11"/>
          </p:nvPr>
        </p:nvSpPr>
        <p:spPr/>
        <p:txBody>
          <a:bodyPr/>
          <a:lstStyle/>
          <a:p>
            <a:pPr>
              <a:defRPr/>
            </a:pPr>
            <a:fld id="{F5BFC335-8AC9-4C4F-8F08-44EA6E182DD0}" type="slidenum">
              <a:rPr lang="en-US" smtClean="0"/>
              <a:pPr>
                <a:defRPr/>
              </a:pPr>
              <a:t>72</a:t>
            </a:fld>
            <a:endParaRPr lang="en-US" dirty="0"/>
          </a:p>
        </p:txBody>
      </p:sp>
      <p:sp>
        <p:nvSpPr>
          <p:cNvPr id="60" name="Rectangle 59"/>
          <p:cNvSpPr/>
          <p:nvPr/>
        </p:nvSpPr>
        <p:spPr bwMode="auto">
          <a:xfrm>
            <a:off x="1390015"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61" name="Rectangle 60"/>
          <p:cNvSpPr/>
          <p:nvPr/>
        </p:nvSpPr>
        <p:spPr bwMode="auto">
          <a:xfrm>
            <a:off x="1851342"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62" name="Rectangle 61"/>
          <p:cNvSpPr/>
          <p:nvPr/>
        </p:nvSpPr>
        <p:spPr bwMode="auto">
          <a:xfrm>
            <a:off x="2312669"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63" name="Rectangle 62"/>
          <p:cNvSpPr/>
          <p:nvPr/>
        </p:nvSpPr>
        <p:spPr bwMode="auto">
          <a:xfrm>
            <a:off x="2773996"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64" name="Rectangle 63"/>
          <p:cNvSpPr/>
          <p:nvPr/>
        </p:nvSpPr>
        <p:spPr bwMode="auto">
          <a:xfrm>
            <a:off x="3235323"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71" name="Rectangle 70"/>
          <p:cNvSpPr/>
          <p:nvPr/>
        </p:nvSpPr>
        <p:spPr bwMode="auto">
          <a:xfrm>
            <a:off x="3696650"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74" name="Rectangle 73"/>
          <p:cNvSpPr/>
          <p:nvPr/>
        </p:nvSpPr>
        <p:spPr bwMode="auto">
          <a:xfrm>
            <a:off x="4157977" y="138927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75" name="Rectangle 74"/>
          <p:cNvSpPr/>
          <p:nvPr/>
        </p:nvSpPr>
        <p:spPr bwMode="auto">
          <a:xfrm>
            <a:off x="4619304"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76" name="Rectangle 75"/>
          <p:cNvSpPr/>
          <p:nvPr/>
        </p:nvSpPr>
        <p:spPr bwMode="auto">
          <a:xfrm>
            <a:off x="5080631"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77" name="Rectangle 76"/>
          <p:cNvSpPr/>
          <p:nvPr/>
        </p:nvSpPr>
        <p:spPr bwMode="auto">
          <a:xfrm>
            <a:off x="5541958"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78" name="Rectangle 77"/>
          <p:cNvSpPr/>
          <p:nvPr/>
        </p:nvSpPr>
        <p:spPr bwMode="auto">
          <a:xfrm>
            <a:off x="6003285"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85" name="Rectangle 84"/>
          <p:cNvSpPr/>
          <p:nvPr/>
        </p:nvSpPr>
        <p:spPr bwMode="auto">
          <a:xfrm>
            <a:off x="6464612"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86" name="Rectangle 85"/>
          <p:cNvSpPr/>
          <p:nvPr/>
        </p:nvSpPr>
        <p:spPr bwMode="auto">
          <a:xfrm>
            <a:off x="6925939"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89" name="Rectangle 88"/>
          <p:cNvSpPr/>
          <p:nvPr/>
        </p:nvSpPr>
        <p:spPr bwMode="auto">
          <a:xfrm>
            <a:off x="7387266" y="1389276"/>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90" name="Rectangle 89"/>
          <p:cNvSpPr/>
          <p:nvPr/>
        </p:nvSpPr>
        <p:spPr bwMode="auto">
          <a:xfrm>
            <a:off x="928688"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91" name="Rectangle 90"/>
          <p:cNvSpPr/>
          <p:nvPr/>
        </p:nvSpPr>
        <p:spPr bwMode="auto">
          <a:xfrm>
            <a:off x="7848600" y="1389276"/>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26" name="TextBox 25"/>
          <p:cNvSpPr txBox="1"/>
          <p:nvPr/>
        </p:nvSpPr>
        <p:spPr>
          <a:xfrm>
            <a:off x="179512" y="896734"/>
            <a:ext cx="833883" cy="369332"/>
          </a:xfrm>
          <a:prstGeom prst="rect">
            <a:avLst/>
          </a:prstGeom>
          <a:noFill/>
        </p:spPr>
        <p:txBody>
          <a:bodyPr wrap="non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Input</a:t>
            </a:r>
          </a:p>
        </p:txBody>
      </p:sp>
      <p:sp>
        <p:nvSpPr>
          <p:cNvPr id="97" name="Rectangle 96">
            <a:extLst>
              <a:ext uri="{FF2B5EF4-FFF2-40B4-BE49-F238E27FC236}">
                <a16:creationId xmlns:a16="http://schemas.microsoft.com/office/drawing/2014/main" id="{D6DCA76C-EBE3-5D42-9461-AC0AA4CBA08C}"/>
              </a:ext>
            </a:extLst>
          </p:cNvPr>
          <p:cNvSpPr/>
          <p:nvPr/>
        </p:nvSpPr>
        <p:spPr>
          <a:xfrm>
            <a:off x="928688" y="1268760"/>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98" name="Rectangle 97">
            <a:extLst>
              <a:ext uri="{FF2B5EF4-FFF2-40B4-BE49-F238E27FC236}">
                <a16:creationId xmlns:a16="http://schemas.microsoft.com/office/drawing/2014/main" id="{AEDA74A7-C8FF-5F4E-9682-E12E40BEA28E}"/>
              </a:ext>
            </a:extLst>
          </p:cNvPr>
          <p:cNvSpPr/>
          <p:nvPr/>
        </p:nvSpPr>
        <p:spPr>
          <a:xfrm>
            <a:off x="2755900" y="1268760"/>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99" name="Rectangle 98">
            <a:extLst>
              <a:ext uri="{FF2B5EF4-FFF2-40B4-BE49-F238E27FC236}">
                <a16:creationId xmlns:a16="http://schemas.microsoft.com/office/drawing/2014/main" id="{7FBD1F47-5D90-424B-9B41-043729B1C68C}"/>
              </a:ext>
            </a:extLst>
          </p:cNvPr>
          <p:cNvSpPr/>
          <p:nvPr/>
        </p:nvSpPr>
        <p:spPr>
          <a:xfrm>
            <a:off x="4606925" y="1268760"/>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00" name="Rectangle 99">
            <a:extLst>
              <a:ext uri="{FF2B5EF4-FFF2-40B4-BE49-F238E27FC236}">
                <a16:creationId xmlns:a16="http://schemas.microsoft.com/office/drawing/2014/main" id="{9DB58126-7F64-3C46-AC3E-0C1C3D15D2BB}"/>
              </a:ext>
            </a:extLst>
          </p:cNvPr>
          <p:cNvSpPr/>
          <p:nvPr/>
        </p:nvSpPr>
        <p:spPr>
          <a:xfrm>
            <a:off x="6444208" y="1268760"/>
            <a:ext cx="1861592"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8381266B-503E-C548-8C81-97DAEA741B4F}"/>
              </a:ext>
            </a:extLst>
          </p:cNvPr>
          <p:cNvSpPr txBox="1"/>
          <p:nvPr/>
        </p:nvSpPr>
        <p:spPr>
          <a:xfrm>
            <a:off x="1331640" y="899428"/>
            <a:ext cx="1031051" cy="369332"/>
          </a:xfrm>
          <a:prstGeom prst="rect">
            <a:avLst/>
          </a:prstGeom>
          <a:noFill/>
        </p:spPr>
        <p:txBody>
          <a:bodyPr wrap="none" rtlCol="0">
            <a:spAutoFit/>
          </a:bodyPr>
          <a:lstStyle/>
          <a:p>
            <a:r>
              <a:rPr lang="en-CH" b="1" i="1" dirty="0"/>
              <a:t>Block 0</a:t>
            </a:r>
          </a:p>
        </p:txBody>
      </p:sp>
      <p:sp>
        <p:nvSpPr>
          <p:cNvPr id="101" name="TextBox 100">
            <a:extLst>
              <a:ext uri="{FF2B5EF4-FFF2-40B4-BE49-F238E27FC236}">
                <a16:creationId xmlns:a16="http://schemas.microsoft.com/office/drawing/2014/main" id="{0CC046B3-F6BE-F748-8AF3-1E46E9B0AA08}"/>
              </a:ext>
            </a:extLst>
          </p:cNvPr>
          <p:cNvSpPr txBox="1"/>
          <p:nvPr/>
        </p:nvSpPr>
        <p:spPr>
          <a:xfrm>
            <a:off x="3180909" y="890136"/>
            <a:ext cx="1031051" cy="369332"/>
          </a:xfrm>
          <a:prstGeom prst="rect">
            <a:avLst/>
          </a:prstGeom>
          <a:noFill/>
        </p:spPr>
        <p:txBody>
          <a:bodyPr wrap="none" rtlCol="0">
            <a:spAutoFit/>
          </a:bodyPr>
          <a:lstStyle/>
          <a:p>
            <a:r>
              <a:rPr lang="en-CH" b="1" i="1" dirty="0"/>
              <a:t>Block 1</a:t>
            </a:r>
          </a:p>
        </p:txBody>
      </p:sp>
      <p:sp>
        <p:nvSpPr>
          <p:cNvPr id="102" name="TextBox 101">
            <a:extLst>
              <a:ext uri="{FF2B5EF4-FFF2-40B4-BE49-F238E27FC236}">
                <a16:creationId xmlns:a16="http://schemas.microsoft.com/office/drawing/2014/main" id="{048867ED-0399-3743-AF31-50417D0BDFDD}"/>
              </a:ext>
            </a:extLst>
          </p:cNvPr>
          <p:cNvSpPr txBox="1"/>
          <p:nvPr/>
        </p:nvSpPr>
        <p:spPr>
          <a:xfrm>
            <a:off x="5004048" y="890136"/>
            <a:ext cx="1031051" cy="369332"/>
          </a:xfrm>
          <a:prstGeom prst="rect">
            <a:avLst/>
          </a:prstGeom>
          <a:noFill/>
        </p:spPr>
        <p:txBody>
          <a:bodyPr wrap="none" rtlCol="0">
            <a:spAutoFit/>
          </a:bodyPr>
          <a:lstStyle/>
          <a:p>
            <a:r>
              <a:rPr lang="en-CH" b="1" i="1" dirty="0"/>
              <a:t>Block 2</a:t>
            </a:r>
          </a:p>
        </p:txBody>
      </p:sp>
      <p:sp>
        <p:nvSpPr>
          <p:cNvPr id="103" name="TextBox 102">
            <a:extLst>
              <a:ext uri="{FF2B5EF4-FFF2-40B4-BE49-F238E27FC236}">
                <a16:creationId xmlns:a16="http://schemas.microsoft.com/office/drawing/2014/main" id="{EF100502-8A57-AC4A-90B6-2D838C01E63D}"/>
              </a:ext>
            </a:extLst>
          </p:cNvPr>
          <p:cNvSpPr txBox="1"/>
          <p:nvPr/>
        </p:nvSpPr>
        <p:spPr>
          <a:xfrm>
            <a:off x="6876256" y="890136"/>
            <a:ext cx="1031051" cy="369332"/>
          </a:xfrm>
          <a:prstGeom prst="rect">
            <a:avLst/>
          </a:prstGeom>
          <a:noFill/>
        </p:spPr>
        <p:txBody>
          <a:bodyPr wrap="none" rtlCol="0">
            <a:spAutoFit/>
          </a:bodyPr>
          <a:lstStyle/>
          <a:p>
            <a:r>
              <a:rPr lang="en-CH" b="1" i="1" dirty="0"/>
              <a:t>Block 3</a:t>
            </a:r>
          </a:p>
        </p:txBody>
      </p:sp>
      <p:sp>
        <p:nvSpPr>
          <p:cNvPr id="58" name="Rectangle 57">
            <a:extLst>
              <a:ext uri="{FF2B5EF4-FFF2-40B4-BE49-F238E27FC236}">
                <a16:creationId xmlns:a16="http://schemas.microsoft.com/office/drawing/2014/main" id="{A788A564-25AC-5A48-8201-1199083FEB71}"/>
              </a:ext>
            </a:extLst>
          </p:cNvPr>
          <p:cNvSpPr/>
          <p:nvPr/>
        </p:nvSpPr>
        <p:spPr bwMode="auto">
          <a:xfrm>
            <a:off x="2312669" y="2558336"/>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59" name="Rectangle 58">
            <a:extLst>
              <a:ext uri="{FF2B5EF4-FFF2-40B4-BE49-F238E27FC236}">
                <a16:creationId xmlns:a16="http://schemas.microsoft.com/office/drawing/2014/main" id="{0B22E9F6-82CC-0944-97AE-204AC7088DC7}"/>
              </a:ext>
            </a:extLst>
          </p:cNvPr>
          <p:cNvSpPr/>
          <p:nvPr/>
        </p:nvSpPr>
        <p:spPr bwMode="auto">
          <a:xfrm>
            <a:off x="4157977" y="2558336"/>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
        <p:nvSpPr>
          <p:cNvPr id="65" name="Rectangle 64">
            <a:extLst>
              <a:ext uri="{FF2B5EF4-FFF2-40B4-BE49-F238E27FC236}">
                <a16:creationId xmlns:a16="http://schemas.microsoft.com/office/drawing/2014/main" id="{A533074D-0FC1-184C-A870-74D0527AB24A}"/>
              </a:ext>
            </a:extLst>
          </p:cNvPr>
          <p:cNvSpPr/>
          <p:nvPr/>
        </p:nvSpPr>
        <p:spPr bwMode="auto">
          <a:xfrm>
            <a:off x="6003285" y="2558336"/>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
        <p:nvSpPr>
          <p:cNvPr id="66" name="Rectangle 65">
            <a:extLst>
              <a:ext uri="{FF2B5EF4-FFF2-40B4-BE49-F238E27FC236}">
                <a16:creationId xmlns:a16="http://schemas.microsoft.com/office/drawing/2014/main" id="{3D7EF8C8-6117-344D-B25E-7438E5F85ACD}"/>
              </a:ext>
            </a:extLst>
          </p:cNvPr>
          <p:cNvSpPr/>
          <p:nvPr/>
        </p:nvSpPr>
        <p:spPr bwMode="auto">
          <a:xfrm>
            <a:off x="7848600" y="2558336"/>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46" name="Rectangle 45">
            <a:extLst>
              <a:ext uri="{FF2B5EF4-FFF2-40B4-BE49-F238E27FC236}">
                <a16:creationId xmlns:a16="http://schemas.microsoft.com/office/drawing/2014/main" id="{D7FE3089-55AE-8640-B796-6A187872F9F3}"/>
              </a:ext>
            </a:extLst>
          </p:cNvPr>
          <p:cNvSpPr/>
          <p:nvPr/>
        </p:nvSpPr>
        <p:spPr>
          <a:xfrm>
            <a:off x="936940" y="2441749"/>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47" name="Rectangle 46">
            <a:extLst>
              <a:ext uri="{FF2B5EF4-FFF2-40B4-BE49-F238E27FC236}">
                <a16:creationId xmlns:a16="http://schemas.microsoft.com/office/drawing/2014/main" id="{8F7D8E39-4D10-F34D-B095-39EECCCF3CF4}"/>
              </a:ext>
            </a:extLst>
          </p:cNvPr>
          <p:cNvSpPr/>
          <p:nvPr/>
        </p:nvSpPr>
        <p:spPr>
          <a:xfrm>
            <a:off x="2764152" y="2441749"/>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48" name="Rectangle 47">
            <a:extLst>
              <a:ext uri="{FF2B5EF4-FFF2-40B4-BE49-F238E27FC236}">
                <a16:creationId xmlns:a16="http://schemas.microsoft.com/office/drawing/2014/main" id="{652A7402-11EB-C345-89BA-6E058117012A}"/>
              </a:ext>
            </a:extLst>
          </p:cNvPr>
          <p:cNvSpPr/>
          <p:nvPr/>
        </p:nvSpPr>
        <p:spPr>
          <a:xfrm>
            <a:off x="4615177" y="2441749"/>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49" name="Rectangle 48">
            <a:extLst>
              <a:ext uri="{FF2B5EF4-FFF2-40B4-BE49-F238E27FC236}">
                <a16:creationId xmlns:a16="http://schemas.microsoft.com/office/drawing/2014/main" id="{59524B54-9C31-AA4C-99FE-9D8E6BCB786A}"/>
              </a:ext>
            </a:extLst>
          </p:cNvPr>
          <p:cNvSpPr/>
          <p:nvPr/>
        </p:nvSpPr>
        <p:spPr>
          <a:xfrm>
            <a:off x="6452460" y="2441749"/>
            <a:ext cx="1861592"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nvGrpSpPr>
          <p:cNvPr id="25611" name="Group 25610">
            <a:extLst>
              <a:ext uri="{FF2B5EF4-FFF2-40B4-BE49-F238E27FC236}">
                <a16:creationId xmlns:a16="http://schemas.microsoft.com/office/drawing/2014/main" id="{4AADAB7B-C33C-144C-AC3C-C31AA6DEDEBE}"/>
              </a:ext>
            </a:extLst>
          </p:cNvPr>
          <p:cNvGrpSpPr/>
          <p:nvPr/>
        </p:nvGrpSpPr>
        <p:grpSpPr>
          <a:xfrm>
            <a:off x="3732591" y="3356992"/>
            <a:ext cx="1828800" cy="457200"/>
            <a:chOff x="3732591" y="3356992"/>
            <a:chExt cx="1828800" cy="457200"/>
          </a:xfrm>
        </p:grpSpPr>
        <p:sp>
          <p:nvSpPr>
            <p:cNvPr id="67" name="Rectangle 66">
              <a:extLst>
                <a:ext uri="{FF2B5EF4-FFF2-40B4-BE49-F238E27FC236}">
                  <a16:creationId xmlns:a16="http://schemas.microsoft.com/office/drawing/2014/main" id="{79394204-99CC-A441-8579-225C885D6261}"/>
                </a:ext>
              </a:extLst>
            </p:cNvPr>
            <p:cNvSpPr/>
            <p:nvPr/>
          </p:nvSpPr>
          <p:spPr bwMode="auto">
            <a:xfrm>
              <a:off x="3732591" y="3356992"/>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68" name="Rectangle 67">
              <a:extLst>
                <a:ext uri="{FF2B5EF4-FFF2-40B4-BE49-F238E27FC236}">
                  <a16:creationId xmlns:a16="http://schemas.microsoft.com/office/drawing/2014/main" id="{4A410FA3-EAAD-FB48-8D25-8126011E2882}"/>
                </a:ext>
              </a:extLst>
            </p:cNvPr>
            <p:cNvSpPr/>
            <p:nvPr/>
          </p:nvSpPr>
          <p:spPr bwMode="auto">
            <a:xfrm>
              <a:off x="4189791" y="3356992"/>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
          <p:nvSpPr>
            <p:cNvPr id="69" name="Rectangle 68">
              <a:extLst>
                <a:ext uri="{FF2B5EF4-FFF2-40B4-BE49-F238E27FC236}">
                  <a16:creationId xmlns:a16="http://schemas.microsoft.com/office/drawing/2014/main" id="{27A1B0E4-26A1-C947-A19C-DEE6D3E52AAA}"/>
                </a:ext>
              </a:extLst>
            </p:cNvPr>
            <p:cNvSpPr/>
            <p:nvPr/>
          </p:nvSpPr>
          <p:spPr bwMode="auto">
            <a:xfrm>
              <a:off x="4646991" y="3356992"/>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
          <p:nvSpPr>
            <p:cNvPr id="70" name="Rectangle 69">
              <a:extLst>
                <a:ext uri="{FF2B5EF4-FFF2-40B4-BE49-F238E27FC236}">
                  <a16:creationId xmlns:a16="http://schemas.microsoft.com/office/drawing/2014/main" id="{CECDC7B5-2DA5-7E49-A248-5008CDE9766B}"/>
                </a:ext>
              </a:extLst>
            </p:cNvPr>
            <p:cNvSpPr/>
            <p:nvPr/>
          </p:nvSpPr>
          <p:spPr bwMode="auto">
            <a:xfrm>
              <a:off x="5104191" y="3356992"/>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grpSp>
      <p:grpSp>
        <p:nvGrpSpPr>
          <p:cNvPr id="28" name="Group 27">
            <a:extLst>
              <a:ext uri="{FF2B5EF4-FFF2-40B4-BE49-F238E27FC236}">
                <a16:creationId xmlns:a16="http://schemas.microsoft.com/office/drawing/2014/main" id="{2E194E3C-2259-5146-9EA7-6C5279D0066B}"/>
              </a:ext>
            </a:extLst>
          </p:cNvPr>
          <p:cNvGrpSpPr/>
          <p:nvPr/>
        </p:nvGrpSpPr>
        <p:grpSpPr>
          <a:xfrm>
            <a:off x="3732591" y="3933056"/>
            <a:ext cx="1828800" cy="457200"/>
            <a:chOff x="3732591" y="5780112"/>
            <a:chExt cx="1828800" cy="457200"/>
          </a:xfrm>
        </p:grpSpPr>
        <p:sp>
          <p:nvSpPr>
            <p:cNvPr id="72" name="Rectangle 71">
              <a:extLst>
                <a:ext uri="{FF2B5EF4-FFF2-40B4-BE49-F238E27FC236}">
                  <a16:creationId xmlns:a16="http://schemas.microsoft.com/office/drawing/2014/main" id="{6703EB3E-8316-354B-82E5-2929D14C0ACC}"/>
                </a:ext>
              </a:extLst>
            </p:cNvPr>
            <p:cNvSpPr/>
            <p:nvPr/>
          </p:nvSpPr>
          <p:spPr bwMode="auto">
            <a:xfrm>
              <a:off x="3732591" y="5780112"/>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sp>
          <p:nvSpPr>
            <p:cNvPr id="73" name="Rectangle 72">
              <a:extLst>
                <a:ext uri="{FF2B5EF4-FFF2-40B4-BE49-F238E27FC236}">
                  <a16:creationId xmlns:a16="http://schemas.microsoft.com/office/drawing/2014/main" id="{334B3D23-8943-F94E-B820-300AD700255F}"/>
                </a:ext>
              </a:extLst>
            </p:cNvPr>
            <p:cNvSpPr/>
            <p:nvPr/>
          </p:nvSpPr>
          <p:spPr bwMode="auto">
            <a:xfrm>
              <a:off x="4189791" y="5780112"/>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79" name="Rectangle 78">
              <a:extLst>
                <a:ext uri="{FF2B5EF4-FFF2-40B4-BE49-F238E27FC236}">
                  <a16:creationId xmlns:a16="http://schemas.microsoft.com/office/drawing/2014/main" id="{29F1E225-642A-824E-97D0-713E71317C8A}"/>
                </a:ext>
              </a:extLst>
            </p:cNvPr>
            <p:cNvSpPr/>
            <p:nvPr/>
          </p:nvSpPr>
          <p:spPr bwMode="auto">
            <a:xfrm>
              <a:off x="4646991" y="5780112"/>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sp>
          <p:nvSpPr>
            <p:cNvPr id="80" name="Rectangle 79">
              <a:extLst>
                <a:ext uri="{FF2B5EF4-FFF2-40B4-BE49-F238E27FC236}">
                  <a16:creationId xmlns:a16="http://schemas.microsoft.com/office/drawing/2014/main" id="{C1FB4875-1C6A-D24B-8D7E-FDAD76D16018}"/>
                </a:ext>
              </a:extLst>
            </p:cNvPr>
            <p:cNvSpPr/>
            <p:nvPr/>
          </p:nvSpPr>
          <p:spPr bwMode="auto">
            <a:xfrm>
              <a:off x="5104191" y="5780112"/>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grpSp>
      <p:cxnSp>
        <p:nvCxnSpPr>
          <p:cNvPr id="81" name="Straight Arrow Connector 80">
            <a:extLst>
              <a:ext uri="{FF2B5EF4-FFF2-40B4-BE49-F238E27FC236}">
                <a16:creationId xmlns:a16="http://schemas.microsoft.com/office/drawing/2014/main" id="{3BC47D5B-6B4F-3C46-81BE-71ABC7706A96}"/>
              </a:ext>
            </a:extLst>
          </p:cNvPr>
          <p:cNvCxnSpPr>
            <a:cxnSpLocks/>
            <a:stCxn id="58" idx="2"/>
            <a:endCxn id="67" idx="0"/>
          </p:cNvCxnSpPr>
          <p:nvPr/>
        </p:nvCxnSpPr>
        <p:spPr>
          <a:xfrm>
            <a:off x="2541269" y="3015536"/>
            <a:ext cx="1419922" cy="341456"/>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7B3F74A-A49D-D941-BF23-05FFF2D2DF76}"/>
              </a:ext>
            </a:extLst>
          </p:cNvPr>
          <p:cNvCxnSpPr>
            <a:cxnSpLocks/>
            <a:stCxn id="59" idx="2"/>
            <a:endCxn id="68" idx="0"/>
          </p:cNvCxnSpPr>
          <p:nvPr/>
        </p:nvCxnSpPr>
        <p:spPr>
          <a:xfrm>
            <a:off x="4386577" y="3015536"/>
            <a:ext cx="31814" cy="341456"/>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57F3173-E53C-BC4C-AEF4-E0C81812D97D}"/>
              </a:ext>
            </a:extLst>
          </p:cNvPr>
          <p:cNvCxnSpPr>
            <a:cxnSpLocks/>
            <a:stCxn id="65" idx="2"/>
            <a:endCxn id="69" idx="0"/>
          </p:cNvCxnSpPr>
          <p:nvPr/>
        </p:nvCxnSpPr>
        <p:spPr>
          <a:xfrm flipH="1">
            <a:off x="4875591" y="3015536"/>
            <a:ext cx="1356294" cy="341456"/>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22D0122-E028-1A4C-B4BB-287366DF63AE}"/>
              </a:ext>
            </a:extLst>
          </p:cNvPr>
          <p:cNvCxnSpPr>
            <a:cxnSpLocks/>
            <a:stCxn id="66" idx="2"/>
            <a:endCxn id="70" idx="0"/>
          </p:cNvCxnSpPr>
          <p:nvPr/>
        </p:nvCxnSpPr>
        <p:spPr>
          <a:xfrm flipH="1">
            <a:off x="5332791" y="3015536"/>
            <a:ext cx="2744409" cy="341456"/>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136">
            <a:extLst>
              <a:ext uri="{FF2B5EF4-FFF2-40B4-BE49-F238E27FC236}">
                <a16:creationId xmlns:a16="http://schemas.microsoft.com/office/drawing/2014/main" id="{A2483164-54CD-5040-A5E4-318BD5E53684}"/>
              </a:ext>
            </a:extLst>
          </p:cNvPr>
          <p:cNvSpPr txBox="1">
            <a:spLocks noChangeArrowheads="1"/>
          </p:cNvSpPr>
          <p:nvPr/>
        </p:nvSpPr>
        <p:spPr bwMode="auto">
          <a:xfrm>
            <a:off x="1691680" y="3972085"/>
            <a:ext cx="2044149"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atin typeface="Tahoma" panose="020B0604030504040204" pitchFamily="34" charset="0"/>
                <a:ea typeface="Tahoma" panose="020B0604030504040204" pitchFamily="34" charset="0"/>
                <a:cs typeface="Tahoma" panose="020B0604030504040204" pitchFamily="34" charset="0"/>
              </a:rPr>
              <a:t>Scan Partial Sums</a:t>
            </a:r>
          </a:p>
        </p:txBody>
      </p:sp>
      <p:sp>
        <p:nvSpPr>
          <p:cNvPr id="92" name="TextBox 136">
            <a:extLst>
              <a:ext uri="{FF2B5EF4-FFF2-40B4-BE49-F238E27FC236}">
                <a16:creationId xmlns:a16="http://schemas.microsoft.com/office/drawing/2014/main" id="{2C17E2A5-96CD-6940-A93C-85A89542218A}"/>
              </a:ext>
            </a:extLst>
          </p:cNvPr>
          <p:cNvSpPr txBox="1">
            <a:spLocks noChangeArrowheads="1"/>
          </p:cNvSpPr>
          <p:nvPr/>
        </p:nvSpPr>
        <p:spPr bwMode="auto">
          <a:xfrm>
            <a:off x="179512" y="5507940"/>
            <a:ext cx="2948243"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sz="1800" b="1" dirty="0">
                <a:latin typeface="Tahoma" panose="020B0604030504040204" pitchFamily="34" charset="0"/>
                <a:ea typeface="Tahoma" panose="020B0604030504040204" pitchFamily="34" charset="0"/>
                <a:cs typeface="Tahoma" panose="020B0604030504040204" pitchFamily="34" charset="0"/>
              </a:rPr>
              <a:t>Output (Inclusive Scan)</a:t>
            </a:r>
          </a:p>
        </p:txBody>
      </p:sp>
      <p:sp>
        <p:nvSpPr>
          <p:cNvPr id="93" name="Rectangle 92">
            <a:extLst>
              <a:ext uri="{FF2B5EF4-FFF2-40B4-BE49-F238E27FC236}">
                <a16:creationId xmlns:a16="http://schemas.microsoft.com/office/drawing/2014/main" id="{110E0E0C-F697-2248-9365-A49350D7C4BE}"/>
              </a:ext>
            </a:extLst>
          </p:cNvPr>
          <p:cNvSpPr/>
          <p:nvPr/>
        </p:nvSpPr>
        <p:spPr bwMode="auto">
          <a:xfrm>
            <a:off x="1390015"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94" name="Rectangle 93">
            <a:extLst>
              <a:ext uri="{FF2B5EF4-FFF2-40B4-BE49-F238E27FC236}">
                <a16:creationId xmlns:a16="http://schemas.microsoft.com/office/drawing/2014/main" id="{B93E39DF-C0C2-3645-8101-83A9B08490E3}"/>
              </a:ext>
            </a:extLst>
          </p:cNvPr>
          <p:cNvSpPr/>
          <p:nvPr/>
        </p:nvSpPr>
        <p:spPr bwMode="auto">
          <a:xfrm>
            <a:off x="1851342"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95" name="Rectangle 94">
            <a:extLst>
              <a:ext uri="{FF2B5EF4-FFF2-40B4-BE49-F238E27FC236}">
                <a16:creationId xmlns:a16="http://schemas.microsoft.com/office/drawing/2014/main" id="{739700DC-7CEA-954E-8269-DD04133FB7CC}"/>
              </a:ext>
            </a:extLst>
          </p:cNvPr>
          <p:cNvSpPr/>
          <p:nvPr/>
        </p:nvSpPr>
        <p:spPr bwMode="auto">
          <a:xfrm>
            <a:off x="2312669"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96" name="Rectangle 95">
            <a:extLst>
              <a:ext uri="{FF2B5EF4-FFF2-40B4-BE49-F238E27FC236}">
                <a16:creationId xmlns:a16="http://schemas.microsoft.com/office/drawing/2014/main" id="{34461C01-4CC1-F149-B12E-D940281EF3FB}"/>
              </a:ext>
            </a:extLst>
          </p:cNvPr>
          <p:cNvSpPr/>
          <p:nvPr/>
        </p:nvSpPr>
        <p:spPr bwMode="auto">
          <a:xfrm>
            <a:off x="2773996"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11</a:t>
            </a:r>
          </a:p>
        </p:txBody>
      </p:sp>
      <p:sp>
        <p:nvSpPr>
          <p:cNvPr id="104" name="Rectangle 103">
            <a:extLst>
              <a:ext uri="{FF2B5EF4-FFF2-40B4-BE49-F238E27FC236}">
                <a16:creationId xmlns:a16="http://schemas.microsoft.com/office/drawing/2014/main" id="{1B444C60-6DCE-5B48-9A44-2FBCCE60EDFA}"/>
              </a:ext>
            </a:extLst>
          </p:cNvPr>
          <p:cNvSpPr/>
          <p:nvPr/>
        </p:nvSpPr>
        <p:spPr bwMode="auto">
          <a:xfrm>
            <a:off x="3235323"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12</a:t>
            </a:r>
          </a:p>
        </p:txBody>
      </p:sp>
      <p:sp>
        <p:nvSpPr>
          <p:cNvPr id="105" name="Rectangle 104">
            <a:extLst>
              <a:ext uri="{FF2B5EF4-FFF2-40B4-BE49-F238E27FC236}">
                <a16:creationId xmlns:a16="http://schemas.microsoft.com/office/drawing/2014/main" id="{2C3B7F1A-1A93-2048-816E-005EFD1CD97C}"/>
              </a:ext>
            </a:extLst>
          </p:cNvPr>
          <p:cNvSpPr/>
          <p:nvPr/>
        </p:nvSpPr>
        <p:spPr bwMode="auto">
          <a:xfrm>
            <a:off x="3696650"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13</a:t>
            </a:r>
          </a:p>
        </p:txBody>
      </p:sp>
      <p:sp>
        <p:nvSpPr>
          <p:cNvPr id="106" name="Rectangle 105">
            <a:extLst>
              <a:ext uri="{FF2B5EF4-FFF2-40B4-BE49-F238E27FC236}">
                <a16:creationId xmlns:a16="http://schemas.microsoft.com/office/drawing/2014/main" id="{E82A018A-C18A-EC44-91A9-4E01FF062A73}"/>
              </a:ext>
            </a:extLst>
          </p:cNvPr>
          <p:cNvSpPr/>
          <p:nvPr/>
        </p:nvSpPr>
        <p:spPr bwMode="auto">
          <a:xfrm>
            <a:off x="4157977" y="585212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107" name="Rectangle 106">
            <a:extLst>
              <a:ext uri="{FF2B5EF4-FFF2-40B4-BE49-F238E27FC236}">
                <a16:creationId xmlns:a16="http://schemas.microsoft.com/office/drawing/2014/main" id="{B79ECC62-E8B7-8E45-BA26-F067A441BD68}"/>
              </a:ext>
            </a:extLst>
          </p:cNvPr>
          <p:cNvSpPr/>
          <p:nvPr/>
        </p:nvSpPr>
        <p:spPr bwMode="auto">
          <a:xfrm>
            <a:off x="4619304"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14</a:t>
            </a:r>
          </a:p>
        </p:txBody>
      </p:sp>
      <p:sp>
        <p:nvSpPr>
          <p:cNvPr id="108" name="Rectangle 107">
            <a:extLst>
              <a:ext uri="{FF2B5EF4-FFF2-40B4-BE49-F238E27FC236}">
                <a16:creationId xmlns:a16="http://schemas.microsoft.com/office/drawing/2014/main" id="{FD61340F-5300-8C43-B4F3-E37F5973727F}"/>
              </a:ext>
            </a:extLst>
          </p:cNvPr>
          <p:cNvSpPr/>
          <p:nvPr/>
        </p:nvSpPr>
        <p:spPr bwMode="auto">
          <a:xfrm>
            <a:off x="5080631"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15</a:t>
            </a:r>
          </a:p>
        </p:txBody>
      </p:sp>
      <p:sp>
        <p:nvSpPr>
          <p:cNvPr id="109" name="Rectangle 108">
            <a:extLst>
              <a:ext uri="{FF2B5EF4-FFF2-40B4-BE49-F238E27FC236}">
                <a16:creationId xmlns:a16="http://schemas.microsoft.com/office/drawing/2014/main" id="{C0223F1E-215B-8548-9D83-D36F9ACF666C}"/>
              </a:ext>
            </a:extLst>
          </p:cNvPr>
          <p:cNvSpPr/>
          <p:nvPr/>
        </p:nvSpPr>
        <p:spPr bwMode="auto">
          <a:xfrm>
            <a:off x="5541958"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17</a:t>
            </a:r>
          </a:p>
        </p:txBody>
      </p:sp>
      <p:sp>
        <p:nvSpPr>
          <p:cNvPr id="110" name="Rectangle 109">
            <a:extLst>
              <a:ext uri="{FF2B5EF4-FFF2-40B4-BE49-F238E27FC236}">
                <a16:creationId xmlns:a16="http://schemas.microsoft.com/office/drawing/2014/main" id="{61438998-283E-0F4A-B0B7-3749BA1B0694}"/>
              </a:ext>
            </a:extLst>
          </p:cNvPr>
          <p:cNvSpPr/>
          <p:nvPr/>
        </p:nvSpPr>
        <p:spPr bwMode="auto">
          <a:xfrm>
            <a:off x="6003285"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20</a:t>
            </a:r>
          </a:p>
        </p:txBody>
      </p:sp>
      <p:sp>
        <p:nvSpPr>
          <p:cNvPr id="111" name="Rectangle 110">
            <a:extLst>
              <a:ext uri="{FF2B5EF4-FFF2-40B4-BE49-F238E27FC236}">
                <a16:creationId xmlns:a16="http://schemas.microsoft.com/office/drawing/2014/main" id="{A562616B-D017-FA45-A8E5-CF13632CA3DF}"/>
              </a:ext>
            </a:extLst>
          </p:cNvPr>
          <p:cNvSpPr/>
          <p:nvPr/>
        </p:nvSpPr>
        <p:spPr bwMode="auto">
          <a:xfrm>
            <a:off x="6464612"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22</a:t>
            </a:r>
          </a:p>
        </p:txBody>
      </p:sp>
      <p:sp>
        <p:nvSpPr>
          <p:cNvPr id="112" name="Rectangle 111">
            <a:extLst>
              <a:ext uri="{FF2B5EF4-FFF2-40B4-BE49-F238E27FC236}">
                <a16:creationId xmlns:a16="http://schemas.microsoft.com/office/drawing/2014/main" id="{7108A9D6-8B95-A34A-8FBD-41C3C0CC5FA3}"/>
              </a:ext>
            </a:extLst>
          </p:cNvPr>
          <p:cNvSpPr/>
          <p:nvPr/>
        </p:nvSpPr>
        <p:spPr bwMode="auto">
          <a:xfrm>
            <a:off x="6925939"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24</a:t>
            </a:r>
          </a:p>
        </p:txBody>
      </p:sp>
      <p:sp>
        <p:nvSpPr>
          <p:cNvPr id="113" name="Rectangle 112">
            <a:extLst>
              <a:ext uri="{FF2B5EF4-FFF2-40B4-BE49-F238E27FC236}">
                <a16:creationId xmlns:a16="http://schemas.microsoft.com/office/drawing/2014/main" id="{17F6B6A4-087D-5D4A-BFE3-97AE9A2CAA54}"/>
              </a:ext>
            </a:extLst>
          </p:cNvPr>
          <p:cNvSpPr/>
          <p:nvPr/>
        </p:nvSpPr>
        <p:spPr bwMode="auto">
          <a:xfrm>
            <a:off x="7387266" y="5852120"/>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26</a:t>
            </a:r>
          </a:p>
        </p:txBody>
      </p:sp>
      <p:sp>
        <p:nvSpPr>
          <p:cNvPr id="114" name="Rectangle 113">
            <a:extLst>
              <a:ext uri="{FF2B5EF4-FFF2-40B4-BE49-F238E27FC236}">
                <a16:creationId xmlns:a16="http://schemas.microsoft.com/office/drawing/2014/main" id="{331A6C69-DC50-3649-9309-5872E5F75C3E}"/>
              </a:ext>
            </a:extLst>
          </p:cNvPr>
          <p:cNvSpPr/>
          <p:nvPr/>
        </p:nvSpPr>
        <p:spPr bwMode="auto">
          <a:xfrm>
            <a:off x="928688"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15" name="Rectangle 114">
            <a:extLst>
              <a:ext uri="{FF2B5EF4-FFF2-40B4-BE49-F238E27FC236}">
                <a16:creationId xmlns:a16="http://schemas.microsoft.com/office/drawing/2014/main" id="{446A6C82-0DE3-2145-BBEB-909A18F3A3D7}"/>
              </a:ext>
            </a:extLst>
          </p:cNvPr>
          <p:cNvSpPr/>
          <p:nvPr/>
        </p:nvSpPr>
        <p:spPr bwMode="auto">
          <a:xfrm>
            <a:off x="7848600" y="5852120"/>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28</a:t>
            </a:r>
          </a:p>
        </p:txBody>
      </p:sp>
      <p:grpSp>
        <p:nvGrpSpPr>
          <p:cNvPr id="25613" name="Group 25612">
            <a:extLst>
              <a:ext uri="{FF2B5EF4-FFF2-40B4-BE49-F238E27FC236}">
                <a16:creationId xmlns:a16="http://schemas.microsoft.com/office/drawing/2014/main" id="{5E952008-A478-FB49-BE91-4E98FFC59918}"/>
              </a:ext>
            </a:extLst>
          </p:cNvPr>
          <p:cNvGrpSpPr/>
          <p:nvPr/>
        </p:nvGrpSpPr>
        <p:grpSpPr>
          <a:xfrm>
            <a:off x="928688" y="4664705"/>
            <a:ext cx="7385364" cy="684000"/>
            <a:chOff x="928688" y="4664705"/>
            <a:chExt cx="7385364" cy="684000"/>
          </a:xfrm>
        </p:grpSpPr>
        <p:sp>
          <p:nvSpPr>
            <p:cNvPr id="119" name="Rectangle 118">
              <a:extLst>
                <a:ext uri="{FF2B5EF4-FFF2-40B4-BE49-F238E27FC236}">
                  <a16:creationId xmlns:a16="http://schemas.microsoft.com/office/drawing/2014/main" id="{748B6575-8F3F-1A48-8725-EB5C39BFA7B8}"/>
                </a:ext>
              </a:extLst>
            </p:cNvPr>
            <p:cNvSpPr/>
            <p:nvPr/>
          </p:nvSpPr>
          <p:spPr bwMode="auto">
            <a:xfrm>
              <a:off x="1390015"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20" name="Rectangle 119">
              <a:extLst>
                <a:ext uri="{FF2B5EF4-FFF2-40B4-BE49-F238E27FC236}">
                  <a16:creationId xmlns:a16="http://schemas.microsoft.com/office/drawing/2014/main" id="{7F8333A4-228E-D340-882B-754DF76B2985}"/>
                </a:ext>
              </a:extLst>
            </p:cNvPr>
            <p:cNvSpPr/>
            <p:nvPr/>
          </p:nvSpPr>
          <p:spPr bwMode="auto">
            <a:xfrm>
              <a:off x="1851342"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21" name="Rectangle 120">
              <a:extLst>
                <a:ext uri="{FF2B5EF4-FFF2-40B4-BE49-F238E27FC236}">
                  <a16:creationId xmlns:a16="http://schemas.microsoft.com/office/drawing/2014/main" id="{0DAA75E4-4B49-C740-BDBA-1C9E9CE3B15F}"/>
                </a:ext>
              </a:extLst>
            </p:cNvPr>
            <p:cNvSpPr/>
            <p:nvPr/>
          </p:nvSpPr>
          <p:spPr bwMode="auto">
            <a:xfrm>
              <a:off x="2312669"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10</a:t>
              </a:r>
            </a:p>
          </p:txBody>
        </p:sp>
        <p:sp>
          <p:nvSpPr>
            <p:cNvPr id="122" name="Rectangle 121">
              <a:extLst>
                <a:ext uri="{FF2B5EF4-FFF2-40B4-BE49-F238E27FC236}">
                  <a16:creationId xmlns:a16="http://schemas.microsoft.com/office/drawing/2014/main" id="{E10FC02D-7824-754A-98B7-5CF91EFAF3AB}"/>
                </a:ext>
              </a:extLst>
            </p:cNvPr>
            <p:cNvSpPr/>
            <p:nvPr/>
          </p:nvSpPr>
          <p:spPr bwMode="auto">
            <a:xfrm>
              <a:off x="2773996"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23" name="Rectangle 122">
              <a:extLst>
                <a:ext uri="{FF2B5EF4-FFF2-40B4-BE49-F238E27FC236}">
                  <a16:creationId xmlns:a16="http://schemas.microsoft.com/office/drawing/2014/main" id="{FE8CB7AF-C657-2442-B7D9-5D0ABE3C7A85}"/>
                </a:ext>
              </a:extLst>
            </p:cNvPr>
            <p:cNvSpPr/>
            <p:nvPr/>
          </p:nvSpPr>
          <p:spPr bwMode="auto">
            <a:xfrm>
              <a:off x="3235323"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24" name="Rectangle 123">
              <a:extLst>
                <a:ext uri="{FF2B5EF4-FFF2-40B4-BE49-F238E27FC236}">
                  <a16:creationId xmlns:a16="http://schemas.microsoft.com/office/drawing/2014/main" id="{D7711B62-6E24-9742-A3FD-202D0E2B32F5}"/>
                </a:ext>
              </a:extLst>
            </p:cNvPr>
            <p:cNvSpPr/>
            <p:nvPr/>
          </p:nvSpPr>
          <p:spPr bwMode="auto">
            <a:xfrm>
              <a:off x="3696650"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25" name="Rectangle 124">
              <a:extLst>
                <a:ext uri="{FF2B5EF4-FFF2-40B4-BE49-F238E27FC236}">
                  <a16:creationId xmlns:a16="http://schemas.microsoft.com/office/drawing/2014/main" id="{CA79C90D-5935-E24D-8F99-F97A5AA0138E}"/>
                </a:ext>
              </a:extLst>
            </p:cNvPr>
            <p:cNvSpPr/>
            <p:nvPr/>
          </p:nvSpPr>
          <p:spPr bwMode="auto">
            <a:xfrm>
              <a:off x="4157977" y="4781292"/>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26" name="Rectangle 125">
              <a:extLst>
                <a:ext uri="{FF2B5EF4-FFF2-40B4-BE49-F238E27FC236}">
                  <a16:creationId xmlns:a16="http://schemas.microsoft.com/office/drawing/2014/main" id="{79CD9B74-476F-5549-A30C-919C852766CF}"/>
                </a:ext>
              </a:extLst>
            </p:cNvPr>
            <p:cNvSpPr/>
            <p:nvPr/>
          </p:nvSpPr>
          <p:spPr bwMode="auto">
            <a:xfrm>
              <a:off x="4619304"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0</a:t>
              </a:r>
            </a:p>
          </p:txBody>
        </p:sp>
        <p:sp>
          <p:nvSpPr>
            <p:cNvPr id="127" name="Rectangle 126">
              <a:extLst>
                <a:ext uri="{FF2B5EF4-FFF2-40B4-BE49-F238E27FC236}">
                  <a16:creationId xmlns:a16="http://schemas.microsoft.com/office/drawing/2014/main" id="{AE68C7DF-AA4D-1E40-A47D-97E818EDCB47}"/>
                </a:ext>
              </a:extLst>
            </p:cNvPr>
            <p:cNvSpPr/>
            <p:nvPr/>
          </p:nvSpPr>
          <p:spPr bwMode="auto">
            <a:xfrm>
              <a:off x="5080631"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28" name="Rectangle 127">
              <a:extLst>
                <a:ext uri="{FF2B5EF4-FFF2-40B4-BE49-F238E27FC236}">
                  <a16:creationId xmlns:a16="http://schemas.microsoft.com/office/drawing/2014/main" id="{E5685C90-F94F-AF48-9278-4B5B79B6B3DA}"/>
                </a:ext>
              </a:extLst>
            </p:cNvPr>
            <p:cNvSpPr/>
            <p:nvPr/>
          </p:nvSpPr>
          <p:spPr bwMode="auto">
            <a:xfrm>
              <a:off x="5541958"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29" name="Rectangle 128">
              <a:extLst>
                <a:ext uri="{FF2B5EF4-FFF2-40B4-BE49-F238E27FC236}">
                  <a16:creationId xmlns:a16="http://schemas.microsoft.com/office/drawing/2014/main" id="{7E996BCF-0E2A-4A41-9DC1-0AB67A71C427}"/>
                </a:ext>
              </a:extLst>
            </p:cNvPr>
            <p:cNvSpPr/>
            <p:nvPr/>
          </p:nvSpPr>
          <p:spPr bwMode="auto">
            <a:xfrm>
              <a:off x="6003285"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30" name="Rectangle 129">
              <a:extLst>
                <a:ext uri="{FF2B5EF4-FFF2-40B4-BE49-F238E27FC236}">
                  <a16:creationId xmlns:a16="http://schemas.microsoft.com/office/drawing/2014/main" id="{5DFDEFBC-1073-2240-BAEC-569772E456CE}"/>
                </a:ext>
              </a:extLst>
            </p:cNvPr>
            <p:cNvSpPr/>
            <p:nvPr/>
          </p:nvSpPr>
          <p:spPr bwMode="auto">
            <a:xfrm>
              <a:off x="6464612"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131" name="Rectangle 130">
              <a:extLst>
                <a:ext uri="{FF2B5EF4-FFF2-40B4-BE49-F238E27FC236}">
                  <a16:creationId xmlns:a16="http://schemas.microsoft.com/office/drawing/2014/main" id="{E8F27CF1-937E-F146-8CF2-38A4B101688C}"/>
                </a:ext>
              </a:extLst>
            </p:cNvPr>
            <p:cNvSpPr/>
            <p:nvPr/>
          </p:nvSpPr>
          <p:spPr bwMode="auto">
            <a:xfrm>
              <a:off x="6925939"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a:t>
              </a:r>
            </a:p>
          </p:txBody>
        </p:sp>
        <p:sp>
          <p:nvSpPr>
            <p:cNvPr id="132" name="Rectangle 131">
              <a:extLst>
                <a:ext uri="{FF2B5EF4-FFF2-40B4-BE49-F238E27FC236}">
                  <a16:creationId xmlns:a16="http://schemas.microsoft.com/office/drawing/2014/main" id="{DC6ED0C1-A32A-7F4B-AA40-EA325D0A3025}"/>
                </a:ext>
              </a:extLst>
            </p:cNvPr>
            <p:cNvSpPr/>
            <p:nvPr/>
          </p:nvSpPr>
          <p:spPr bwMode="auto">
            <a:xfrm>
              <a:off x="7387266" y="4781292"/>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6</a:t>
              </a:r>
            </a:p>
          </p:txBody>
        </p:sp>
        <p:sp>
          <p:nvSpPr>
            <p:cNvPr id="133" name="Rectangle 132">
              <a:extLst>
                <a:ext uri="{FF2B5EF4-FFF2-40B4-BE49-F238E27FC236}">
                  <a16:creationId xmlns:a16="http://schemas.microsoft.com/office/drawing/2014/main" id="{ED9935A6-E4A4-714E-AD17-326CD2FB8D75}"/>
                </a:ext>
              </a:extLst>
            </p:cNvPr>
            <p:cNvSpPr/>
            <p:nvPr/>
          </p:nvSpPr>
          <p:spPr bwMode="auto">
            <a:xfrm>
              <a:off x="928688"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a:t>
              </a:r>
            </a:p>
          </p:txBody>
        </p:sp>
        <p:sp>
          <p:nvSpPr>
            <p:cNvPr id="134" name="Rectangle 133">
              <a:extLst>
                <a:ext uri="{FF2B5EF4-FFF2-40B4-BE49-F238E27FC236}">
                  <a16:creationId xmlns:a16="http://schemas.microsoft.com/office/drawing/2014/main" id="{48702168-B8CF-0D42-B53B-D986E3F6F4CA}"/>
                </a:ext>
              </a:extLst>
            </p:cNvPr>
            <p:cNvSpPr/>
            <p:nvPr/>
          </p:nvSpPr>
          <p:spPr bwMode="auto">
            <a:xfrm>
              <a:off x="7848600" y="4781292"/>
              <a:ext cx="4572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8</a:t>
              </a:r>
            </a:p>
          </p:txBody>
        </p:sp>
        <p:sp>
          <p:nvSpPr>
            <p:cNvPr id="139" name="Rectangle 138">
              <a:extLst>
                <a:ext uri="{FF2B5EF4-FFF2-40B4-BE49-F238E27FC236}">
                  <a16:creationId xmlns:a16="http://schemas.microsoft.com/office/drawing/2014/main" id="{E8433A58-31A3-F841-B0A1-CA7FC2583896}"/>
                </a:ext>
              </a:extLst>
            </p:cNvPr>
            <p:cNvSpPr/>
            <p:nvPr/>
          </p:nvSpPr>
          <p:spPr>
            <a:xfrm>
              <a:off x="936940" y="4664705"/>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40" name="Rectangle 139">
              <a:extLst>
                <a:ext uri="{FF2B5EF4-FFF2-40B4-BE49-F238E27FC236}">
                  <a16:creationId xmlns:a16="http://schemas.microsoft.com/office/drawing/2014/main" id="{9E6D6F67-9D20-184F-BAC2-CACF1209B5ED}"/>
                </a:ext>
              </a:extLst>
            </p:cNvPr>
            <p:cNvSpPr/>
            <p:nvPr/>
          </p:nvSpPr>
          <p:spPr>
            <a:xfrm>
              <a:off x="2764152" y="4664705"/>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41" name="Rectangle 140">
              <a:extLst>
                <a:ext uri="{FF2B5EF4-FFF2-40B4-BE49-F238E27FC236}">
                  <a16:creationId xmlns:a16="http://schemas.microsoft.com/office/drawing/2014/main" id="{B4199CE6-6DAE-3A43-9002-632181BF9888}"/>
                </a:ext>
              </a:extLst>
            </p:cNvPr>
            <p:cNvSpPr/>
            <p:nvPr/>
          </p:nvSpPr>
          <p:spPr>
            <a:xfrm>
              <a:off x="4615177" y="4664705"/>
              <a:ext cx="1819275"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142" name="Rectangle 141">
              <a:extLst>
                <a:ext uri="{FF2B5EF4-FFF2-40B4-BE49-F238E27FC236}">
                  <a16:creationId xmlns:a16="http://schemas.microsoft.com/office/drawing/2014/main" id="{A8A99726-B210-964A-B2EE-09B408E18CCF}"/>
                </a:ext>
              </a:extLst>
            </p:cNvPr>
            <p:cNvSpPr/>
            <p:nvPr/>
          </p:nvSpPr>
          <p:spPr>
            <a:xfrm>
              <a:off x="6452460" y="4664705"/>
              <a:ext cx="1861592" cy="68400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5614" name="Group 25613">
            <a:extLst>
              <a:ext uri="{FF2B5EF4-FFF2-40B4-BE49-F238E27FC236}">
                <a16:creationId xmlns:a16="http://schemas.microsoft.com/office/drawing/2014/main" id="{42AD469B-B3B0-0746-B740-48BFAA2906CD}"/>
              </a:ext>
            </a:extLst>
          </p:cNvPr>
          <p:cNvGrpSpPr/>
          <p:nvPr/>
        </p:nvGrpSpPr>
        <p:grpSpPr>
          <a:xfrm>
            <a:off x="3673790" y="4238805"/>
            <a:ext cx="3709466" cy="425900"/>
            <a:chOff x="3673790" y="4238805"/>
            <a:chExt cx="3709466" cy="425900"/>
          </a:xfrm>
        </p:grpSpPr>
        <p:cxnSp>
          <p:nvCxnSpPr>
            <p:cNvPr id="143" name="Straight Arrow Connector 142">
              <a:extLst>
                <a:ext uri="{FF2B5EF4-FFF2-40B4-BE49-F238E27FC236}">
                  <a16:creationId xmlns:a16="http://schemas.microsoft.com/office/drawing/2014/main" id="{2FDB83AF-B5CF-6C4D-88E2-B48DFFF87731}"/>
                </a:ext>
              </a:extLst>
            </p:cNvPr>
            <p:cNvCxnSpPr>
              <a:cxnSpLocks/>
              <a:stCxn id="72" idx="2"/>
              <a:endCxn id="140" idx="0"/>
            </p:cNvCxnSpPr>
            <p:nvPr/>
          </p:nvCxnSpPr>
          <p:spPr>
            <a:xfrm flipH="1">
              <a:off x="3673790" y="4390256"/>
              <a:ext cx="287401" cy="274449"/>
            </a:xfrm>
            <a:prstGeom prst="straightConnector1">
              <a:avLst/>
            </a:prstGeom>
            <a:ln w="285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7F1DD7B-4930-F44B-83DF-1EC545D35525}"/>
                </a:ext>
              </a:extLst>
            </p:cNvPr>
            <p:cNvCxnSpPr>
              <a:cxnSpLocks/>
              <a:stCxn id="73" idx="2"/>
              <a:endCxn id="141" idx="0"/>
            </p:cNvCxnSpPr>
            <p:nvPr/>
          </p:nvCxnSpPr>
          <p:spPr>
            <a:xfrm>
              <a:off x="4418391" y="4390256"/>
              <a:ext cx="1106424" cy="274449"/>
            </a:xfrm>
            <a:prstGeom prst="straightConnector1">
              <a:avLst/>
            </a:prstGeom>
            <a:ln w="285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214DBD9-DB2B-A641-91BB-C85C390ABB47}"/>
                </a:ext>
              </a:extLst>
            </p:cNvPr>
            <p:cNvCxnSpPr>
              <a:cxnSpLocks/>
              <a:stCxn id="79" idx="2"/>
              <a:endCxn id="142" idx="0"/>
            </p:cNvCxnSpPr>
            <p:nvPr/>
          </p:nvCxnSpPr>
          <p:spPr>
            <a:xfrm>
              <a:off x="4875591" y="4390256"/>
              <a:ext cx="2507665" cy="274449"/>
            </a:xfrm>
            <a:prstGeom prst="straightConnector1">
              <a:avLst/>
            </a:prstGeom>
            <a:ln w="28575">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sp>
          <p:nvSpPr>
            <p:cNvPr id="146" name="TextBox 136">
              <a:extLst>
                <a:ext uri="{FF2B5EF4-FFF2-40B4-BE49-F238E27FC236}">
                  <a16:creationId xmlns:a16="http://schemas.microsoft.com/office/drawing/2014/main" id="{33A4813D-72B5-6A46-B42E-E1636467A4BE}"/>
                </a:ext>
              </a:extLst>
            </p:cNvPr>
            <p:cNvSpPr txBox="1">
              <a:spLocks noChangeArrowheads="1"/>
            </p:cNvSpPr>
            <p:nvPr/>
          </p:nvSpPr>
          <p:spPr bwMode="auto">
            <a:xfrm>
              <a:off x="6411805" y="4238805"/>
              <a:ext cx="585417"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atin typeface="Tahoma" panose="020B0604030504040204" pitchFamily="34" charset="0"/>
                  <a:ea typeface="Tahoma" panose="020B0604030504040204" pitchFamily="34" charset="0"/>
                  <a:cs typeface="Tahoma" panose="020B0604030504040204" pitchFamily="34" charset="0"/>
                </a:rPr>
                <a:t>Add</a:t>
              </a:r>
            </a:p>
          </p:txBody>
        </p:sp>
      </p:grpSp>
      <p:cxnSp>
        <p:nvCxnSpPr>
          <p:cNvPr id="147" name="Straight Arrow Connector 146">
            <a:extLst>
              <a:ext uri="{FF2B5EF4-FFF2-40B4-BE49-F238E27FC236}">
                <a16:creationId xmlns:a16="http://schemas.microsoft.com/office/drawing/2014/main" id="{CB881917-DA92-DB49-932B-40FCA00CBC37}"/>
              </a:ext>
            </a:extLst>
          </p:cNvPr>
          <p:cNvCxnSpPr>
            <a:cxnSpLocks/>
            <a:stCxn id="122" idx="2"/>
            <a:endCxn id="96" idx="0"/>
          </p:cNvCxnSpPr>
          <p:nvPr/>
        </p:nvCxnSpPr>
        <p:spPr>
          <a:xfrm>
            <a:off x="3002596" y="5238492"/>
            <a:ext cx="0" cy="613628"/>
          </a:xfrm>
          <a:prstGeom prst="straightConnector1">
            <a:avLst/>
          </a:prstGeom>
          <a:ln w="28575">
            <a:solidFill>
              <a:srgbClr val="00B0F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1B5BA342-31B3-914F-880D-E24DF51D8E5E}"/>
              </a:ext>
            </a:extLst>
          </p:cNvPr>
          <p:cNvCxnSpPr>
            <a:cxnSpLocks/>
            <a:stCxn id="123" idx="2"/>
            <a:endCxn id="104" idx="0"/>
          </p:cNvCxnSpPr>
          <p:nvPr/>
        </p:nvCxnSpPr>
        <p:spPr>
          <a:xfrm>
            <a:off x="3463923" y="5238492"/>
            <a:ext cx="0" cy="613628"/>
          </a:xfrm>
          <a:prstGeom prst="straightConnector1">
            <a:avLst/>
          </a:prstGeom>
          <a:ln w="28575">
            <a:solidFill>
              <a:srgbClr val="00B0F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84E35CF-D03F-2142-BE1E-3EFD0D55A3A9}"/>
              </a:ext>
            </a:extLst>
          </p:cNvPr>
          <p:cNvCxnSpPr>
            <a:cxnSpLocks/>
            <a:stCxn id="124" idx="2"/>
            <a:endCxn id="105" idx="0"/>
          </p:cNvCxnSpPr>
          <p:nvPr/>
        </p:nvCxnSpPr>
        <p:spPr>
          <a:xfrm>
            <a:off x="3925250" y="5238492"/>
            <a:ext cx="0" cy="613628"/>
          </a:xfrm>
          <a:prstGeom prst="straightConnector1">
            <a:avLst/>
          </a:prstGeom>
          <a:ln w="28575">
            <a:solidFill>
              <a:srgbClr val="00B0F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BCE82DEA-267B-4141-A3A6-D54DB07D74B2}"/>
              </a:ext>
            </a:extLst>
          </p:cNvPr>
          <p:cNvCxnSpPr>
            <a:cxnSpLocks/>
          </p:cNvCxnSpPr>
          <p:nvPr/>
        </p:nvCxnSpPr>
        <p:spPr>
          <a:xfrm flipH="1">
            <a:off x="4386570" y="5238492"/>
            <a:ext cx="7" cy="613628"/>
          </a:xfrm>
          <a:prstGeom prst="straightConnector1">
            <a:avLst/>
          </a:prstGeom>
          <a:ln w="28575">
            <a:solidFill>
              <a:srgbClr val="00B0F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D823777-D7F5-0D4F-B592-A147F390F957}"/>
              </a:ext>
            </a:extLst>
          </p:cNvPr>
          <p:cNvCxnSpPr>
            <a:cxnSpLocks/>
            <a:stCxn id="126" idx="2"/>
            <a:endCxn id="107" idx="0"/>
          </p:cNvCxnSpPr>
          <p:nvPr/>
        </p:nvCxnSpPr>
        <p:spPr>
          <a:xfrm>
            <a:off x="4847904" y="5238492"/>
            <a:ext cx="0" cy="613628"/>
          </a:xfrm>
          <a:prstGeom prst="straightConnector1">
            <a:avLst/>
          </a:prstGeom>
          <a:ln w="28575">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88331644-8617-4545-9C99-39B81DF0B710}"/>
              </a:ext>
            </a:extLst>
          </p:cNvPr>
          <p:cNvCxnSpPr>
            <a:cxnSpLocks/>
            <a:stCxn id="127" idx="2"/>
            <a:endCxn id="108" idx="0"/>
          </p:cNvCxnSpPr>
          <p:nvPr/>
        </p:nvCxnSpPr>
        <p:spPr>
          <a:xfrm>
            <a:off x="5309231" y="5238492"/>
            <a:ext cx="0" cy="613628"/>
          </a:xfrm>
          <a:prstGeom prst="straightConnector1">
            <a:avLst/>
          </a:prstGeom>
          <a:ln w="28575">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99CDE16F-86B0-ED47-846F-56CA72A260A9}"/>
              </a:ext>
            </a:extLst>
          </p:cNvPr>
          <p:cNvCxnSpPr>
            <a:cxnSpLocks/>
            <a:stCxn id="128" idx="2"/>
            <a:endCxn id="109" idx="0"/>
          </p:cNvCxnSpPr>
          <p:nvPr/>
        </p:nvCxnSpPr>
        <p:spPr>
          <a:xfrm>
            <a:off x="5770558" y="5238492"/>
            <a:ext cx="0" cy="613628"/>
          </a:xfrm>
          <a:prstGeom prst="straightConnector1">
            <a:avLst/>
          </a:prstGeom>
          <a:ln w="28575">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1D69075-B11C-2B45-8CA4-2BD19C6175E1}"/>
              </a:ext>
            </a:extLst>
          </p:cNvPr>
          <p:cNvCxnSpPr>
            <a:cxnSpLocks/>
          </p:cNvCxnSpPr>
          <p:nvPr/>
        </p:nvCxnSpPr>
        <p:spPr>
          <a:xfrm flipH="1">
            <a:off x="6231878" y="5238492"/>
            <a:ext cx="7" cy="613628"/>
          </a:xfrm>
          <a:prstGeom prst="straightConnector1">
            <a:avLst/>
          </a:prstGeom>
          <a:ln w="28575">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FA7F2FB-8A51-0148-99EE-1A8D6698EAA3}"/>
              </a:ext>
            </a:extLst>
          </p:cNvPr>
          <p:cNvCxnSpPr>
            <a:cxnSpLocks/>
            <a:stCxn id="130" idx="2"/>
            <a:endCxn id="111" idx="0"/>
          </p:cNvCxnSpPr>
          <p:nvPr/>
        </p:nvCxnSpPr>
        <p:spPr>
          <a:xfrm>
            <a:off x="6693212" y="5238492"/>
            <a:ext cx="0" cy="613628"/>
          </a:xfrm>
          <a:prstGeom prst="straightConnector1">
            <a:avLst/>
          </a:prstGeom>
          <a:ln w="28575">
            <a:solidFill>
              <a:srgbClr val="00206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5EA061C-9357-D34F-AFAE-FF9A02A4C18C}"/>
              </a:ext>
            </a:extLst>
          </p:cNvPr>
          <p:cNvCxnSpPr>
            <a:cxnSpLocks/>
            <a:stCxn id="131" idx="2"/>
            <a:endCxn id="112" idx="0"/>
          </p:cNvCxnSpPr>
          <p:nvPr/>
        </p:nvCxnSpPr>
        <p:spPr>
          <a:xfrm>
            <a:off x="7154539" y="5238492"/>
            <a:ext cx="0" cy="613628"/>
          </a:xfrm>
          <a:prstGeom prst="straightConnector1">
            <a:avLst/>
          </a:prstGeom>
          <a:ln w="28575">
            <a:solidFill>
              <a:srgbClr val="00206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BAFD0AF-292F-A141-AB27-6F74D387A7C8}"/>
              </a:ext>
            </a:extLst>
          </p:cNvPr>
          <p:cNvCxnSpPr>
            <a:cxnSpLocks/>
            <a:stCxn id="132" idx="2"/>
            <a:endCxn id="113" idx="0"/>
          </p:cNvCxnSpPr>
          <p:nvPr/>
        </p:nvCxnSpPr>
        <p:spPr>
          <a:xfrm>
            <a:off x="7615866" y="5238492"/>
            <a:ext cx="0" cy="613628"/>
          </a:xfrm>
          <a:prstGeom prst="straightConnector1">
            <a:avLst/>
          </a:prstGeom>
          <a:ln w="28575">
            <a:solidFill>
              <a:srgbClr val="00206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924A8A3-0ED2-874A-9FAB-567DAB238D24}"/>
              </a:ext>
            </a:extLst>
          </p:cNvPr>
          <p:cNvCxnSpPr>
            <a:cxnSpLocks/>
            <a:endCxn id="115" idx="0"/>
          </p:cNvCxnSpPr>
          <p:nvPr/>
        </p:nvCxnSpPr>
        <p:spPr>
          <a:xfrm>
            <a:off x="8077200" y="5238492"/>
            <a:ext cx="0" cy="613628"/>
          </a:xfrm>
          <a:prstGeom prst="straightConnector1">
            <a:avLst/>
          </a:prstGeom>
          <a:ln w="28575">
            <a:solidFill>
              <a:srgbClr val="00206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0" name="TextBox 136">
            <a:extLst>
              <a:ext uri="{FF2B5EF4-FFF2-40B4-BE49-F238E27FC236}">
                <a16:creationId xmlns:a16="http://schemas.microsoft.com/office/drawing/2014/main" id="{DD215886-ED1D-EA42-9041-68F4CA9B87E1}"/>
              </a:ext>
            </a:extLst>
          </p:cNvPr>
          <p:cNvSpPr txBox="1">
            <a:spLocks noChangeArrowheads="1"/>
          </p:cNvSpPr>
          <p:nvPr/>
        </p:nvSpPr>
        <p:spPr bwMode="auto">
          <a:xfrm>
            <a:off x="3374136" y="5394920"/>
            <a:ext cx="615874" cy="338554"/>
          </a:xfrm>
          <a:prstGeom prst="rect">
            <a:avLst/>
          </a:prstGeom>
          <a:solidFill>
            <a:srgbClr val="FFFFFF">
              <a:alpha val="50196"/>
            </a:srgbClr>
          </a:solidFill>
          <a:ln w="9525">
            <a:noFill/>
            <a:miter lim="800000"/>
            <a:headEnd/>
            <a:tailEnd/>
          </a:ln>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n>
                  <a:solidFill>
                    <a:srgbClr val="002060"/>
                  </a:solidFill>
                </a:ln>
                <a:solidFill>
                  <a:srgbClr val="00B0F0"/>
                </a:solidFill>
                <a:latin typeface="Tahoma" panose="020B0604030504040204" pitchFamily="34" charset="0"/>
                <a:ea typeface="Tahoma" panose="020B0604030504040204" pitchFamily="34" charset="0"/>
                <a:cs typeface="Tahoma" panose="020B0604030504040204" pitchFamily="34" charset="0"/>
              </a:rPr>
              <a:t>+10</a:t>
            </a:r>
          </a:p>
        </p:txBody>
      </p:sp>
      <p:sp>
        <p:nvSpPr>
          <p:cNvPr id="171" name="TextBox 136">
            <a:extLst>
              <a:ext uri="{FF2B5EF4-FFF2-40B4-BE49-F238E27FC236}">
                <a16:creationId xmlns:a16="http://schemas.microsoft.com/office/drawing/2014/main" id="{9E436E2C-5D22-D445-8F6D-ACD510C0C51A}"/>
              </a:ext>
            </a:extLst>
          </p:cNvPr>
          <p:cNvSpPr txBox="1">
            <a:spLocks noChangeArrowheads="1"/>
          </p:cNvSpPr>
          <p:nvPr/>
        </p:nvSpPr>
        <p:spPr bwMode="auto">
          <a:xfrm>
            <a:off x="5220072" y="5394920"/>
            <a:ext cx="615874" cy="338554"/>
          </a:xfrm>
          <a:prstGeom prst="rect">
            <a:avLst/>
          </a:prstGeom>
          <a:solidFill>
            <a:srgbClr val="FFFFFF">
              <a:alpha val="50196"/>
            </a:srgbClr>
          </a:solidFill>
          <a:ln w="9525">
            <a:noFill/>
            <a:miter lim="800000"/>
            <a:headEnd/>
            <a:tailEnd/>
          </a:ln>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n>
                  <a:solidFill>
                    <a:srgbClr val="002060"/>
                  </a:solidFill>
                </a:ln>
                <a:solidFill>
                  <a:srgbClr val="0070C0"/>
                </a:solidFill>
                <a:latin typeface="Tahoma" panose="020B0604030504040204" pitchFamily="34" charset="0"/>
                <a:ea typeface="Tahoma" panose="020B0604030504040204" pitchFamily="34" charset="0"/>
                <a:cs typeface="Tahoma" panose="020B0604030504040204" pitchFamily="34" charset="0"/>
              </a:rPr>
              <a:t>+14</a:t>
            </a:r>
          </a:p>
        </p:txBody>
      </p:sp>
      <p:sp>
        <p:nvSpPr>
          <p:cNvPr id="172" name="TextBox 136">
            <a:extLst>
              <a:ext uri="{FF2B5EF4-FFF2-40B4-BE49-F238E27FC236}">
                <a16:creationId xmlns:a16="http://schemas.microsoft.com/office/drawing/2014/main" id="{6164B33D-0B81-4145-9B9D-D111986D0DA3}"/>
              </a:ext>
            </a:extLst>
          </p:cNvPr>
          <p:cNvSpPr txBox="1">
            <a:spLocks noChangeArrowheads="1"/>
          </p:cNvSpPr>
          <p:nvPr/>
        </p:nvSpPr>
        <p:spPr bwMode="auto">
          <a:xfrm>
            <a:off x="7038225" y="5394920"/>
            <a:ext cx="615874" cy="338554"/>
          </a:xfrm>
          <a:prstGeom prst="rect">
            <a:avLst/>
          </a:prstGeom>
          <a:solidFill>
            <a:srgbClr val="FFFFFF">
              <a:alpha val="50196"/>
            </a:srgbClr>
          </a:solidFill>
          <a:ln w="9525">
            <a:noFill/>
            <a:miter lim="800000"/>
            <a:headEnd/>
            <a:tailEnd/>
          </a:ln>
        </p:spPr>
        <p:txBody>
          <a:bodyPr wrap="none">
            <a:spAutoFit/>
          </a:bodyPr>
          <a:lstStyle>
            <a:lvl1pPr eaLnBrk="0" hangingPunct="0">
              <a:defRPr sz="1600">
                <a:solidFill>
                  <a:schemeClr val="tx1"/>
                </a:solidFill>
                <a:latin typeface="Palatino" pitchFamily="18" charset="0"/>
              </a:defRPr>
            </a:lvl1pPr>
            <a:lvl2pPr marL="742950" indent="-285750" eaLnBrk="0" hangingPunct="0">
              <a:defRPr sz="1600">
                <a:solidFill>
                  <a:schemeClr val="tx1"/>
                </a:solidFill>
                <a:latin typeface="Palatino" pitchFamily="18" charset="0"/>
              </a:defRPr>
            </a:lvl2pPr>
            <a:lvl3pPr marL="1143000" indent="-228600" eaLnBrk="0" hangingPunct="0">
              <a:defRPr sz="1600">
                <a:solidFill>
                  <a:schemeClr val="tx1"/>
                </a:solidFill>
                <a:latin typeface="Palatino" pitchFamily="18" charset="0"/>
              </a:defRPr>
            </a:lvl3pPr>
            <a:lvl4pPr marL="1600200" indent="-228600" eaLnBrk="0" hangingPunct="0">
              <a:defRPr sz="1600">
                <a:solidFill>
                  <a:schemeClr val="tx1"/>
                </a:solidFill>
                <a:latin typeface="Palatino" pitchFamily="18" charset="0"/>
              </a:defRPr>
            </a:lvl4pPr>
            <a:lvl5pPr marL="2057400" indent="-228600" eaLnBrk="0" hangingPunct="0">
              <a:defRPr sz="1600">
                <a:solidFill>
                  <a:schemeClr val="tx1"/>
                </a:solidFill>
                <a:latin typeface="Palatino" pitchFamily="18" charset="0"/>
              </a:defRPr>
            </a:lvl5pPr>
            <a:lvl6pPr marL="2514600" indent="-228600" eaLnBrk="0" fontAlgn="base" hangingPunct="0">
              <a:spcBef>
                <a:spcPct val="0"/>
              </a:spcBef>
              <a:spcAft>
                <a:spcPct val="0"/>
              </a:spcAft>
              <a:defRPr sz="1600">
                <a:solidFill>
                  <a:schemeClr val="tx1"/>
                </a:solidFill>
                <a:latin typeface="Palatino" pitchFamily="18" charset="0"/>
              </a:defRPr>
            </a:lvl6pPr>
            <a:lvl7pPr marL="2971800" indent="-228600" eaLnBrk="0" fontAlgn="base" hangingPunct="0">
              <a:spcBef>
                <a:spcPct val="0"/>
              </a:spcBef>
              <a:spcAft>
                <a:spcPct val="0"/>
              </a:spcAft>
              <a:defRPr sz="1600">
                <a:solidFill>
                  <a:schemeClr val="tx1"/>
                </a:solidFill>
                <a:latin typeface="Palatino" pitchFamily="18" charset="0"/>
              </a:defRPr>
            </a:lvl7pPr>
            <a:lvl8pPr marL="3429000" indent="-228600" eaLnBrk="0" fontAlgn="base" hangingPunct="0">
              <a:spcBef>
                <a:spcPct val="0"/>
              </a:spcBef>
              <a:spcAft>
                <a:spcPct val="0"/>
              </a:spcAft>
              <a:defRPr sz="1600">
                <a:solidFill>
                  <a:schemeClr val="tx1"/>
                </a:solidFill>
                <a:latin typeface="Palatino" pitchFamily="18" charset="0"/>
              </a:defRPr>
            </a:lvl8pPr>
            <a:lvl9pPr marL="3886200" indent="-228600" eaLnBrk="0" fontAlgn="base" hangingPunct="0">
              <a:spcBef>
                <a:spcPct val="0"/>
              </a:spcBef>
              <a:spcAft>
                <a:spcPct val="0"/>
              </a:spcAft>
              <a:defRPr sz="1600">
                <a:solidFill>
                  <a:schemeClr val="tx1"/>
                </a:solidFill>
                <a:latin typeface="Palatino" pitchFamily="18" charset="0"/>
              </a:defRPr>
            </a:lvl9pPr>
          </a:lstStyle>
          <a:p>
            <a:pPr eaLnBrk="1" hangingPunct="1"/>
            <a:r>
              <a:rPr lang="en-US" b="1" dirty="0">
                <a:ln>
                  <a:solidFill>
                    <a:srgbClr val="002060"/>
                  </a:solidFill>
                </a:ln>
                <a:solidFill>
                  <a:srgbClr val="002060"/>
                </a:solidFill>
                <a:latin typeface="Tahoma" panose="020B0604030504040204" pitchFamily="34" charset="0"/>
                <a:ea typeface="Tahoma" panose="020B0604030504040204" pitchFamily="34" charset="0"/>
                <a:cs typeface="Tahoma" panose="020B0604030504040204" pitchFamily="34" charset="0"/>
              </a:rPr>
              <a:t>+20</a:t>
            </a:r>
          </a:p>
        </p:txBody>
      </p:sp>
      <p:grpSp>
        <p:nvGrpSpPr>
          <p:cNvPr id="25615" name="Group 25614">
            <a:extLst>
              <a:ext uri="{FF2B5EF4-FFF2-40B4-BE49-F238E27FC236}">
                <a16:creationId xmlns:a16="http://schemas.microsoft.com/office/drawing/2014/main" id="{E34A6695-4A6D-DD40-8D9F-719B344405B7}"/>
              </a:ext>
            </a:extLst>
          </p:cNvPr>
          <p:cNvGrpSpPr/>
          <p:nvPr/>
        </p:nvGrpSpPr>
        <p:grpSpPr>
          <a:xfrm>
            <a:off x="2763836" y="5852120"/>
            <a:ext cx="1841181" cy="457200"/>
            <a:chOff x="2763836" y="5852120"/>
            <a:chExt cx="1841181" cy="457200"/>
          </a:xfrm>
        </p:grpSpPr>
        <p:sp>
          <p:nvSpPr>
            <p:cNvPr id="185" name="Rectangle 184">
              <a:extLst>
                <a:ext uri="{FF2B5EF4-FFF2-40B4-BE49-F238E27FC236}">
                  <a16:creationId xmlns:a16="http://schemas.microsoft.com/office/drawing/2014/main" id="{0B3EAFB4-195F-7547-B6E6-1B1E56D43FD1}"/>
                </a:ext>
              </a:extLst>
            </p:cNvPr>
            <p:cNvSpPr/>
            <p:nvPr/>
          </p:nvSpPr>
          <p:spPr bwMode="auto">
            <a:xfrm>
              <a:off x="2763836" y="585212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sp>
          <p:nvSpPr>
            <p:cNvPr id="186" name="Rectangle 185">
              <a:extLst>
                <a:ext uri="{FF2B5EF4-FFF2-40B4-BE49-F238E27FC236}">
                  <a16:creationId xmlns:a16="http://schemas.microsoft.com/office/drawing/2014/main" id="{7C6F0172-16F7-BB46-857B-AB5AFA1A3048}"/>
                </a:ext>
              </a:extLst>
            </p:cNvPr>
            <p:cNvSpPr/>
            <p:nvPr/>
          </p:nvSpPr>
          <p:spPr bwMode="auto">
            <a:xfrm>
              <a:off x="3225163" y="585212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87" name="Rectangle 186">
              <a:extLst>
                <a:ext uri="{FF2B5EF4-FFF2-40B4-BE49-F238E27FC236}">
                  <a16:creationId xmlns:a16="http://schemas.microsoft.com/office/drawing/2014/main" id="{020F5CDA-0EEB-9841-9317-C65262C56856}"/>
                </a:ext>
              </a:extLst>
            </p:cNvPr>
            <p:cNvSpPr/>
            <p:nvPr/>
          </p:nvSpPr>
          <p:spPr bwMode="auto">
            <a:xfrm>
              <a:off x="3686490" y="585212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188" name="Rectangle 187">
              <a:extLst>
                <a:ext uri="{FF2B5EF4-FFF2-40B4-BE49-F238E27FC236}">
                  <a16:creationId xmlns:a16="http://schemas.microsoft.com/office/drawing/2014/main" id="{95CE4E0F-01B0-9A46-BDEF-3A3202CC34C0}"/>
                </a:ext>
              </a:extLst>
            </p:cNvPr>
            <p:cNvSpPr/>
            <p:nvPr/>
          </p:nvSpPr>
          <p:spPr bwMode="auto">
            <a:xfrm>
              <a:off x="4147817" y="5852120"/>
              <a:ext cx="457200" cy="4572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grpSp>
      <p:grpSp>
        <p:nvGrpSpPr>
          <p:cNvPr id="25616" name="Group 25615">
            <a:extLst>
              <a:ext uri="{FF2B5EF4-FFF2-40B4-BE49-F238E27FC236}">
                <a16:creationId xmlns:a16="http://schemas.microsoft.com/office/drawing/2014/main" id="{3472BC44-EE72-1A45-BDF3-72A04083F3CA}"/>
              </a:ext>
            </a:extLst>
          </p:cNvPr>
          <p:cNvGrpSpPr/>
          <p:nvPr/>
        </p:nvGrpSpPr>
        <p:grpSpPr>
          <a:xfrm>
            <a:off x="4609144" y="5852120"/>
            <a:ext cx="1841181" cy="457200"/>
            <a:chOff x="4609144" y="5852120"/>
            <a:chExt cx="1841181" cy="457200"/>
          </a:xfrm>
        </p:grpSpPr>
        <p:sp>
          <p:nvSpPr>
            <p:cNvPr id="189" name="Rectangle 188">
              <a:extLst>
                <a:ext uri="{FF2B5EF4-FFF2-40B4-BE49-F238E27FC236}">
                  <a16:creationId xmlns:a16="http://schemas.microsoft.com/office/drawing/2014/main" id="{6E6A1D22-614D-E545-8CCE-D86AFE5E7DD8}"/>
                </a:ext>
              </a:extLst>
            </p:cNvPr>
            <p:cNvSpPr/>
            <p:nvPr/>
          </p:nvSpPr>
          <p:spPr bwMode="auto">
            <a:xfrm>
              <a:off x="4609144" y="5852120"/>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190" name="Rectangle 189">
              <a:extLst>
                <a:ext uri="{FF2B5EF4-FFF2-40B4-BE49-F238E27FC236}">
                  <a16:creationId xmlns:a16="http://schemas.microsoft.com/office/drawing/2014/main" id="{7C54D256-9340-6348-B02C-278FD8996118}"/>
                </a:ext>
              </a:extLst>
            </p:cNvPr>
            <p:cNvSpPr/>
            <p:nvPr/>
          </p:nvSpPr>
          <p:spPr bwMode="auto">
            <a:xfrm>
              <a:off x="5070471" y="5852120"/>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15</a:t>
              </a:r>
            </a:p>
          </p:txBody>
        </p:sp>
        <p:sp>
          <p:nvSpPr>
            <p:cNvPr id="191" name="Rectangle 190">
              <a:extLst>
                <a:ext uri="{FF2B5EF4-FFF2-40B4-BE49-F238E27FC236}">
                  <a16:creationId xmlns:a16="http://schemas.microsoft.com/office/drawing/2014/main" id="{2AAD3D42-AB3F-6C48-802A-0EB10CC1CDFB}"/>
                </a:ext>
              </a:extLst>
            </p:cNvPr>
            <p:cNvSpPr/>
            <p:nvPr/>
          </p:nvSpPr>
          <p:spPr bwMode="auto">
            <a:xfrm>
              <a:off x="5531798" y="5852120"/>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17</a:t>
              </a:r>
            </a:p>
          </p:txBody>
        </p:sp>
        <p:sp>
          <p:nvSpPr>
            <p:cNvPr id="192" name="Rectangle 191">
              <a:extLst>
                <a:ext uri="{FF2B5EF4-FFF2-40B4-BE49-F238E27FC236}">
                  <a16:creationId xmlns:a16="http://schemas.microsoft.com/office/drawing/2014/main" id="{544A4FFA-DEAF-444C-861C-03900CB27E08}"/>
                </a:ext>
              </a:extLst>
            </p:cNvPr>
            <p:cNvSpPr/>
            <p:nvPr/>
          </p:nvSpPr>
          <p:spPr bwMode="auto">
            <a:xfrm>
              <a:off x="5993125" y="5852120"/>
              <a:ext cx="457200" cy="457200"/>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20</a:t>
              </a:r>
            </a:p>
          </p:txBody>
        </p:sp>
      </p:grpSp>
      <p:grpSp>
        <p:nvGrpSpPr>
          <p:cNvPr id="25617" name="Group 25616">
            <a:extLst>
              <a:ext uri="{FF2B5EF4-FFF2-40B4-BE49-F238E27FC236}">
                <a16:creationId xmlns:a16="http://schemas.microsoft.com/office/drawing/2014/main" id="{964D7869-9BF3-6E4F-9EEC-15A4AD087DDA}"/>
              </a:ext>
            </a:extLst>
          </p:cNvPr>
          <p:cNvGrpSpPr/>
          <p:nvPr/>
        </p:nvGrpSpPr>
        <p:grpSpPr>
          <a:xfrm>
            <a:off x="6454452" y="5852120"/>
            <a:ext cx="1841188" cy="457200"/>
            <a:chOff x="6454452" y="5852120"/>
            <a:chExt cx="1841188" cy="457200"/>
          </a:xfrm>
        </p:grpSpPr>
        <p:sp>
          <p:nvSpPr>
            <p:cNvPr id="193" name="Rectangle 192">
              <a:extLst>
                <a:ext uri="{FF2B5EF4-FFF2-40B4-BE49-F238E27FC236}">
                  <a16:creationId xmlns:a16="http://schemas.microsoft.com/office/drawing/2014/main" id="{11FC273A-EB98-444C-B82B-3ED03718C0CE}"/>
                </a:ext>
              </a:extLst>
            </p:cNvPr>
            <p:cNvSpPr/>
            <p:nvPr/>
          </p:nvSpPr>
          <p:spPr bwMode="auto">
            <a:xfrm>
              <a:off x="6454452"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22</a:t>
              </a:r>
            </a:p>
          </p:txBody>
        </p:sp>
        <p:sp>
          <p:nvSpPr>
            <p:cNvPr id="194" name="Rectangle 193">
              <a:extLst>
                <a:ext uri="{FF2B5EF4-FFF2-40B4-BE49-F238E27FC236}">
                  <a16:creationId xmlns:a16="http://schemas.microsoft.com/office/drawing/2014/main" id="{B3D14F4A-0686-3041-9AA5-EC1E48CE7B79}"/>
                </a:ext>
              </a:extLst>
            </p:cNvPr>
            <p:cNvSpPr/>
            <p:nvPr/>
          </p:nvSpPr>
          <p:spPr bwMode="auto">
            <a:xfrm>
              <a:off x="6915779"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24</a:t>
              </a:r>
            </a:p>
          </p:txBody>
        </p:sp>
        <p:sp>
          <p:nvSpPr>
            <p:cNvPr id="195" name="Rectangle 194">
              <a:extLst>
                <a:ext uri="{FF2B5EF4-FFF2-40B4-BE49-F238E27FC236}">
                  <a16:creationId xmlns:a16="http://schemas.microsoft.com/office/drawing/2014/main" id="{785D88F5-0832-7D4E-B437-6100190F9577}"/>
                </a:ext>
              </a:extLst>
            </p:cNvPr>
            <p:cNvSpPr/>
            <p:nvPr/>
          </p:nvSpPr>
          <p:spPr bwMode="auto">
            <a:xfrm>
              <a:off x="7377106"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26</a:t>
              </a:r>
            </a:p>
          </p:txBody>
        </p:sp>
        <p:sp>
          <p:nvSpPr>
            <p:cNvPr id="196" name="Rectangle 195">
              <a:extLst>
                <a:ext uri="{FF2B5EF4-FFF2-40B4-BE49-F238E27FC236}">
                  <a16:creationId xmlns:a16="http://schemas.microsoft.com/office/drawing/2014/main" id="{A8CC3146-3E1E-8E43-AE70-71D6D2C540FA}"/>
                </a:ext>
              </a:extLst>
            </p:cNvPr>
            <p:cNvSpPr/>
            <p:nvPr/>
          </p:nvSpPr>
          <p:spPr bwMode="auto">
            <a:xfrm>
              <a:off x="7838440" y="5852120"/>
              <a:ext cx="457200" cy="457200"/>
            </a:xfrm>
            <a:prstGeom prst="rect">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28</a:t>
              </a:r>
            </a:p>
          </p:txBody>
        </p:sp>
      </p:grpSp>
      <p:sp>
        <p:nvSpPr>
          <p:cNvPr id="25627" name="Arc 25626">
            <a:extLst>
              <a:ext uri="{FF2B5EF4-FFF2-40B4-BE49-F238E27FC236}">
                <a16:creationId xmlns:a16="http://schemas.microsoft.com/office/drawing/2014/main" id="{DE5C6868-40E5-204F-AF33-730AED436957}"/>
              </a:ext>
            </a:extLst>
          </p:cNvPr>
          <p:cNvSpPr/>
          <p:nvPr/>
        </p:nvSpPr>
        <p:spPr>
          <a:xfrm>
            <a:off x="611560" y="3125749"/>
            <a:ext cx="622920" cy="1527388"/>
          </a:xfrm>
          <a:prstGeom prst="arc">
            <a:avLst>
              <a:gd name="adj1" fmla="val 5253048"/>
              <a:gd name="adj2" fmla="val 16232923"/>
            </a:avLst>
          </a:prstGeom>
          <a:ln w="28575">
            <a:solidFill>
              <a:srgbClr val="002060"/>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7F55DE73-86AB-C840-AEE8-8DC05E890E37}"/>
              </a:ext>
            </a:extLst>
          </p:cNvPr>
          <p:cNvCxnSpPr>
            <a:cxnSpLocks/>
          </p:cNvCxnSpPr>
          <p:nvPr/>
        </p:nvCxnSpPr>
        <p:spPr>
          <a:xfrm>
            <a:off x="971599" y="3275692"/>
            <a:ext cx="7308000" cy="0"/>
          </a:xfrm>
          <a:prstGeom prst="line">
            <a:avLst/>
          </a:prstGeom>
          <a:ln w="38100">
            <a:solidFill>
              <a:srgbClr val="FF9300"/>
            </a:solidFill>
            <a:prstDash val="sysDot"/>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5821E187-EE5E-1642-BA5D-1FB355C20BC8}"/>
              </a:ext>
            </a:extLst>
          </p:cNvPr>
          <p:cNvSpPr txBox="1"/>
          <p:nvPr/>
        </p:nvSpPr>
        <p:spPr>
          <a:xfrm>
            <a:off x="6318750" y="3284984"/>
            <a:ext cx="2645738" cy="892552"/>
          </a:xfrm>
          <a:prstGeom prst="rect">
            <a:avLst/>
          </a:prstGeom>
          <a:noFill/>
        </p:spPr>
        <p:txBody>
          <a:bodyPr wrap="square" rtlCol="0">
            <a:spAutoFit/>
          </a:bodyPr>
          <a:lstStyle/>
          <a:p>
            <a:r>
              <a:rPr lang="en-US" sz="1200" dirty="0">
                <a:solidFill>
                  <a:srgbClr val="FF9300"/>
                </a:solidFill>
              </a:rPr>
              <a:t>Inter-block synchronization</a:t>
            </a:r>
          </a:p>
          <a:p>
            <a:pPr marL="171450" indent="-171450">
              <a:buFont typeface="Arial" panose="020B0604020202020204" pitchFamily="34" charset="0"/>
              <a:buChar char="•"/>
            </a:pPr>
            <a:r>
              <a:rPr lang="en-US" sz="1000" dirty="0"/>
              <a:t>Kernel termination and</a:t>
            </a:r>
          </a:p>
          <a:p>
            <a:pPr marL="628650" lvl="1" indent="-171450">
              <a:buFont typeface="Arial" panose="020B0604020202020204" pitchFamily="34" charset="0"/>
              <a:buChar char="•"/>
            </a:pPr>
            <a:r>
              <a:rPr lang="en-US" sz="1000" dirty="0"/>
              <a:t>Scan on CPU, or</a:t>
            </a:r>
          </a:p>
          <a:p>
            <a:pPr marL="628650" lvl="1" indent="-171450">
              <a:buFont typeface="Arial" panose="020B0604020202020204" pitchFamily="34" charset="0"/>
              <a:buChar char="•"/>
            </a:pPr>
            <a:r>
              <a:rPr lang="en-US" sz="1000" dirty="0"/>
              <a:t>Launch new scan kernel on GPU</a:t>
            </a:r>
          </a:p>
          <a:p>
            <a:pPr marL="171450" indent="-171450">
              <a:buFont typeface="Arial" panose="020B0604020202020204" pitchFamily="34" charset="0"/>
              <a:buChar char="•"/>
            </a:pPr>
            <a:r>
              <a:rPr lang="en-US" sz="1000" dirty="0"/>
              <a:t>Atomic operations in global memory</a:t>
            </a:r>
          </a:p>
        </p:txBody>
      </p:sp>
      <p:cxnSp>
        <p:nvCxnSpPr>
          <p:cNvPr id="157" name="Straight Connector 156">
            <a:extLst>
              <a:ext uri="{FF2B5EF4-FFF2-40B4-BE49-F238E27FC236}">
                <a16:creationId xmlns:a16="http://schemas.microsoft.com/office/drawing/2014/main" id="{E856EE82-B304-C24B-96ED-40D76FF0AF53}"/>
              </a:ext>
            </a:extLst>
          </p:cNvPr>
          <p:cNvCxnSpPr>
            <a:cxnSpLocks/>
          </p:cNvCxnSpPr>
          <p:nvPr/>
        </p:nvCxnSpPr>
        <p:spPr>
          <a:xfrm>
            <a:off x="971600" y="4509120"/>
            <a:ext cx="7308000" cy="0"/>
          </a:xfrm>
          <a:prstGeom prst="line">
            <a:avLst/>
          </a:prstGeom>
          <a:ln w="38100">
            <a:solidFill>
              <a:srgbClr val="FF93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9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ipe(left)">
                                      <p:cBhvr>
                                        <p:cTn id="7" dur="500"/>
                                        <p:tgtEl>
                                          <p:spTgt spid="154"/>
                                        </p:tgtEl>
                                      </p:cBhvr>
                                    </p:animEffect>
                                  </p:childTnLst>
                                </p:cTn>
                              </p:par>
                              <p:par>
                                <p:cTn id="8" presetID="22" presetClass="entr" presetSubtype="8" fill="hold" nodeType="withEffect">
                                  <p:stCondLst>
                                    <p:cond delay="0"/>
                                  </p:stCondLst>
                                  <p:childTnLst>
                                    <p:set>
                                      <p:cBhvr>
                                        <p:cTn id="9" dur="1" fill="hold">
                                          <p:stCondLst>
                                            <p:cond delay="0"/>
                                          </p:stCondLst>
                                        </p:cTn>
                                        <p:tgtEl>
                                          <p:spTgt spid="156">
                                            <p:txEl>
                                              <p:pRg st="0" end="0"/>
                                            </p:txEl>
                                          </p:spTgt>
                                        </p:tgtEl>
                                        <p:attrNameLst>
                                          <p:attrName>style.visibility</p:attrName>
                                        </p:attrNameLst>
                                      </p:cBhvr>
                                      <p:to>
                                        <p:strVal val="visible"/>
                                      </p:to>
                                    </p:set>
                                    <p:animEffect transition="in" filter="wipe(left)">
                                      <p:cBhvr>
                                        <p:cTn id="10" dur="500"/>
                                        <p:tgtEl>
                                          <p:spTgt spid="15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wipe(left)">
                                      <p:cBhvr>
                                        <p:cTn id="29"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196752"/>
            <a:ext cx="8428037" cy="2079848"/>
          </a:xfrm>
        </p:spPr>
        <p:txBody>
          <a:bodyPr/>
          <a:lstStyle/>
          <a:p>
            <a:pPr algn="ctr" eaLnBrk="1" hangingPunct="1"/>
            <a:r>
              <a:rPr lang="en-US" altLang="en-US" dirty="0">
                <a:solidFill>
                  <a:srgbClr val="0070C0"/>
                </a:solidFill>
                <a:ea typeface="ＭＳ Ｐゴシック" panose="020B0600070205080204" pitchFamily="34" charset="-128"/>
              </a:rPr>
              <a:t>Sparse Matrices and </a:t>
            </a:r>
            <a:br>
              <a:rPr lang="en-US" altLang="en-US" dirty="0">
                <a:solidFill>
                  <a:srgbClr val="0070C0"/>
                </a:solidFill>
                <a:ea typeface="ＭＳ Ｐゴシック" panose="020B0600070205080204" pitchFamily="34" charset="-128"/>
              </a:rPr>
            </a:br>
            <a:r>
              <a:rPr lang="en-US" altLang="en-US" dirty="0">
                <a:solidFill>
                  <a:srgbClr val="0070C0"/>
                </a:solidFill>
                <a:ea typeface="ＭＳ Ｐゴシック" panose="020B0600070205080204" pitchFamily="34" charset="-128"/>
              </a:rPr>
              <a:t>Sparse Matrix Computation</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8216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Sparse Matrices</a:t>
            </a:r>
          </a:p>
        </p:txBody>
      </p:sp>
      <p:sp>
        <p:nvSpPr>
          <p:cNvPr id="6" name="Content Placeholder 5"/>
          <p:cNvSpPr>
            <a:spLocks noGrp="1"/>
          </p:cNvSpPr>
          <p:nvPr>
            <p:ph idx="1"/>
          </p:nvPr>
        </p:nvSpPr>
        <p:spPr>
          <a:xfrm>
            <a:off x="628650" y="4491538"/>
            <a:ext cx="7886700" cy="1889790"/>
          </a:xfrm>
        </p:spPr>
        <p:txBody>
          <a:bodyPr>
            <a:noAutofit/>
          </a:bodyPr>
          <a:lstStyle/>
          <a:p>
            <a:r>
              <a:rPr lang="en-US" sz="2400" dirty="0"/>
              <a:t>Opportunities:</a:t>
            </a:r>
          </a:p>
          <a:p>
            <a:pPr lvl="1"/>
            <a:r>
              <a:rPr lang="en-US" sz="2000" dirty="0"/>
              <a:t>Do not need to allocate </a:t>
            </a:r>
            <a:r>
              <a:rPr lang="en-US" sz="2000" dirty="0">
                <a:solidFill>
                  <a:srgbClr val="7030A0"/>
                </a:solidFill>
              </a:rPr>
              <a:t>space for zeros </a:t>
            </a:r>
            <a:r>
              <a:rPr lang="en-US" sz="2000" dirty="0"/>
              <a:t>(save memory capacity)</a:t>
            </a:r>
          </a:p>
          <a:p>
            <a:pPr lvl="1"/>
            <a:r>
              <a:rPr lang="en-US" sz="2000" dirty="0"/>
              <a:t>Do not need to </a:t>
            </a:r>
            <a:r>
              <a:rPr lang="en-US" sz="2000" dirty="0">
                <a:solidFill>
                  <a:srgbClr val="C00000"/>
                </a:solidFill>
              </a:rPr>
              <a:t>load zeros </a:t>
            </a:r>
            <a:r>
              <a:rPr lang="en-US" sz="2000" dirty="0"/>
              <a:t>(save memory bandwidth)</a:t>
            </a:r>
          </a:p>
          <a:p>
            <a:pPr lvl="1"/>
            <a:r>
              <a:rPr lang="en-US" sz="2000" dirty="0"/>
              <a:t>Do not need to </a:t>
            </a:r>
            <a:r>
              <a:rPr lang="en-US" sz="2000" dirty="0">
                <a:solidFill>
                  <a:srgbClr val="CC9900"/>
                </a:solidFill>
              </a:rPr>
              <a:t>compute with zeros </a:t>
            </a:r>
            <a:r>
              <a:rPr lang="en-US" sz="2000" dirty="0"/>
              <a:t>(save computation time)</a:t>
            </a:r>
          </a:p>
        </p:txBody>
      </p:sp>
      <p:graphicFrame>
        <p:nvGraphicFramePr>
          <p:cNvPr id="10" name="Table 9"/>
          <p:cNvGraphicFramePr>
            <a:graphicFrameLocks noGrp="1"/>
          </p:cNvGraphicFramePr>
          <p:nvPr/>
        </p:nvGraphicFramePr>
        <p:xfrm>
          <a:off x="1065276" y="1856112"/>
          <a:ext cx="2441448" cy="2438400"/>
        </p:xfrm>
        <a:graphic>
          <a:graphicData uri="http://schemas.openxmlformats.org/drawingml/2006/table">
            <a:tbl>
              <a:tblPr firstRow="1" bandRow="1">
                <a:tableStyleId>{2D5ABB26-0587-4C30-8999-92F81FD0307C}</a:tableStyleId>
              </a:tblPr>
              <a:tblGrid>
                <a:gridCol w="305181">
                  <a:extLst>
                    <a:ext uri="{9D8B030D-6E8A-4147-A177-3AD203B41FA5}">
                      <a16:colId xmlns:a16="http://schemas.microsoft.com/office/drawing/2014/main" val="20000"/>
                    </a:ext>
                  </a:extLst>
                </a:gridCol>
                <a:gridCol w="305181">
                  <a:extLst>
                    <a:ext uri="{9D8B030D-6E8A-4147-A177-3AD203B41FA5}">
                      <a16:colId xmlns:a16="http://schemas.microsoft.com/office/drawing/2014/main" val="20001"/>
                    </a:ext>
                  </a:extLst>
                </a:gridCol>
                <a:gridCol w="305181">
                  <a:extLst>
                    <a:ext uri="{9D8B030D-6E8A-4147-A177-3AD203B41FA5}">
                      <a16:colId xmlns:a16="http://schemas.microsoft.com/office/drawing/2014/main" val="20002"/>
                    </a:ext>
                  </a:extLst>
                </a:gridCol>
                <a:gridCol w="305181">
                  <a:extLst>
                    <a:ext uri="{9D8B030D-6E8A-4147-A177-3AD203B41FA5}">
                      <a16:colId xmlns:a16="http://schemas.microsoft.com/office/drawing/2014/main" val="20003"/>
                    </a:ext>
                  </a:extLst>
                </a:gridCol>
                <a:gridCol w="305181">
                  <a:extLst>
                    <a:ext uri="{9D8B030D-6E8A-4147-A177-3AD203B41FA5}">
                      <a16:colId xmlns:a16="http://schemas.microsoft.com/office/drawing/2014/main" val="20004"/>
                    </a:ext>
                  </a:extLst>
                </a:gridCol>
                <a:gridCol w="305181">
                  <a:extLst>
                    <a:ext uri="{9D8B030D-6E8A-4147-A177-3AD203B41FA5}">
                      <a16:colId xmlns:a16="http://schemas.microsoft.com/office/drawing/2014/main" val="20005"/>
                    </a:ext>
                  </a:extLst>
                </a:gridCol>
                <a:gridCol w="305181">
                  <a:extLst>
                    <a:ext uri="{9D8B030D-6E8A-4147-A177-3AD203B41FA5}">
                      <a16:colId xmlns:a16="http://schemas.microsoft.com/office/drawing/2014/main" val="20006"/>
                    </a:ext>
                  </a:extLst>
                </a:gridCol>
                <a:gridCol w="305181">
                  <a:extLst>
                    <a:ext uri="{9D8B030D-6E8A-4147-A177-3AD203B41FA5}">
                      <a16:colId xmlns:a16="http://schemas.microsoft.com/office/drawing/2014/main" val="20007"/>
                    </a:ext>
                  </a:extLst>
                </a:gridCol>
              </a:tblGrid>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5"/>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6"/>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7"/>
                  </a:ext>
                </a:extLst>
              </a:tr>
            </a:tbl>
          </a:graphicData>
        </a:graphic>
      </p:graphicFrame>
      <p:graphicFrame>
        <p:nvGraphicFramePr>
          <p:cNvPr id="11" name="Table 10"/>
          <p:cNvGraphicFramePr>
            <a:graphicFrameLocks noGrp="1"/>
          </p:cNvGraphicFramePr>
          <p:nvPr/>
        </p:nvGraphicFramePr>
        <p:xfrm>
          <a:off x="5675376" y="1856112"/>
          <a:ext cx="2441448" cy="2438400"/>
        </p:xfrm>
        <a:graphic>
          <a:graphicData uri="http://schemas.openxmlformats.org/drawingml/2006/table">
            <a:tbl>
              <a:tblPr firstRow="1" bandRow="1">
                <a:tableStyleId>{2D5ABB26-0587-4C30-8999-92F81FD0307C}</a:tableStyleId>
              </a:tblPr>
              <a:tblGrid>
                <a:gridCol w="305181">
                  <a:extLst>
                    <a:ext uri="{9D8B030D-6E8A-4147-A177-3AD203B41FA5}">
                      <a16:colId xmlns:a16="http://schemas.microsoft.com/office/drawing/2014/main" val="20000"/>
                    </a:ext>
                  </a:extLst>
                </a:gridCol>
                <a:gridCol w="305181">
                  <a:extLst>
                    <a:ext uri="{9D8B030D-6E8A-4147-A177-3AD203B41FA5}">
                      <a16:colId xmlns:a16="http://schemas.microsoft.com/office/drawing/2014/main" val="20001"/>
                    </a:ext>
                  </a:extLst>
                </a:gridCol>
                <a:gridCol w="305181">
                  <a:extLst>
                    <a:ext uri="{9D8B030D-6E8A-4147-A177-3AD203B41FA5}">
                      <a16:colId xmlns:a16="http://schemas.microsoft.com/office/drawing/2014/main" val="20002"/>
                    </a:ext>
                  </a:extLst>
                </a:gridCol>
                <a:gridCol w="305181">
                  <a:extLst>
                    <a:ext uri="{9D8B030D-6E8A-4147-A177-3AD203B41FA5}">
                      <a16:colId xmlns:a16="http://schemas.microsoft.com/office/drawing/2014/main" val="20003"/>
                    </a:ext>
                  </a:extLst>
                </a:gridCol>
                <a:gridCol w="305181">
                  <a:extLst>
                    <a:ext uri="{9D8B030D-6E8A-4147-A177-3AD203B41FA5}">
                      <a16:colId xmlns:a16="http://schemas.microsoft.com/office/drawing/2014/main" val="20004"/>
                    </a:ext>
                  </a:extLst>
                </a:gridCol>
                <a:gridCol w="305181">
                  <a:extLst>
                    <a:ext uri="{9D8B030D-6E8A-4147-A177-3AD203B41FA5}">
                      <a16:colId xmlns:a16="http://schemas.microsoft.com/office/drawing/2014/main" val="20005"/>
                    </a:ext>
                  </a:extLst>
                </a:gridCol>
                <a:gridCol w="305181">
                  <a:extLst>
                    <a:ext uri="{9D8B030D-6E8A-4147-A177-3AD203B41FA5}">
                      <a16:colId xmlns:a16="http://schemas.microsoft.com/office/drawing/2014/main" val="20006"/>
                    </a:ext>
                  </a:extLst>
                </a:gridCol>
                <a:gridCol w="305181">
                  <a:extLst>
                    <a:ext uri="{9D8B030D-6E8A-4147-A177-3AD203B41FA5}">
                      <a16:colId xmlns:a16="http://schemas.microsoft.com/office/drawing/2014/main" val="20007"/>
                    </a:ext>
                  </a:extLst>
                </a:gridCol>
              </a:tblGrid>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304800">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04800">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4800">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107504" y="1064930"/>
            <a:ext cx="4429726" cy="707886"/>
          </a:xfrm>
          <a:prstGeom prst="rect">
            <a:avLst/>
          </a:prstGeom>
        </p:spPr>
        <p:txBody>
          <a:bodyPr wrap="square">
            <a:spAutoFit/>
          </a:bodyPr>
          <a:lstStyle/>
          <a:p>
            <a:pPr algn="ctr"/>
            <a:r>
              <a:rPr lang="en-US" sz="2000" dirty="0"/>
              <a:t>A </a:t>
            </a:r>
            <a:r>
              <a:rPr lang="en-US" sz="2000" dirty="0">
                <a:solidFill>
                  <a:srgbClr val="0070C0"/>
                </a:solidFill>
              </a:rPr>
              <a:t>dense matrix </a:t>
            </a:r>
            <a:r>
              <a:rPr lang="en-US" sz="2000" dirty="0"/>
              <a:t>is one where the majority of elements are not zero</a:t>
            </a:r>
          </a:p>
        </p:txBody>
      </p:sp>
      <p:sp>
        <p:nvSpPr>
          <p:cNvPr id="4" name="Rectangle 3"/>
          <p:cNvSpPr/>
          <p:nvPr/>
        </p:nvSpPr>
        <p:spPr>
          <a:xfrm>
            <a:off x="4727868" y="908720"/>
            <a:ext cx="4308628" cy="954107"/>
          </a:xfrm>
          <a:prstGeom prst="rect">
            <a:avLst/>
          </a:prstGeom>
        </p:spPr>
        <p:txBody>
          <a:bodyPr wrap="square">
            <a:spAutoFit/>
          </a:bodyPr>
          <a:lstStyle/>
          <a:p>
            <a:pPr algn="ctr"/>
            <a:r>
              <a:rPr lang="en-US" sz="2000" dirty="0"/>
              <a:t>A </a:t>
            </a:r>
            <a:r>
              <a:rPr lang="en-US" sz="2000" dirty="0">
                <a:solidFill>
                  <a:srgbClr val="0070C0"/>
                </a:solidFill>
              </a:rPr>
              <a:t>sparse matrix </a:t>
            </a:r>
            <a:r>
              <a:rPr lang="en-US" sz="2000" dirty="0"/>
              <a:t>is one where many elements are zero</a:t>
            </a:r>
          </a:p>
          <a:p>
            <a:pPr algn="ctr"/>
            <a:r>
              <a:rPr lang="en-US" sz="1600" dirty="0">
                <a:solidFill>
                  <a:schemeClr val="bg1">
                    <a:lumMod val="50000"/>
                  </a:schemeClr>
                </a:solidFill>
              </a:rPr>
              <a:t>(many real world systems are sparse)</a:t>
            </a:r>
          </a:p>
        </p:txBody>
      </p:sp>
      <p:sp>
        <p:nvSpPr>
          <p:cNvPr id="9" name="Slide Number Placeholder 4">
            <a:extLst>
              <a:ext uri="{FF2B5EF4-FFF2-40B4-BE49-F238E27FC236}">
                <a16:creationId xmlns:a16="http://schemas.microsoft.com/office/drawing/2014/main" id="{A78A263C-7554-E74F-A718-705539D39619}"/>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74</a:t>
            </a:fld>
            <a:endParaRPr lang="en-US" dirty="0"/>
          </a:p>
        </p:txBody>
      </p:sp>
    </p:spTree>
    <p:extLst>
      <p:ext uri="{BB962C8B-B14F-4D97-AF65-F5344CB8AC3E}">
        <p14:creationId xmlns:p14="http://schemas.microsoft.com/office/powerpoint/2010/main" val="12165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3"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Αποτέλεσμα εικόνας για machine learning logo">
            <a:extLst>
              <a:ext uri="{FF2B5EF4-FFF2-40B4-BE49-F238E27FC236}">
                <a16:creationId xmlns:a16="http://schemas.microsoft.com/office/drawing/2014/main" id="{8128B82F-7228-493F-BFB0-D930C67425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8558" y="2383824"/>
            <a:ext cx="1824931" cy="1475796"/>
          </a:xfrm>
          <a:prstGeom prst="ellipse">
            <a:avLst/>
          </a:prstGeom>
          <a:ln>
            <a:noFill/>
          </a:ln>
          <a:effectLst>
            <a:softEdge rad="112500"/>
          </a:effectLst>
        </p:spPr>
      </p:pic>
      <p:pic>
        <p:nvPicPr>
          <p:cNvPr id="1032" name="Picture 8" descr="Αποτέλεσμα εικόνας για graph processing">
            <a:extLst>
              <a:ext uri="{FF2B5EF4-FFF2-40B4-BE49-F238E27FC236}">
                <a16:creationId xmlns:a16="http://schemas.microsoft.com/office/drawing/2014/main" id="{04E9C3DB-5153-4444-BC7B-EFC994B856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9083" y="2460146"/>
            <a:ext cx="2119529" cy="1367915"/>
          </a:xfrm>
          <a:prstGeom prst="ellipse">
            <a:avLst/>
          </a:prstGeom>
          <a:ln>
            <a:noFill/>
          </a:ln>
          <a:effectLst>
            <a:softEdge rad="112500"/>
          </a:effectLst>
        </p:spPr>
      </p:pic>
      <p:sp>
        <p:nvSpPr>
          <p:cNvPr id="2" name="TextBox 1">
            <a:extLst>
              <a:ext uri="{FF2B5EF4-FFF2-40B4-BE49-F238E27FC236}">
                <a16:creationId xmlns:a16="http://schemas.microsoft.com/office/drawing/2014/main" id="{0476BE4E-3221-4EDE-972A-C2FAAE11A5DA}"/>
              </a:ext>
            </a:extLst>
          </p:cNvPr>
          <p:cNvSpPr txBox="1"/>
          <p:nvPr/>
        </p:nvSpPr>
        <p:spPr>
          <a:xfrm>
            <a:off x="134096" y="1886010"/>
            <a:ext cx="3251916" cy="438582"/>
          </a:xfrm>
          <a:prstGeom prst="rect">
            <a:avLst/>
          </a:prstGeom>
          <a:noFill/>
        </p:spPr>
        <p:txBody>
          <a:bodyPr wrap="none" rtlCol="0">
            <a:spAutoFit/>
          </a:bodyPr>
          <a:lstStyle/>
          <a:p>
            <a:r>
              <a:rPr lang="en-US" sz="2250" b="1" i="1" dirty="0">
                <a:latin typeface="Segoe UI" panose="020B0502040204020203" pitchFamily="34" charset="0"/>
                <a:cs typeface="Segoe UI" panose="020B0502040204020203" pitchFamily="34" charset="0"/>
              </a:rPr>
              <a:t>Recommender Systems</a:t>
            </a:r>
            <a:endParaRPr lang="en-CH" sz="2250" b="1" i="1"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0124B9A2-44C7-44E5-A974-131525D614A2}"/>
              </a:ext>
            </a:extLst>
          </p:cNvPr>
          <p:cNvSpPr txBox="1"/>
          <p:nvPr/>
        </p:nvSpPr>
        <p:spPr>
          <a:xfrm>
            <a:off x="3547181" y="1906737"/>
            <a:ext cx="2356543" cy="438582"/>
          </a:xfrm>
          <a:prstGeom prst="rect">
            <a:avLst/>
          </a:prstGeom>
          <a:noFill/>
        </p:spPr>
        <p:txBody>
          <a:bodyPr wrap="none" rtlCol="0">
            <a:spAutoFit/>
          </a:bodyPr>
          <a:lstStyle/>
          <a:p>
            <a:r>
              <a:rPr lang="en-US" sz="2250" b="1" i="1" dirty="0">
                <a:latin typeface="Segoe UI" panose="020B0502040204020203" pitchFamily="34" charset="0"/>
                <a:cs typeface="Segoe UI" panose="020B0502040204020203" pitchFamily="34" charset="0"/>
              </a:rPr>
              <a:t>Graph Analytics</a:t>
            </a:r>
            <a:endParaRPr lang="en-CH" sz="2250" b="1" i="1"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EACD326-CFD2-4CD6-9FF4-266699BCB8BA}"/>
              </a:ext>
            </a:extLst>
          </p:cNvPr>
          <p:cNvSpPr txBox="1"/>
          <p:nvPr/>
        </p:nvSpPr>
        <p:spPr>
          <a:xfrm>
            <a:off x="6118312" y="1909614"/>
            <a:ext cx="2485424" cy="438582"/>
          </a:xfrm>
          <a:prstGeom prst="rect">
            <a:avLst/>
          </a:prstGeom>
          <a:noFill/>
        </p:spPr>
        <p:txBody>
          <a:bodyPr wrap="none" rtlCol="0">
            <a:spAutoFit/>
          </a:bodyPr>
          <a:lstStyle/>
          <a:p>
            <a:r>
              <a:rPr lang="en-US" sz="2250" b="1" i="1" dirty="0">
                <a:latin typeface="Segoe UI" panose="020B0502040204020203" pitchFamily="34" charset="0"/>
                <a:cs typeface="Segoe UI" panose="020B0502040204020203" pitchFamily="34" charset="0"/>
              </a:rPr>
              <a:t>Neural Networks</a:t>
            </a:r>
            <a:endParaRPr lang="en-CH" sz="2250" b="1" i="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ABF8AD65-FD6E-4541-AF1D-D0496C094F48}"/>
              </a:ext>
            </a:extLst>
          </p:cNvPr>
          <p:cNvSpPr txBox="1"/>
          <p:nvPr/>
        </p:nvSpPr>
        <p:spPr>
          <a:xfrm>
            <a:off x="80557" y="4426536"/>
            <a:ext cx="3319435" cy="438582"/>
          </a:xfrm>
          <a:prstGeom prst="rect">
            <a:avLst/>
          </a:prstGeom>
          <a:noFill/>
        </p:spPr>
        <p:txBody>
          <a:bodyPr wrap="none" rtlCol="0">
            <a:spAutoFit/>
          </a:bodyPr>
          <a:lstStyle/>
          <a:p>
            <a:pPr marL="342900" indent="-342900">
              <a:buFont typeface="Arial" panose="020B0604020202020204" pitchFamily="34" charset="0"/>
              <a:buChar char="•"/>
            </a:pPr>
            <a:r>
              <a:rPr lang="en-US" sz="2250" dirty="0">
                <a:latin typeface="Segoe UI" panose="020B0502040204020203" pitchFamily="34" charset="0"/>
                <a:cs typeface="Segoe UI" panose="020B0502040204020203" pitchFamily="34" charset="0"/>
              </a:rPr>
              <a:t>Collaborative Filtering</a:t>
            </a:r>
            <a:endParaRPr lang="en-CH" sz="225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09C559EB-FE96-4FA6-80A4-C0B9CF7BC7E6}"/>
              </a:ext>
            </a:extLst>
          </p:cNvPr>
          <p:cNvSpPr txBox="1"/>
          <p:nvPr/>
        </p:nvSpPr>
        <p:spPr>
          <a:xfrm>
            <a:off x="3417659" y="3970809"/>
            <a:ext cx="2787943" cy="1292662"/>
          </a:xfrm>
          <a:prstGeom prst="rect">
            <a:avLst/>
          </a:prstGeom>
          <a:noFill/>
        </p:spPr>
        <p:txBody>
          <a:bodyPr wrap="none" rtlCol="0">
            <a:spAutoFit/>
          </a:bodyPr>
          <a:lstStyle/>
          <a:p>
            <a:pPr marL="342900" indent="-342900">
              <a:buFont typeface="Arial" panose="020B0604020202020204" pitchFamily="34" charset="0"/>
              <a:buChar char="•"/>
            </a:pPr>
            <a:r>
              <a:rPr lang="en-US" sz="1950" dirty="0">
                <a:latin typeface="Segoe UI" panose="020B0502040204020203" pitchFamily="34" charset="0"/>
                <a:cs typeface="Segoe UI" panose="020B0502040204020203" pitchFamily="34" charset="0"/>
              </a:rPr>
              <a:t>PageRank</a:t>
            </a:r>
          </a:p>
          <a:p>
            <a:pPr marL="342900" indent="-342900">
              <a:buFont typeface="Arial" panose="020B0604020202020204" pitchFamily="34" charset="0"/>
              <a:buChar char="•"/>
            </a:pPr>
            <a:r>
              <a:rPr lang="en-US" sz="1950" dirty="0">
                <a:latin typeface="Segoe UI" panose="020B0502040204020203" pitchFamily="34" charset="0"/>
                <a:cs typeface="Segoe UI" panose="020B0502040204020203" pitchFamily="34" charset="0"/>
              </a:rPr>
              <a:t>Breadth First Search </a:t>
            </a:r>
          </a:p>
          <a:p>
            <a:pPr marL="342900" indent="-342900">
              <a:buFont typeface="Arial" panose="020B0604020202020204" pitchFamily="34" charset="0"/>
              <a:buChar char="•"/>
            </a:pPr>
            <a:r>
              <a:rPr lang="en-US" sz="1950" dirty="0">
                <a:latin typeface="Segoe UI" panose="020B0502040204020203" pitchFamily="34" charset="0"/>
                <a:cs typeface="Segoe UI" panose="020B0502040204020203" pitchFamily="34" charset="0"/>
              </a:rPr>
              <a:t>Betweenness </a:t>
            </a:r>
          </a:p>
          <a:p>
            <a:r>
              <a:rPr lang="en-US" sz="1950" dirty="0">
                <a:latin typeface="Segoe UI" panose="020B0502040204020203" pitchFamily="34" charset="0"/>
                <a:cs typeface="Segoe UI" panose="020B0502040204020203" pitchFamily="34" charset="0"/>
              </a:rPr>
              <a:t>     Centrality</a:t>
            </a:r>
            <a:endParaRPr lang="en-CH" sz="1950" dirty="0">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89FB1DD3-F3C7-4B0D-9480-C462C6577D5B}"/>
              </a:ext>
            </a:extLst>
          </p:cNvPr>
          <p:cNvSpPr txBox="1"/>
          <p:nvPr/>
        </p:nvSpPr>
        <p:spPr>
          <a:xfrm>
            <a:off x="6020132" y="3983881"/>
            <a:ext cx="3123868" cy="692497"/>
          </a:xfrm>
          <a:prstGeom prst="rect">
            <a:avLst/>
          </a:prstGeom>
          <a:noFill/>
        </p:spPr>
        <p:txBody>
          <a:bodyPr wrap="none" rtlCol="0">
            <a:spAutoFit/>
          </a:bodyPr>
          <a:lstStyle/>
          <a:p>
            <a:pPr marL="342900" indent="-342900">
              <a:buFont typeface="Arial" panose="020B0604020202020204" pitchFamily="34" charset="0"/>
              <a:buChar char="•"/>
            </a:pPr>
            <a:r>
              <a:rPr lang="en-US" sz="1950" dirty="0">
                <a:latin typeface="Segoe UI" panose="020B0502040204020203" pitchFamily="34" charset="0"/>
                <a:cs typeface="Segoe UI" panose="020B0502040204020203" pitchFamily="34" charset="0"/>
              </a:rPr>
              <a:t>Sparse DNNs</a:t>
            </a:r>
          </a:p>
          <a:p>
            <a:pPr marL="342900" indent="-342900">
              <a:buFont typeface="Arial" panose="020B0604020202020204" pitchFamily="34" charset="0"/>
              <a:buChar char="•"/>
            </a:pPr>
            <a:r>
              <a:rPr lang="en-US" sz="1950" dirty="0">
                <a:latin typeface="Segoe UI" panose="020B0502040204020203" pitchFamily="34" charset="0"/>
                <a:cs typeface="Segoe UI" panose="020B0502040204020203" pitchFamily="34" charset="0"/>
              </a:rPr>
              <a:t>Graph Neural Networks</a:t>
            </a:r>
            <a:endParaRPr lang="en-CH" sz="1950"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F8F61EFD-77A4-4424-ABE9-2587D2971770}"/>
              </a:ext>
            </a:extLst>
          </p:cNvPr>
          <p:cNvSpPr>
            <a:spLocks noGrp="1"/>
          </p:cNvSpPr>
          <p:nvPr>
            <p:ph type="title"/>
          </p:nvPr>
        </p:nvSpPr>
        <p:spPr/>
        <p:txBody>
          <a:bodyPr>
            <a:noAutofit/>
          </a:bodyPr>
          <a:lstStyle/>
          <a:p>
            <a:r>
              <a:rPr lang="en-US" dirty="0">
                <a:solidFill>
                  <a:srgbClr val="0070C0"/>
                </a:solidFill>
              </a:rPr>
              <a:t>Sparse Matrices are Widespread Today </a:t>
            </a:r>
            <a:endParaRPr lang="en-CH" dirty="0">
              <a:solidFill>
                <a:srgbClr val="0070C0"/>
              </a:solidFill>
            </a:endParaRPr>
          </a:p>
        </p:txBody>
      </p:sp>
      <p:pic>
        <p:nvPicPr>
          <p:cNvPr id="1026" name="Picture 2" descr="Αποτέλεσμα εικόνας για recommender systems facebook">
            <a:extLst>
              <a:ext uri="{FF2B5EF4-FFF2-40B4-BE49-F238E27FC236}">
                <a16:creationId xmlns:a16="http://schemas.microsoft.com/office/drawing/2014/main" id="{BDD51E9A-094C-4AC0-BAE3-8F6EE43AE8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6002" y="2324592"/>
            <a:ext cx="3153990" cy="210266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4">
            <a:extLst>
              <a:ext uri="{FF2B5EF4-FFF2-40B4-BE49-F238E27FC236}">
                <a16:creationId xmlns:a16="http://schemas.microsoft.com/office/drawing/2014/main" id="{6585B0E8-232C-144E-96CF-E46B961BD210}"/>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75</a:t>
            </a:fld>
            <a:endParaRPr lang="en-US" dirty="0"/>
          </a:p>
        </p:txBody>
      </p:sp>
    </p:spTree>
    <p:extLst>
      <p:ext uri="{BB962C8B-B14F-4D97-AF65-F5344CB8AC3E}">
        <p14:creationId xmlns:p14="http://schemas.microsoft.com/office/powerpoint/2010/main" val="292288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9" presetClass="emph" presetSubtype="0" grpId="1" nodeType="withEffect">
                                  <p:stCondLst>
                                    <p:cond delay="0"/>
                                  </p:stCondLst>
                                  <p:childTnLst>
                                    <p:set>
                                      <p:cBhvr>
                                        <p:cTn id="20" dur="indefinite"/>
                                        <p:tgtEl>
                                          <p:spTgt spid="2"/>
                                        </p:tgtEl>
                                        <p:attrNameLst>
                                          <p:attrName>style.opacity</p:attrName>
                                        </p:attrNameLst>
                                      </p:cBhvr>
                                      <p:to>
                                        <p:strVal val="0.5"/>
                                      </p:to>
                                    </p:set>
                                    <p:animEffect filter="image" prLst="opacity: 0.5">
                                      <p:cBhvr rctx="IE">
                                        <p:cTn id="21" dur="indefinite"/>
                                        <p:tgtEl>
                                          <p:spTgt spid="2"/>
                                        </p:tgtEl>
                                      </p:cBhvr>
                                    </p:animEffect>
                                  </p:childTnLst>
                                </p:cTn>
                              </p:par>
                              <p:par>
                                <p:cTn id="22" presetID="9" presetClass="emph" presetSubtype="0" grpId="1" nodeType="withEffect">
                                  <p:stCondLst>
                                    <p:cond delay="0"/>
                                  </p:stCondLst>
                                  <p:childTnLst>
                                    <p:set>
                                      <p:cBhvr>
                                        <p:cTn id="23" dur="indefinite"/>
                                        <p:tgtEl>
                                          <p:spTgt spid="9"/>
                                        </p:tgtEl>
                                        <p:attrNameLst>
                                          <p:attrName>style.opacity</p:attrName>
                                        </p:attrNameLst>
                                      </p:cBhvr>
                                      <p:to>
                                        <p:strVal val="0.5"/>
                                      </p:to>
                                    </p:set>
                                    <p:animEffect filter="image" prLst="opacity: 0.5">
                                      <p:cBhvr rctx="IE">
                                        <p:cTn id="24" dur="indefinite"/>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9" presetClass="emph" presetSubtype="0" nodeType="withEffect">
                                  <p:stCondLst>
                                    <p:cond delay="0"/>
                                  </p:stCondLst>
                                  <p:childTnLst>
                                    <p:set>
                                      <p:cBhvr>
                                        <p:cTn id="34" dur="indefinite"/>
                                        <p:tgtEl>
                                          <p:spTgt spid="1032"/>
                                        </p:tgtEl>
                                        <p:attrNameLst>
                                          <p:attrName>style.opacity</p:attrName>
                                        </p:attrNameLst>
                                      </p:cBhvr>
                                      <p:to>
                                        <p:strVal val="0.5"/>
                                      </p:to>
                                    </p:set>
                                    <p:animEffect filter="image" prLst="opacity: 0.5">
                                      <p:cBhvr rctx="IE">
                                        <p:cTn id="35" dur="indefinite"/>
                                        <p:tgtEl>
                                          <p:spTgt spid="1032"/>
                                        </p:tgtEl>
                                      </p:cBhvr>
                                    </p:animEffect>
                                  </p:childTnLst>
                                </p:cTn>
                              </p:par>
                              <p:par>
                                <p:cTn id="36" presetID="9" presetClass="emph" presetSubtype="0" grpId="1" nodeType="withEffect">
                                  <p:stCondLst>
                                    <p:cond delay="0"/>
                                  </p:stCondLst>
                                  <p:childTnLst>
                                    <p:set>
                                      <p:cBhvr>
                                        <p:cTn id="37" dur="indefinite"/>
                                        <p:tgtEl>
                                          <p:spTgt spid="8"/>
                                        </p:tgtEl>
                                        <p:attrNameLst>
                                          <p:attrName>style.opacity</p:attrName>
                                        </p:attrNameLst>
                                      </p:cBhvr>
                                      <p:to>
                                        <p:strVal val="0.5"/>
                                      </p:to>
                                    </p:set>
                                    <p:animEffect filter="image" prLst="opacity: 0.5">
                                      <p:cBhvr rctx="IE">
                                        <p:cTn id="38" dur="indefinite"/>
                                        <p:tgtEl>
                                          <p:spTgt spid="8"/>
                                        </p:tgtEl>
                                      </p:cBhvr>
                                    </p:animEffect>
                                  </p:childTnLst>
                                </p:cTn>
                              </p:par>
                              <p:par>
                                <p:cTn id="39" presetID="9" presetClass="emph" presetSubtype="0" grpId="1" nodeType="withEffect">
                                  <p:stCondLst>
                                    <p:cond delay="0"/>
                                  </p:stCondLst>
                                  <p:childTnLst>
                                    <p:set>
                                      <p:cBhvr>
                                        <p:cTn id="40" dur="indefinite"/>
                                        <p:tgtEl>
                                          <p:spTgt spid="10"/>
                                        </p:tgtEl>
                                        <p:attrNameLst>
                                          <p:attrName>style.opacity</p:attrName>
                                        </p:attrNameLst>
                                      </p:cBhvr>
                                      <p:to>
                                        <p:strVal val="0.5"/>
                                      </p:to>
                                    </p:set>
                                    <p:animEffect filter="image" prLst="opacity: 0.5">
                                      <p:cBhvr rctx="IE">
                                        <p:cTn id="41"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7" grpId="0"/>
      <p:bldP spid="9" grpId="0"/>
      <p:bldP spid="9" grpId="1"/>
      <p:bldP spid="10" grpId="0"/>
      <p:bldP spid="10" grpId="1"/>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Αποτέλεσμα εικόνας για FACEBOOK">
            <a:extLst>
              <a:ext uri="{FF2B5EF4-FFF2-40B4-BE49-F238E27FC236}">
                <a16:creationId xmlns:a16="http://schemas.microsoft.com/office/drawing/2014/main" id="{77B78011-B392-4EEE-85B2-9C63A5D07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571" y="1452495"/>
            <a:ext cx="1139330" cy="11393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Αποτέλεσμα εικόνας για youtube logo">
            <a:extLst>
              <a:ext uri="{FF2B5EF4-FFF2-40B4-BE49-F238E27FC236}">
                <a16:creationId xmlns:a16="http://schemas.microsoft.com/office/drawing/2014/main" id="{CA2E51A7-350C-400F-A626-8492928752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161" y="1728221"/>
            <a:ext cx="1988516" cy="8309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24FC6D-8594-4416-AF13-0D066E7D10C2}"/>
              </a:ext>
            </a:extLst>
          </p:cNvPr>
          <p:cNvSpPr/>
          <p:nvPr/>
        </p:nvSpPr>
        <p:spPr>
          <a:xfrm>
            <a:off x="940897" y="2591825"/>
            <a:ext cx="3565528" cy="2077492"/>
          </a:xfrm>
          <a:prstGeom prst="rect">
            <a:avLst/>
          </a:prstGeom>
        </p:spPr>
        <p:txBody>
          <a:bodyPr wrap="none">
            <a:spAutoFit/>
          </a:bodyPr>
          <a:lstStyle/>
          <a:p>
            <a:r>
              <a:rPr lang="en-CH" sz="4950" b="1" dirty="0">
                <a:latin typeface="Segoe UI" panose="020B0502040204020203" pitchFamily="34" charset="0"/>
                <a:cs typeface="Segoe UI" panose="020B0502040204020203" pitchFamily="34" charset="0"/>
              </a:rPr>
              <a:t>0.0003%</a:t>
            </a:r>
            <a:endParaRPr lang="en-US" sz="4950" b="1" dirty="0">
              <a:latin typeface="Segoe UI" panose="020B0502040204020203" pitchFamily="34" charset="0"/>
              <a:cs typeface="Segoe UI" panose="020B0502040204020203" pitchFamily="34" charset="0"/>
            </a:endParaRPr>
          </a:p>
          <a:p>
            <a:r>
              <a:rPr lang="en-US" sz="3000" b="1" dirty="0">
                <a:latin typeface="Segoe UI" panose="020B0502040204020203" pitchFamily="34" charset="0"/>
                <a:cs typeface="Segoe UI" panose="020B0502040204020203" pitchFamily="34" charset="0"/>
              </a:rPr>
              <a:t>non-zero elements</a:t>
            </a:r>
            <a:endParaRPr lang="en-CH" sz="3000" b="1" dirty="0">
              <a:latin typeface="Segoe UI" panose="020B0502040204020203" pitchFamily="34" charset="0"/>
              <a:cs typeface="Segoe UI" panose="020B0502040204020203" pitchFamily="34" charset="0"/>
            </a:endParaRPr>
          </a:p>
          <a:p>
            <a:endParaRPr lang="en-US" sz="4950" b="1" dirty="0">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7C3A589D-272C-4C24-848D-2266130090A0}"/>
              </a:ext>
            </a:extLst>
          </p:cNvPr>
          <p:cNvSpPr/>
          <p:nvPr/>
        </p:nvSpPr>
        <p:spPr>
          <a:xfrm>
            <a:off x="5125161" y="2593166"/>
            <a:ext cx="3565528" cy="1315745"/>
          </a:xfrm>
          <a:prstGeom prst="rect">
            <a:avLst/>
          </a:prstGeom>
        </p:spPr>
        <p:txBody>
          <a:bodyPr wrap="none">
            <a:spAutoFit/>
          </a:bodyPr>
          <a:lstStyle/>
          <a:p>
            <a:r>
              <a:rPr lang="en-US" sz="4950" b="1" dirty="0">
                <a:latin typeface="Segoe UI" panose="020B0502040204020203" pitchFamily="34" charset="0"/>
                <a:cs typeface="Segoe UI" panose="020B0502040204020203" pitchFamily="34" charset="0"/>
              </a:rPr>
              <a:t>2.31% </a:t>
            </a:r>
          </a:p>
          <a:p>
            <a:r>
              <a:rPr lang="en-US" sz="3000" b="1" dirty="0">
                <a:latin typeface="Segoe UI" panose="020B0502040204020203" pitchFamily="34" charset="0"/>
                <a:cs typeface="Segoe UI" panose="020B0502040204020203" pitchFamily="34" charset="0"/>
              </a:rPr>
              <a:t>non-zero elements</a:t>
            </a:r>
            <a:endParaRPr lang="en-CH" sz="3000" b="1" dirty="0">
              <a:latin typeface="Segoe UI" panose="020B0502040204020203" pitchFamily="34" charset="0"/>
              <a:cs typeface="Segoe UI" panose="020B0502040204020203" pitchFamily="34" charset="0"/>
            </a:endParaRPr>
          </a:p>
        </p:txBody>
      </p:sp>
      <p:sp>
        <p:nvSpPr>
          <p:cNvPr id="6" name="Title 5">
            <a:extLst>
              <a:ext uri="{FF2B5EF4-FFF2-40B4-BE49-F238E27FC236}">
                <a16:creationId xmlns:a16="http://schemas.microsoft.com/office/drawing/2014/main" id="{49347B5E-507A-4C81-8429-7B8F6DC13125}"/>
              </a:ext>
            </a:extLst>
          </p:cNvPr>
          <p:cNvSpPr>
            <a:spLocks noGrp="1"/>
          </p:cNvSpPr>
          <p:nvPr>
            <p:ph type="title"/>
          </p:nvPr>
        </p:nvSpPr>
        <p:spPr>
          <a:xfrm>
            <a:off x="249398" y="0"/>
            <a:ext cx="8894602" cy="906422"/>
          </a:xfrm>
        </p:spPr>
        <p:txBody>
          <a:bodyPr anchor="ctr">
            <a:noAutofit/>
          </a:bodyPr>
          <a:lstStyle/>
          <a:p>
            <a:r>
              <a:rPr lang="en-US" dirty="0">
                <a:solidFill>
                  <a:srgbClr val="0070C0"/>
                </a:solidFill>
              </a:rPr>
              <a:t>Real-World Matrices Have High Sparsity</a:t>
            </a:r>
            <a:endParaRPr lang="en-CH" dirty="0">
              <a:solidFill>
                <a:srgbClr val="0070C0"/>
              </a:solidFill>
            </a:endParaRPr>
          </a:p>
        </p:txBody>
      </p:sp>
      <p:sp>
        <p:nvSpPr>
          <p:cNvPr id="7" name="Rectangle 6">
            <a:extLst>
              <a:ext uri="{FF2B5EF4-FFF2-40B4-BE49-F238E27FC236}">
                <a16:creationId xmlns:a16="http://schemas.microsoft.com/office/drawing/2014/main" id="{5198A87E-0F46-4355-8DB5-52C99BB2BA26}"/>
              </a:ext>
            </a:extLst>
          </p:cNvPr>
          <p:cNvSpPr/>
          <p:nvPr/>
        </p:nvSpPr>
        <p:spPr>
          <a:xfrm>
            <a:off x="0" y="4242822"/>
            <a:ext cx="9144000" cy="17784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700" dirty="0">
                <a:solidFill>
                  <a:srgbClr val="92D050"/>
                </a:solidFill>
                <a:latin typeface="Tahoma" panose="020B0604030504040204" pitchFamily="34" charset="0"/>
                <a:ea typeface="Tahoma" panose="020B0604030504040204" pitchFamily="34" charset="0"/>
                <a:cs typeface="Tahoma" panose="020B0604030504040204" pitchFamily="34" charset="0"/>
              </a:rPr>
              <a:t>Sparse matrix compression </a:t>
            </a:r>
          </a:p>
          <a:p>
            <a:pPr algn="ctr"/>
            <a:r>
              <a:rPr lang="en-US" sz="3700" dirty="0">
                <a:solidFill>
                  <a:schemeClr val="bg1"/>
                </a:solidFill>
                <a:latin typeface="Tahoma" panose="020B0604030504040204" pitchFamily="34" charset="0"/>
                <a:ea typeface="Tahoma" panose="020B0604030504040204" pitchFamily="34" charset="0"/>
                <a:cs typeface="Tahoma" panose="020B0604030504040204" pitchFamily="34" charset="0"/>
              </a:rPr>
              <a:t>is essential to enable </a:t>
            </a:r>
          </a:p>
          <a:p>
            <a:pPr algn="ctr"/>
            <a:r>
              <a:rPr lang="en-US" sz="3700" dirty="0">
                <a:solidFill>
                  <a:schemeClr val="bg1"/>
                </a:solidFill>
                <a:latin typeface="Tahoma" panose="020B0604030504040204" pitchFamily="34" charset="0"/>
                <a:ea typeface="Tahoma" panose="020B0604030504040204" pitchFamily="34" charset="0"/>
                <a:cs typeface="Tahoma" panose="020B0604030504040204" pitchFamily="34" charset="0"/>
              </a:rPr>
              <a:t>efficient storage and computation </a:t>
            </a:r>
            <a:endParaRPr lang="en-CH" sz="37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Slide Number Placeholder 4">
            <a:extLst>
              <a:ext uri="{FF2B5EF4-FFF2-40B4-BE49-F238E27FC236}">
                <a16:creationId xmlns:a16="http://schemas.microsoft.com/office/drawing/2014/main" id="{415651D7-D958-7C42-843F-B0686509E5E7}"/>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76</a:t>
            </a:fld>
            <a:endParaRPr lang="en-US" dirty="0"/>
          </a:p>
        </p:txBody>
      </p:sp>
    </p:spTree>
    <p:extLst>
      <p:ext uri="{BB962C8B-B14F-4D97-AF65-F5344CB8AC3E}">
        <p14:creationId xmlns:p14="http://schemas.microsoft.com/office/powerpoint/2010/main" val="26959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Sparse Matrix Storage Formats</a:t>
            </a:r>
          </a:p>
        </p:txBody>
      </p:sp>
      <p:sp>
        <p:nvSpPr>
          <p:cNvPr id="3" name="Content Placeholder 2"/>
          <p:cNvSpPr>
            <a:spLocks noGrp="1"/>
          </p:cNvSpPr>
          <p:nvPr>
            <p:ph idx="1"/>
          </p:nvPr>
        </p:nvSpPr>
        <p:spPr/>
        <p:txBody>
          <a:bodyPr>
            <a:noAutofit/>
          </a:bodyPr>
          <a:lstStyle/>
          <a:p>
            <a:r>
              <a:rPr lang="en-US" dirty="0"/>
              <a:t>Many storage formats for sparse matrices:</a:t>
            </a:r>
          </a:p>
          <a:p>
            <a:pPr lvl="1"/>
            <a:r>
              <a:rPr lang="en-US" dirty="0"/>
              <a:t>Coordinate Format (COO)</a:t>
            </a:r>
          </a:p>
          <a:p>
            <a:pPr lvl="1"/>
            <a:r>
              <a:rPr lang="en-US" dirty="0"/>
              <a:t>Compressed Sparse Row (CSR)</a:t>
            </a:r>
          </a:p>
          <a:p>
            <a:pPr lvl="1"/>
            <a:r>
              <a:rPr lang="en-US" dirty="0"/>
              <a:t>ELLPACK Format (ELL)</a:t>
            </a:r>
          </a:p>
          <a:p>
            <a:pPr lvl="1"/>
            <a:r>
              <a:rPr lang="en-US" dirty="0"/>
              <a:t>Jagged Diagonal Storage (JDS)</a:t>
            </a:r>
          </a:p>
          <a:p>
            <a:pPr lvl="1"/>
            <a:r>
              <a:rPr lang="en-US" dirty="0"/>
              <a:t>…</a:t>
            </a:r>
          </a:p>
          <a:p>
            <a:r>
              <a:rPr lang="en-US" dirty="0"/>
              <a:t>Format design considerations:</a:t>
            </a:r>
          </a:p>
          <a:p>
            <a:pPr lvl="1"/>
            <a:r>
              <a:rPr lang="en-US" dirty="0"/>
              <a:t>Space efficiency (memory consumed)</a:t>
            </a:r>
          </a:p>
          <a:p>
            <a:pPr lvl="1"/>
            <a:r>
              <a:rPr lang="en-US" dirty="0"/>
              <a:t>Flexibility (ease of adding/reordering elements)</a:t>
            </a:r>
          </a:p>
          <a:p>
            <a:pPr lvl="1"/>
            <a:r>
              <a:rPr lang="en-US" dirty="0"/>
              <a:t>Accessibility (ease of finding desired data)</a:t>
            </a:r>
          </a:p>
          <a:p>
            <a:pPr lvl="1"/>
            <a:r>
              <a:rPr lang="en-US" dirty="0"/>
              <a:t>Memory access pattern (enabling coalescing)</a:t>
            </a:r>
          </a:p>
          <a:p>
            <a:pPr lvl="1"/>
            <a:r>
              <a:rPr lang="en-US" dirty="0"/>
              <a:t>Load balance (minimizing control divergence)</a:t>
            </a:r>
          </a:p>
        </p:txBody>
      </p:sp>
      <p:sp>
        <p:nvSpPr>
          <p:cNvPr id="5" name="Slide Number Placeholder 4">
            <a:extLst>
              <a:ext uri="{FF2B5EF4-FFF2-40B4-BE49-F238E27FC236}">
                <a16:creationId xmlns:a16="http://schemas.microsoft.com/office/drawing/2014/main" id="{5F32AE7A-32C6-DE4E-8F6C-16E67A7592F9}"/>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77</a:t>
            </a:fld>
            <a:endParaRPr lang="en-US" dirty="0"/>
          </a:p>
        </p:txBody>
      </p:sp>
    </p:spTree>
    <p:extLst>
      <p:ext uri="{BB962C8B-B14F-4D97-AF65-F5344CB8AC3E}">
        <p14:creationId xmlns:p14="http://schemas.microsoft.com/office/powerpoint/2010/main" val="251309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3EB76A1B-5933-D248-81C1-8FDA20AD83B6}"/>
              </a:ext>
            </a:extLst>
          </p:cNvPr>
          <p:cNvGraphicFramePr>
            <a:graphicFrameLocks noGrp="1"/>
          </p:cNvGraphicFramePr>
          <p:nvPr/>
        </p:nvGraphicFramePr>
        <p:xfrm>
          <a:off x="2267744" y="3362280"/>
          <a:ext cx="2441448" cy="2438400"/>
        </p:xfrm>
        <a:graphic>
          <a:graphicData uri="http://schemas.openxmlformats.org/drawingml/2006/table">
            <a:tbl>
              <a:tblPr firstRow="1" bandRow="1">
                <a:tableStyleId>{2D5ABB26-0587-4C30-8999-92F81FD0307C}</a:tableStyleId>
              </a:tblPr>
              <a:tblGrid>
                <a:gridCol w="305181">
                  <a:extLst>
                    <a:ext uri="{9D8B030D-6E8A-4147-A177-3AD203B41FA5}">
                      <a16:colId xmlns:a16="http://schemas.microsoft.com/office/drawing/2014/main" val="20000"/>
                    </a:ext>
                  </a:extLst>
                </a:gridCol>
                <a:gridCol w="305181">
                  <a:extLst>
                    <a:ext uri="{9D8B030D-6E8A-4147-A177-3AD203B41FA5}">
                      <a16:colId xmlns:a16="http://schemas.microsoft.com/office/drawing/2014/main" val="20001"/>
                    </a:ext>
                  </a:extLst>
                </a:gridCol>
                <a:gridCol w="305181">
                  <a:extLst>
                    <a:ext uri="{9D8B030D-6E8A-4147-A177-3AD203B41FA5}">
                      <a16:colId xmlns:a16="http://schemas.microsoft.com/office/drawing/2014/main" val="20002"/>
                    </a:ext>
                  </a:extLst>
                </a:gridCol>
                <a:gridCol w="305181">
                  <a:extLst>
                    <a:ext uri="{9D8B030D-6E8A-4147-A177-3AD203B41FA5}">
                      <a16:colId xmlns:a16="http://schemas.microsoft.com/office/drawing/2014/main" val="20003"/>
                    </a:ext>
                  </a:extLst>
                </a:gridCol>
                <a:gridCol w="305181">
                  <a:extLst>
                    <a:ext uri="{9D8B030D-6E8A-4147-A177-3AD203B41FA5}">
                      <a16:colId xmlns:a16="http://schemas.microsoft.com/office/drawing/2014/main" val="20004"/>
                    </a:ext>
                  </a:extLst>
                </a:gridCol>
                <a:gridCol w="305181">
                  <a:extLst>
                    <a:ext uri="{9D8B030D-6E8A-4147-A177-3AD203B41FA5}">
                      <a16:colId xmlns:a16="http://schemas.microsoft.com/office/drawing/2014/main" val="20005"/>
                    </a:ext>
                  </a:extLst>
                </a:gridCol>
                <a:gridCol w="305181">
                  <a:extLst>
                    <a:ext uri="{9D8B030D-6E8A-4147-A177-3AD203B41FA5}">
                      <a16:colId xmlns:a16="http://schemas.microsoft.com/office/drawing/2014/main" val="20006"/>
                    </a:ext>
                  </a:extLst>
                </a:gridCol>
                <a:gridCol w="305181">
                  <a:extLst>
                    <a:ext uri="{9D8B030D-6E8A-4147-A177-3AD203B41FA5}">
                      <a16:colId xmlns:a16="http://schemas.microsoft.com/office/drawing/2014/main" val="20007"/>
                    </a:ext>
                  </a:extLst>
                </a:gridCol>
              </a:tblGrid>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4"/>
                  </a:ext>
                </a:extLst>
              </a:tr>
              <a:tr h="304800">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04800">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4800">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7"/>
                  </a:ext>
                </a:extLst>
              </a:tr>
            </a:tbl>
          </a:graphicData>
        </a:graphic>
      </p:graphicFrame>
      <p:sp>
        <p:nvSpPr>
          <p:cNvPr id="2" name="Title 1"/>
          <p:cNvSpPr>
            <a:spLocks noGrp="1"/>
          </p:cNvSpPr>
          <p:nvPr>
            <p:ph type="title"/>
          </p:nvPr>
        </p:nvSpPr>
        <p:spPr/>
        <p:txBody>
          <a:bodyPr>
            <a:normAutofit/>
          </a:bodyPr>
          <a:lstStyle/>
          <a:p>
            <a:r>
              <a:rPr lang="en-US" dirty="0" err="1">
                <a:solidFill>
                  <a:srgbClr val="0070C0"/>
                </a:solidFill>
              </a:rPr>
              <a:t>SpMV</a:t>
            </a:r>
            <a:endParaRPr lang="en-US" dirty="0">
              <a:solidFill>
                <a:srgbClr val="0070C0"/>
              </a:solidFill>
            </a:endParaRPr>
          </a:p>
        </p:txBody>
      </p:sp>
      <p:sp>
        <p:nvSpPr>
          <p:cNvPr id="5" name="Content Placeholder 4"/>
          <p:cNvSpPr>
            <a:spLocks noGrp="1"/>
          </p:cNvSpPr>
          <p:nvPr>
            <p:ph idx="1"/>
          </p:nvPr>
        </p:nvSpPr>
        <p:spPr/>
        <p:txBody>
          <a:bodyPr/>
          <a:lstStyle/>
          <a:p>
            <a:r>
              <a:rPr lang="en-US" dirty="0"/>
              <a:t>Choice of best format depends on computation and matrix characteristics (e.g., sparsity)</a:t>
            </a:r>
          </a:p>
          <a:p>
            <a:endParaRPr lang="en-US" dirty="0"/>
          </a:p>
          <a:p>
            <a:r>
              <a:rPr lang="en-US" dirty="0"/>
              <a:t>We will use </a:t>
            </a:r>
            <a:r>
              <a:rPr lang="en-US" dirty="0">
                <a:solidFill>
                  <a:srgbClr val="0070C0"/>
                </a:solidFill>
              </a:rPr>
              <a:t>Sparse Matrix-Vector multiplication </a:t>
            </a:r>
            <a:r>
              <a:rPr lang="en-US" dirty="0"/>
              <a:t>(</a:t>
            </a:r>
            <a:r>
              <a:rPr lang="en-US" dirty="0" err="1"/>
              <a:t>SpMV</a:t>
            </a:r>
            <a:r>
              <a:rPr lang="en-US" dirty="0"/>
              <a:t>) as an example to study different formats</a:t>
            </a:r>
          </a:p>
          <a:p>
            <a:endParaRPr lang="en-US" dirty="0"/>
          </a:p>
        </p:txBody>
      </p:sp>
      <p:graphicFrame>
        <p:nvGraphicFramePr>
          <p:cNvPr id="6" name="Table 5"/>
          <p:cNvGraphicFramePr>
            <a:graphicFrameLocks noGrp="1"/>
          </p:cNvGraphicFramePr>
          <p:nvPr/>
        </p:nvGraphicFramePr>
        <p:xfrm>
          <a:off x="5361394" y="3366864"/>
          <a:ext cx="305181" cy="2438400"/>
        </p:xfrm>
        <a:graphic>
          <a:graphicData uri="http://schemas.openxmlformats.org/drawingml/2006/table">
            <a:tbl>
              <a:tblPr firstRow="1" bandRow="1">
                <a:tableStyleId>{2D5ABB26-0587-4C30-8999-92F81FD0307C}</a:tableStyleId>
              </a:tblPr>
              <a:tblGrid>
                <a:gridCol w="305181">
                  <a:extLst>
                    <a:ext uri="{9D8B030D-6E8A-4147-A177-3AD203B41FA5}">
                      <a16:colId xmlns:a16="http://schemas.microsoft.com/office/drawing/2014/main" val="1068143867"/>
                    </a:ext>
                  </a:extLst>
                </a:gridCol>
              </a:tblGrid>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86959286"/>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8475672"/>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558019313"/>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740619045"/>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23723958"/>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79184221"/>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801442750"/>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19416007"/>
                  </a:ext>
                </a:extLst>
              </a:tr>
            </a:tbl>
          </a:graphicData>
        </a:graphic>
      </p:graphicFrame>
      <p:graphicFrame>
        <p:nvGraphicFramePr>
          <p:cNvPr id="7" name="Table 6"/>
          <p:cNvGraphicFramePr>
            <a:graphicFrameLocks noGrp="1"/>
          </p:cNvGraphicFramePr>
          <p:nvPr/>
        </p:nvGraphicFramePr>
        <p:xfrm>
          <a:off x="6318776" y="3366864"/>
          <a:ext cx="305181" cy="2438400"/>
        </p:xfrm>
        <a:graphic>
          <a:graphicData uri="http://schemas.openxmlformats.org/drawingml/2006/table">
            <a:tbl>
              <a:tblPr firstRow="1" bandRow="1">
                <a:tableStyleId>{2D5ABB26-0587-4C30-8999-92F81FD0307C}</a:tableStyleId>
              </a:tblPr>
              <a:tblGrid>
                <a:gridCol w="305181">
                  <a:extLst>
                    <a:ext uri="{9D8B030D-6E8A-4147-A177-3AD203B41FA5}">
                      <a16:colId xmlns:a16="http://schemas.microsoft.com/office/drawing/2014/main" val="1068143867"/>
                    </a:ext>
                  </a:extLst>
                </a:gridCol>
              </a:tblGrid>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86959286"/>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8475672"/>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558019313"/>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740619045"/>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923723958"/>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79184221"/>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801442750"/>
                  </a:ext>
                </a:extLst>
              </a:tr>
              <a:tr h="30480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19416007"/>
                  </a:ext>
                </a:extLst>
              </a:tr>
            </a:tbl>
          </a:graphicData>
        </a:graphic>
      </p:graphicFrame>
      <p:sp>
        <p:nvSpPr>
          <p:cNvPr id="8" name="TextBox 7"/>
          <p:cNvSpPr txBox="1"/>
          <p:nvPr/>
        </p:nvSpPr>
        <p:spPr>
          <a:xfrm>
            <a:off x="4840369" y="4293677"/>
            <a:ext cx="389850" cy="584775"/>
          </a:xfrm>
          <a:prstGeom prst="rect">
            <a:avLst/>
          </a:prstGeom>
          <a:noFill/>
        </p:spPr>
        <p:txBody>
          <a:bodyPr wrap="none" rtlCol="0">
            <a:spAutoFit/>
          </a:bodyPr>
          <a:lstStyle/>
          <a:p>
            <a:pPr algn="ctr"/>
            <a:r>
              <a:rPr lang="en-US" sz="3200" dirty="0"/>
              <a:t>×</a:t>
            </a:r>
          </a:p>
        </p:txBody>
      </p:sp>
      <p:sp>
        <p:nvSpPr>
          <p:cNvPr id="9" name="TextBox 8"/>
          <p:cNvSpPr txBox="1"/>
          <p:nvPr/>
        </p:nvSpPr>
        <p:spPr>
          <a:xfrm>
            <a:off x="5797752" y="4293677"/>
            <a:ext cx="389850" cy="584775"/>
          </a:xfrm>
          <a:prstGeom prst="rect">
            <a:avLst/>
          </a:prstGeom>
          <a:noFill/>
        </p:spPr>
        <p:txBody>
          <a:bodyPr wrap="none" rtlCol="0">
            <a:spAutoFit/>
          </a:bodyPr>
          <a:lstStyle/>
          <a:p>
            <a:pPr algn="ctr"/>
            <a:r>
              <a:rPr lang="en-US" sz="3200" dirty="0"/>
              <a:t>=</a:t>
            </a:r>
          </a:p>
        </p:txBody>
      </p:sp>
      <p:sp>
        <p:nvSpPr>
          <p:cNvPr id="12" name="Slide Number Placeholder 4">
            <a:extLst>
              <a:ext uri="{FF2B5EF4-FFF2-40B4-BE49-F238E27FC236}">
                <a16:creationId xmlns:a16="http://schemas.microsoft.com/office/drawing/2014/main" id="{A7DC51FA-C948-FF4A-9E41-EC91E731FA5E}"/>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78</a:t>
            </a:fld>
            <a:endParaRPr lang="en-US" dirty="0"/>
          </a:p>
        </p:txBody>
      </p:sp>
    </p:spTree>
    <p:extLst>
      <p:ext uri="{BB962C8B-B14F-4D97-AF65-F5344CB8AC3E}">
        <p14:creationId xmlns:p14="http://schemas.microsoft.com/office/powerpoint/2010/main" val="208834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Coordinate Format (COO)</a:t>
            </a:r>
          </a:p>
        </p:txBody>
      </p:sp>
      <p:sp>
        <p:nvSpPr>
          <p:cNvPr id="13" name="TextBox 12"/>
          <p:cNvSpPr txBox="1"/>
          <p:nvPr/>
        </p:nvSpPr>
        <p:spPr>
          <a:xfrm>
            <a:off x="4898268" y="1785669"/>
            <a:ext cx="3634172" cy="1200329"/>
          </a:xfrm>
          <a:prstGeom prst="rect">
            <a:avLst/>
          </a:prstGeom>
          <a:noFill/>
        </p:spPr>
        <p:txBody>
          <a:bodyPr wrap="square" rtlCol="0">
            <a:spAutoFit/>
          </a:bodyPr>
          <a:lstStyle/>
          <a:p>
            <a:pPr algn="ctr"/>
            <a:r>
              <a:rPr lang="en-US" sz="2400" dirty="0"/>
              <a:t>Store every nonzero along with its row index and column index</a:t>
            </a:r>
          </a:p>
        </p:txBody>
      </p:sp>
      <p:graphicFrame>
        <p:nvGraphicFramePr>
          <p:cNvPr id="15" name="Table 14">
            <a:extLst>
              <a:ext uri="{FF2B5EF4-FFF2-40B4-BE49-F238E27FC236}">
                <a16:creationId xmlns:a16="http://schemas.microsoft.com/office/drawing/2014/main" id="{4B1C61A4-78A8-F44E-82E8-666096FAD148}"/>
              </a:ext>
            </a:extLst>
          </p:cNvPr>
          <p:cNvGraphicFramePr>
            <a:graphicFrameLocks noGrp="1"/>
          </p:cNvGraphicFramePr>
          <p:nvPr/>
        </p:nvGraphicFramePr>
        <p:xfrm>
          <a:off x="1645367" y="1334354"/>
          <a:ext cx="219456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8110500"/>
                    </a:ext>
                  </a:extLst>
                </a:gridCol>
                <a:gridCol w="548640">
                  <a:extLst>
                    <a:ext uri="{9D8B030D-6E8A-4147-A177-3AD203B41FA5}">
                      <a16:colId xmlns:a16="http://schemas.microsoft.com/office/drawing/2014/main" val="122961184"/>
                    </a:ext>
                  </a:extLst>
                </a:gridCol>
                <a:gridCol w="548640">
                  <a:extLst>
                    <a:ext uri="{9D8B030D-6E8A-4147-A177-3AD203B41FA5}">
                      <a16:colId xmlns:a16="http://schemas.microsoft.com/office/drawing/2014/main" val="4055335270"/>
                    </a:ext>
                  </a:extLst>
                </a:gridCol>
                <a:gridCol w="548640">
                  <a:extLst>
                    <a:ext uri="{9D8B030D-6E8A-4147-A177-3AD203B41FA5}">
                      <a16:colId xmlns:a16="http://schemas.microsoft.com/office/drawing/2014/main" val="2769809228"/>
                    </a:ext>
                  </a:extLst>
                </a:gridCol>
              </a:tblGrid>
              <a:tr h="548640">
                <a:tc>
                  <a:txBody>
                    <a:bodyPr/>
                    <a:lstStyle/>
                    <a:p>
                      <a:pPr algn="ctr"/>
                      <a:r>
                        <a:rPr lang="en-US" sz="2400" dirty="0"/>
                        <a:t>1</a:t>
                      </a:r>
                    </a:p>
                  </a:txBody>
                  <a:tcPr marL="133656" marR="133656" marT="66829" marB="66829" anchor="ctr">
                    <a:solidFill>
                      <a:schemeClr val="accent1">
                        <a:lumMod val="60000"/>
                        <a:lumOff val="40000"/>
                      </a:schemeClr>
                    </a:solidFill>
                  </a:tcPr>
                </a:tc>
                <a:tc>
                  <a:txBody>
                    <a:bodyPr/>
                    <a:lstStyle/>
                    <a:p>
                      <a:pPr algn="ctr"/>
                      <a:r>
                        <a:rPr lang="en-US" sz="2400" dirty="0"/>
                        <a:t>7</a:t>
                      </a:r>
                    </a:p>
                  </a:txBody>
                  <a:tcPr marL="133656" marR="133656" marT="66829" marB="66829" anchor="ctr">
                    <a:solidFill>
                      <a:schemeClr val="accent6">
                        <a:lumMod val="60000"/>
                        <a:lumOff val="40000"/>
                      </a:schemeClr>
                    </a:solidFill>
                  </a:tcPr>
                </a:tc>
                <a:tc>
                  <a:txBody>
                    <a:bodyPr/>
                    <a:lstStyle/>
                    <a:p>
                      <a:pPr algn="ctr"/>
                      <a:endParaRPr lang="en-US" sz="2400" dirty="0"/>
                    </a:p>
                  </a:txBody>
                  <a:tcPr marL="133656" marR="133656" marT="66829" marB="66829" anchor="ctr"/>
                </a:tc>
                <a:tc>
                  <a:txBody>
                    <a:bodyPr/>
                    <a:lstStyle/>
                    <a:p>
                      <a:pPr algn="ctr"/>
                      <a:endParaRPr lang="en-US" sz="2400"/>
                    </a:p>
                  </a:txBody>
                  <a:tcPr marL="133656" marR="133656" marT="66829" marB="66829" anchor="ctr"/>
                </a:tc>
                <a:extLst>
                  <a:ext uri="{0D108BD9-81ED-4DB2-BD59-A6C34878D82A}">
                    <a16:rowId xmlns:a16="http://schemas.microsoft.com/office/drawing/2014/main" val="2744168065"/>
                  </a:ext>
                </a:extLst>
              </a:tr>
              <a:tr h="548640">
                <a:tc>
                  <a:txBody>
                    <a:bodyPr/>
                    <a:lstStyle/>
                    <a:p>
                      <a:pPr algn="ctr"/>
                      <a:r>
                        <a:rPr lang="en-US" sz="2400" dirty="0"/>
                        <a:t>5</a:t>
                      </a:r>
                    </a:p>
                  </a:txBody>
                  <a:tcPr marL="133656" marR="133656" marT="66829" marB="66829" anchor="ctr">
                    <a:solidFill>
                      <a:schemeClr val="accent4">
                        <a:lumMod val="60000"/>
                        <a:lumOff val="40000"/>
                      </a:schemeClr>
                    </a:solidFill>
                  </a:tcPr>
                </a:tc>
                <a:tc>
                  <a:txBody>
                    <a:bodyPr/>
                    <a:lstStyle/>
                    <a:p>
                      <a:pPr algn="ctr"/>
                      <a:endParaRPr lang="en-US" sz="2400" dirty="0"/>
                    </a:p>
                  </a:txBody>
                  <a:tcPr marL="133656" marR="133656" marT="66829" marB="66829" anchor="ctr"/>
                </a:tc>
                <a:tc>
                  <a:txBody>
                    <a:bodyPr/>
                    <a:lstStyle/>
                    <a:p>
                      <a:pPr algn="ctr"/>
                      <a:r>
                        <a:rPr lang="en-US" sz="2400" dirty="0"/>
                        <a:t>3</a:t>
                      </a:r>
                    </a:p>
                  </a:txBody>
                  <a:tcPr marL="133656" marR="133656" marT="66829" marB="66829" anchor="ctr">
                    <a:solidFill>
                      <a:schemeClr val="accent5">
                        <a:lumMod val="60000"/>
                        <a:lumOff val="40000"/>
                      </a:schemeClr>
                    </a:solidFill>
                  </a:tcPr>
                </a:tc>
                <a:tc>
                  <a:txBody>
                    <a:bodyPr/>
                    <a:lstStyle/>
                    <a:p>
                      <a:pPr algn="ctr"/>
                      <a:r>
                        <a:rPr lang="en-US" sz="2400" dirty="0"/>
                        <a:t>9</a:t>
                      </a:r>
                    </a:p>
                  </a:txBody>
                  <a:tcPr marL="133656" marR="133656" marT="66829" marB="66829" anchor="ctr">
                    <a:solidFill>
                      <a:schemeClr val="accent2">
                        <a:lumMod val="60000"/>
                        <a:lumOff val="40000"/>
                      </a:schemeClr>
                    </a:solidFill>
                  </a:tcPr>
                </a:tc>
                <a:extLst>
                  <a:ext uri="{0D108BD9-81ED-4DB2-BD59-A6C34878D82A}">
                    <a16:rowId xmlns:a16="http://schemas.microsoft.com/office/drawing/2014/main" val="9918186"/>
                  </a:ext>
                </a:extLst>
              </a:tr>
              <a:tr h="548640">
                <a:tc>
                  <a:txBody>
                    <a:bodyPr/>
                    <a:lstStyle/>
                    <a:p>
                      <a:pPr algn="ctr"/>
                      <a:endParaRPr lang="en-US" sz="2400" dirty="0"/>
                    </a:p>
                  </a:txBody>
                  <a:tcPr marL="133656" marR="133656" marT="66829" marB="66829" anchor="ctr"/>
                </a:tc>
                <a:tc>
                  <a:txBody>
                    <a:bodyPr/>
                    <a:lstStyle/>
                    <a:p>
                      <a:pPr algn="ctr"/>
                      <a:r>
                        <a:rPr lang="en-US" sz="2400" dirty="0"/>
                        <a:t>2</a:t>
                      </a:r>
                    </a:p>
                  </a:txBody>
                  <a:tcPr marL="133656" marR="133656" marT="66829" marB="66829" anchor="ctr">
                    <a:solidFill>
                      <a:srgbClr val="DCB894"/>
                    </a:solidFill>
                  </a:tcPr>
                </a:tc>
                <a:tc>
                  <a:txBody>
                    <a:bodyPr/>
                    <a:lstStyle/>
                    <a:p>
                      <a:pPr algn="ctr"/>
                      <a:r>
                        <a:rPr lang="en-US" sz="2400" dirty="0"/>
                        <a:t>8</a:t>
                      </a:r>
                    </a:p>
                  </a:txBody>
                  <a:tcPr marL="133656" marR="133656" marT="66829" marB="66829" anchor="ctr">
                    <a:solidFill>
                      <a:srgbClr val="D7AFFF"/>
                    </a:solidFill>
                  </a:tcPr>
                </a:tc>
                <a:tc>
                  <a:txBody>
                    <a:bodyPr/>
                    <a:lstStyle/>
                    <a:p>
                      <a:pPr algn="ctr"/>
                      <a:endParaRPr lang="en-US" sz="2400" dirty="0"/>
                    </a:p>
                  </a:txBody>
                  <a:tcPr marL="133656" marR="133656" marT="66829" marB="66829" anchor="ctr"/>
                </a:tc>
                <a:extLst>
                  <a:ext uri="{0D108BD9-81ED-4DB2-BD59-A6C34878D82A}">
                    <a16:rowId xmlns:a16="http://schemas.microsoft.com/office/drawing/2014/main" val="915315581"/>
                  </a:ext>
                </a:extLst>
              </a:tr>
              <a:tr h="548640">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r>
                        <a:rPr lang="en-US" sz="2400" dirty="0"/>
                        <a:t>6</a:t>
                      </a:r>
                    </a:p>
                  </a:txBody>
                  <a:tcPr marL="133656" marR="133656" marT="66829" marB="66829" anchor="ctr">
                    <a:solidFill>
                      <a:srgbClr val="FF9999"/>
                    </a:solidFill>
                  </a:tcPr>
                </a:tc>
                <a:extLst>
                  <a:ext uri="{0D108BD9-81ED-4DB2-BD59-A6C34878D82A}">
                    <a16:rowId xmlns:a16="http://schemas.microsoft.com/office/drawing/2014/main" val="979355789"/>
                  </a:ext>
                </a:extLst>
              </a:tr>
            </a:tbl>
          </a:graphicData>
        </a:graphic>
      </p:graphicFrame>
      <p:sp>
        <p:nvSpPr>
          <p:cNvPr id="16" name="TextBox 15">
            <a:extLst>
              <a:ext uri="{FF2B5EF4-FFF2-40B4-BE49-F238E27FC236}">
                <a16:creationId xmlns:a16="http://schemas.microsoft.com/office/drawing/2014/main" id="{C44EC12E-793B-6040-950D-6BF1598EC447}"/>
              </a:ext>
            </a:extLst>
          </p:cNvPr>
          <p:cNvSpPr txBox="1"/>
          <p:nvPr/>
        </p:nvSpPr>
        <p:spPr>
          <a:xfrm>
            <a:off x="466026" y="1357406"/>
            <a:ext cx="1087478" cy="461665"/>
          </a:xfrm>
          <a:prstGeom prst="rect">
            <a:avLst/>
          </a:prstGeom>
          <a:noFill/>
        </p:spPr>
        <p:txBody>
          <a:bodyPr wrap="none" rtlCol="0">
            <a:spAutoFit/>
          </a:bodyPr>
          <a:lstStyle/>
          <a:p>
            <a:pPr algn="r"/>
            <a:r>
              <a:rPr lang="en-US" sz="2400" dirty="0"/>
              <a:t>Matrix:</a:t>
            </a:r>
          </a:p>
        </p:txBody>
      </p:sp>
      <p:graphicFrame>
        <p:nvGraphicFramePr>
          <p:cNvPr id="17" name="Table 16">
            <a:extLst>
              <a:ext uri="{FF2B5EF4-FFF2-40B4-BE49-F238E27FC236}">
                <a16:creationId xmlns:a16="http://schemas.microsoft.com/office/drawing/2014/main" id="{1A40491A-6E33-874F-A0E1-7164F95DD101}"/>
              </a:ext>
            </a:extLst>
          </p:cNvPr>
          <p:cNvGraphicFramePr>
            <a:graphicFrameLocks noGrp="1"/>
          </p:cNvGraphicFramePr>
          <p:nvPr/>
        </p:nvGraphicFramePr>
        <p:xfrm>
          <a:off x="1645367" y="3731774"/>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0</a:t>
                      </a:r>
                    </a:p>
                  </a:txBody>
                  <a:tcPr anchor="ctr">
                    <a:solidFill>
                      <a:schemeClr val="accent1">
                        <a:lumMod val="60000"/>
                        <a:lumOff val="40000"/>
                      </a:schemeClr>
                    </a:solidFill>
                  </a:tcPr>
                </a:tc>
                <a:tc>
                  <a:txBody>
                    <a:bodyPr/>
                    <a:lstStyle/>
                    <a:p>
                      <a:pPr algn="ctr"/>
                      <a:r>
                        <a:rPr lang="en-US" sz="2400" dirty="0"/>
                        <a:t>0</a:t>
                      </a:r>
                    </a:p>
                  </a:txBody>
                  <a:tcPr anchor="ctr">
                    <a:solidFill>
                      <a:schemeClr val="accent6">
                        <a:lumMod val="60000"/>
                        <a:lumOff val="40000"/>
                      </a:schemeClr>
                    </a:solidFill>
                  </a:tcPr>
                </a:tc>
                <a:tc>
                  <a:txBody>
                    <a:bodyPr/>
                    <a:lstStyle/>
                    <a:p>
                      <a:pPr algn="ctr"/>
                      <a:r>
                        <a:rPr lang="en-US" sz="2400" dirty="0"/>
                        <a:t>1</a:t>
                      </a:r>
                    </a:p>
                  </a:txBody>
                  <a:tcPr anchor="ctr">
                    <a:solidFill>
                      <a:schemeClr val="accent4">
                        <a:lumMod val="60000"/>
                        <a:lumOff val="40000"/>
                      </a:schemeClr>
                    </a:solidFill>
                  </a:tcPr>
                </a:tc>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1</a:t>
                      </a:r>
                    </a:p>
                  </a:txBody>
                  <a:tcPr anchor="ctr">
                    <a:solidFill>
                      <a:schemeClr val="accent2">
                        <a:lumMod val="60000"/>
                        <a:lumOff val="40000"/>
                      </a:schemeClr>
                    </a:solidFill>
                  </a:tcPr>
                </a:tc>
                <a:tc>
                  <a:txBody>
                    <a:bodyPr/>
                    <a:lstStyle/>
                    <a:p>
                      <a:pPr algn="ctr"/>
                      <a:r>
                        <a:rPr lang="en-US" sz="2400" dirty="0"/>
                        <a:t>2</a:t>
                      </a:r>
                    </a:p>
                  </a:txBody>
                  <a:tcPr anchor="ctr">
                    <a:solidFill>
                      <a:srgbClr val="DCB894"/>
                    </a:solidFill>
                  </a:tcPr>
                </a:tc>
                <a:tc>
                  <a:txBody>
                    <a:bodyPr/>
                    <a:lstStyle/>
                    <a:p>
                      <a:pPr algn="ctr"/>
                      <a:r>
                        <a:rPr lang="en-US" sz="2400" dirty="0"/>
                        <a:t>2</a:t>
                      </a:r>
                    </a:p>
                  </a:txBody>
                  <a:tcPr anchor="ctr">
                    <a:solidFill>
                      <a:srgbClr val="D7AFFF"/>
                    </a:solidFill>
                  </a:tcPr>
                </a:tc>
                <a:tc>
                  <a:txBody>
                    <a:bodyPr/>
                    <a:lstStyle/>
                    <a:p>
                      <a:pPr algn="ctr"/>
                      <a:r>
                        <a:rPr lang="en-US" sz="2400" dirty="0"/>
                        <a:t>3</a:t>
                      </a:r>
                    </a:p>
                  </a:txBody>
                  <a:tcPr anchor="ctr">
                    <a:solidFill>
                      <a:srgbClr val="FF9999"/>
                    </a:solidFill>
                  </a:tcPr>
                </a:tc>
                <a:extLst>
                  <a:ext uri="{0D108BD9-81ED-4DB2-BD59-A6C34878D82A}">
                    <a16:rowId xmlns:a16="http://schemas.microsoft.com/office/drawing/2014/main" val="1009824243"/>
                  </a:ext>
                </a:extLst>
              </a:tr>
            </a:tbl>
          </a:graphicData>
        </a:graphic>
      </p:graphicFrame>
      <p:graphicFrame>
        <p:nvGraphicFramePr>
          <p:cNvPr id="18" name="Table 17">
            <a:extLst>
              <a:ext uri="{FF2B5EF4-FFF2-40B4-BE49-F238E27FC236}">
                <a16:creationId xmlns:a16="http://schemas.microsoft.com/office/drawing/2014/main" id="{C2981C91-ADBD-CE49-B132-2A225E21D0A1}"/>
              </a:ext>
            </a:extLst>
          </p:cNvPr>
          <p:cNvGraphicFramePr>
            <a:graphicFrameLocks noGrp="1"/>
          </p:cNvGraphicFramePr>
          <p:nvPr/>
        </p:nvGraphicFramePr>
        <p:xfrm>
          <a:off x="1645367" y="4454073"/>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0</a:t>
                      </a:r>
                    </a:p>
                  </a:txBody>
                  <a:tcPr anchor="ctr">
                    <a:solidFill>
                      <a:schemeClr val="accent1">
                        <a:lumMod val="60000"/>
                        <a:lumOff val="40000"/>
                      </a:schemeClr>
                    </a:solidFill>
                  </a:tcPr>
                </a:tc>
                <a:tc>
                  <a:txBody>
                    <a:bodyPr/>
                    <a:lstStyle/>
                    <a:p>
                      <a:pPr algn="ctr"/>
                      <a:r>
                        <a:rPr lang="en-US" sz="2400" dirty="0"/>
                        <a:t>1</a:t>
                      </a:r>
                    </a:p>
                  </a:txBody>
                  <a:tcPr anchor="ctr">
                    <a:solidFill>
                      <a:schemeClr val="accent6">
                        <a:lumMod val="60000"/>
                        <a:lumOff val="40000"/>
                      </a:schemeClr>
                    </a:solidFill>
                  </a:tcPr>
                </a:tc>
                <a:tc>
                  <a:txBody>
                    <a:bodyPr/>
                    <a:lstStyle/>
                    <a:p>
                      <a:pPr algn="ctr"/>
                      <a:r>
                        <a:rPr lang="en-US" sz="2400" dirty="0"/>
                        <a:t>0</a:t>
                      </a:r>
                    </a:p>
                  </a:txBody>
                  <a:tcPr anchor="ctr">
                    <a:solidFill>
                      <a:schemeClr val="accent4">
                        <a:lumMod val="60000"/>
                        <a:lumOff val="40000"/>
                      </a:schemeClr>
                    </a:solidFill>
                  </a:tcPr>
                </a:tc>
                <a:tc>
                  <a:txBody>
                    <a:bodyPr/>
                    <a:lstStyle/>
                    <a:p>
                      <a:pPr algn="ctr"/>
                      <a:r>
                        <a:rPr lang="en-US" sz="2400" dirty="0"/>
                        <a:t>2</a:t>
                      </a:r>
                    </a:p>
                  </a:txBody>
                  <a:tcPr anchor="ctr">
                    <a:solidFill>
                      <a:schemeClr val="accent5">
                        <a:lumMod val="60000"/>
                        <a:lumOff val="40000"/>
                      </a:schemeClr>
                    </a:solidFill>
                  </a:tcPr>
                </a:tc>
                <a:tc>
                  <a:txBody>
                    <a:bodyPr/>
                    <a:lstStyle/>
                    <a:p>
                      <a:pPr algn="ctr"/>
                      <a:r>
                        <a:rPr lang="en-US" sz="2400" dirty="0"/>
                        <a:t>3</a:t>
                      </a:r>
                    </a:p>
                  </a:txBody>
                  <a:tcPr anchor="ctr">
                    <a:solidFill>
                      <a:schemeClr val="accent2">
                        <a:lumMod val="60000"/>
                        <a:lumOff val="40000"/>
                      </a:schemeClr>
                    </a:solidFill>
                  </a:tcPr>
                </a:tc>
                <a:tc>
                  <a:txBody>
                    <a:bodyPr/>
                    <a:lstStyle/>
                    <a:p>
                      <a:pPr algn="ctr"/>
                      <a:r>
                        <a:rPr lang="en-US" sz="2400" dirty="0"/>
                        <a:t>1</a:t>
                      </a:r>
                    </a:p>
                  </a:txBody>
                  <a:tcPr anchor="ctr">
                    <a:solidFill>
                      <a:srgbClr val="DCB894"/>
                    </a:solidFill>
                  </a:tcPr>
                </a:tc>
                <a:tc>
                  <a:txBody>
                    <a:bodyPr/>
                    <a:lstStyle/>
                    <a:p>
                      <a:pPr algn="ctr"/>
                      <a:r>
                        <a:rPr lang="en-US" sz="2400" dirty="0"/>
                        <a:t>2</a:t>
                      </a:r>
                    </a:p>
                  </a:txBody>
                  <a:tcPr anchor="ctr">
                    <a:solidFill>
                      <a:srgbClr val="D7AFFF"/>
                    </a:solidFill>
                  </a:tcPr>
                </a:tc>
                <a:tc>
                  <a:txBody>
                    <a:bodyPr/>
                    <a:lstStyle/>
                    <a:p>
                      <a:pPr algn="ctr"/>
                      <a:r>
                        <a:rPr lang="en-US" sz="2400" dirty="0"/>
                        <a:t>3</a:t>
                      </a:r>
                    </a:p>
                  </a:txBody>
                  <a:tcPr anchor="ctr">
                    <a:solidFill>
                      <a:srgbClr val="FF9999"/>
                    </a:solidFill>
                  </a:tcPr>
                </a:tc>
                <a:extLst>
                  <a:ext uri="{0D108BD9-81ED-4DB2-BD59-A6C34878D82A}">
                    <a16:rowId xmlns:a16="http://schemas.microsoft.com/office/drawing/2014/main" val="1009824243"/>
                  </a:ext>
                </a:extLst>
              </a:tr>
            </a:tbl>
          </a:graphicData>
        </a:graphic>
      </p:graphicFrame>
      <p:graphicFrame>
        <p:nvGraphicFramePr>
          <p:cNvPr id="19" name="Table 18">
            <a:extLst>
              <a:ext uri="{FF2B5EF4-FFF2-40B4-BE49-F238E27FC236}">
                <a16:creationId xmlns:a16="http://schemas.microsoft.com/office/drawing/2014/main" id="{46C99451-CDDA-194B-A47E-A4C8A62F3447}"/>
              </a:ext>
            </a:extLst>
          </p:cNvPr>
          <p:cNvGraphicFramePr>
            <a:graphicFrameLocks noGrp="1"/>
          </p:cNvGraphicFramePr>
          <p:nvPr/>
        </p:nvGraphicFramePr>
        <p:xfrm>
          <a:off x="1645367" y="5176372"/>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1</a:t>
                      </a:r>
                    </a:p>
                  </a:txBody>
                  <a:tcPr anchor="ctr">
                    <a:solidFill>
                      <a:schemeClr val="accent1">
                        <a:lumMod val="60000"/>
                        <a:lumOff val="40000"/>
                      </a:schemeClr>
                    </a:solidFill>
                  </a:tcPr>
                </a:tc>
                <a:tc>
                  <a:txBody>
                    <a:bodyPr/>
                    <a:lstStyle/>
                    <a:p>
                      <a:pPr algn="ctr"/>
                      <a:r>
                        <a:rPr lang="en-US" sz="2400" dirty="0"/>
                        <a:t>7</a:t>
                      </a:r>
                    </a:p>
                  </a:txBody>
                  <a:tcPr anchor="ctr">
                    <a:solidFill>
                      <a:schemeClr val="accent6">
                        <a:lumMod val="60000"/>
                        <a:lumOff val="40000"/>
                      </a:schemeClr>
                    </a:solidFill>
                  </a:tcPr>
                </a:tc>
                <a:tc>
                  <a:txBody>
                    <a:bodyPr/>
                    <a:lstStyle/>
                    <a:p>
                      <a:pPr algn="ctr"/>
                      <a:r>
                        <a:rPr lang="en-US" sz="2400" dirty="0"/>
                        <a:t>5</a:t>
                      </a:r>
                    </a:p>
                  </a:txBody>
                  <a:tcPr anchor="ctr">
                    <a:solidFill>
                      <a:schemeClr val="accent4">
                        <a:lumMod val="60000"/>
                        <a:lumOff val="40000"/>
                      </a:schemeClr>
                    </a:solidFill>
                  </a:tcPr>
                </a:tc>
                <a:tc>
                  <a:txBody>
                    <a:bodyPr/>
                    <a:lstStyle/>
                    <a:p>
                      <a:pPr algn="ctr"/>
                      <a:r>
                        <a:rPr lang="en-US" sz="2400" dirty="0"/>
                        <a:t>3</a:t>
                      </a:r>
                    </a:p>
                  </a:txBody>
                  <a:tcPr anchor="ctr">
                    <a:solidFill>
                      <a:schemeClr val="accent5">
                        <a:lumMod val="60000"/>
                        <a:lumOff val="40000"/>
                      </a:schemeClr>
                    </a:solidFill>
                  </a:tcPr>
                </a:tc>
                <a:tc>
                  <a:txBody>
                    <a:bodyPr/>
                    <a:lstStyle/>
                    <a:p>
                      <a:pPr algn="ctr"/>
                      <a:r>
                        <a:rPr lang="en-US" sz="2400" dirty="0"/>
                        <a:t>9</a:t>
                      </a:r>
                    </a:p>
                  </a:txBody>
                  <a:tcPr anchor="ctr">
                    <a:solidFill>
                      <a:schemeClr val="accent2">
                        <a:lumMod val="60000"/>
                        <a:lumOff val="40000"/>
                      </a:schemeClr>
                    </a:solidFill>
                  </a:tcPr>
                </a:tc>
                <a:tc>
                  <a:txBody>
                    <a:bodyPr/>
                    <a:lstStyle/>
                    <a:p>
                      <a:pPr algn="ctr"/>
                      <a:r>
                        <a:rPr lang="en-US" sz="2400" dirty="0"/>
                        <a:t>2</a:t>
                      </a:r>
                    </a:p>
                  </a:txBody>
                  <a:tcPr anchor="ctr">
                    <a:solidFill>
                      <a:srgbClr val="DCB894"/>
                    </a:solidFill>
                  </a:tcPr>
                </a:tc>
                <a:tc>
                  <a:txBody>
                    <a:bodyPr/>
                    <a:lstStyle/>
                    <a:p>
                      <a:pPr algn="ctr"/>
                      <a:r>
                        <a:rPr lang="en-US" sz="2400" dirty="0"/>
                        <a:t>8</a:t>
                      </a:r>
                    </a:p>
                  </a:txBody>
                  <a:tcPr anchor="ctr">
                    <a:solidFill>
                      <a:srgbClr val="D7AFFF"/>
                    </a:solidFill>
                  </a:tcPr>
                </a:tc>
                <a:tc>
                  <a:txBody>
                    <a:bodyPr/>
                    <a:lstStyle/>
                    <a:p>
                      <a:pPr algn="ctr"/>
                      <a:r>
                        <a:rPr lang="en-US" sz="2400" dirty="0"/>
                        <a:t>6</a:t>
                      </a:r>
                    </a:p>
                  </a:txBody>
                  <a:tcPr anchor="ctr">
                    <a:solidFill>
                      <a:srgbClr val="FF9999"/>
                    </a:solidFill>
                  </a:tcPr>
                </a:tc>
                <a:extLst>
                  <a:ext uri="{0D108BD9-81ED-4DB2-BD59-A6C34878D82A}">
                    <a16:rowId xmlns:a16="http://schemas.microsoft.com/office/drawing/2014/main" val="1009824243"/>
                  </a:ext>
                </a:extLst>
              </a:tr>
            </a:tbl>
          </a:graphicData>
        </a:graphic>
      </p:graphicFrame>
      <p:sp>
        <p:nvSpPr>
          <p:cNvPr id="20" name="TextBox 19">
            <a:extLst>
              <a:ext uri="{FF2B5EF4-FFF2-40B4-BE49-F238E27FC236}">
                <a16:creationId xmlns:a16="http://schemas.microsoft.com/office/drawing/2014/main" id="{BBB36D1B-9762-E041-BBBE-90D98F59797E}"/>
              </a:ext>
            </a:extLst>
          </p:cNvPr>
          <p:cNvSpPr txBox="1"/>
          <p:nvPr/>
        </p:nvSpPr>
        <p:spPr>
          <a:xfrm>
            <a:off x="746360" y="3775261"/>
            <a:ext cx="807144" cy="461665"/>
          </a:xfrm>
          <a:prstGeom prst="rect">
            <a:avLst/>
          </a:prstGeom>
          <a:noFill/>
        </p:spPr>
        <p:txBody>
          <a:bodyPr wrap="none" rtlCol="0">
            <a:spAutoFit/>
          </a:bodyPr>
          <a:lstStyle/>
          <a:p>
            <a:pPr algn="r"/>
            <a:r>
              <a:rPr lang="en-US" sz="2400" dirty="0"/>
              <a:t>Row:</a:t>
            </a:r>
          </a:p>
        </p:txBody>
      </p:sp>
      <p:sp>
        <p:nvSpPr>
          <p:cNvPr id="21" name="TextBox 20">
            <a:extLst>
              <a:ext uri="{FF2B5EF4-FFF2-40B4-BE49-F238E27FC236}">
                <a16:creationId xmlns:a16="http://schemas.microsoft.com/office/drawing/2014/main" id="{2A5D3EE6-17B2-384C-A014-AAA320056B01}"/>
              </a:ext>
            </a:extLst>
          </p:cNvPr>
          <p:cNvSpPr txBox="1"/>
          <p:nvPr/>
        </p:nvSpPr>
        <p:spPr>
          <a:xfrm>
            <a:off x="322077" y="4520643"/>
            <a:ext cx="1231427" cy="461665"/>
          </a:xfrm>
          <a:prstGeom prst="rect">
            <a:avLst/>
          </a:prstGeom>
          <a:noFill/>
        </p:spPr>
        <p:txBody>
          <a:bodyPr wrap="none" rtlCol="0">
            <a:spAutoFit/>
          </a:bodyPr>
          <a:lstStyle/>
          <a:p>
            <a:pPr algn="r"/>
            <a:r>
              <a:rPr lang="en-US" sz="2400" dirty="0"/>
              <a:t>Column:</a:t>
            </a:r>
          </a:p>
        </p:txBody>
      </p:sp>
      <p:sp>
        <p:nvSpPr>
          <p:cNvPr id="22" name="TextBox 21">
            <a:extLst>
              <a:ext uri="{FF2B5EF4-FFF2-40B4-BE49-F238E27FC236}">
                <a16:creationId xmlns:a16="http://schemas.microsoft.com/office/drawing/2014/main" id="{062C345C-6153-8744-AB1D-B55AA1317D7D}"/>
              </a:ext>
            </a:extLst>
          </p:cNvPr>
          <p:cNvSpPr txBox="1"/>
          <p:nvPr/>
        </p:nvSpPr>
        <p:spPr>
          <a:xfrm>
            <a:off x="595678" y="5219859"/>
            <a:ext cx="957826" cy="461665"/>
          </a:xfrm>
          <a:prstGeom prst="rect">
            <a:avLst/>
          </a:prstGeom>
          <a:noFill/>
        </p:spPr>
        <p:txBody>
          <a:bodyPr wrap="none" rtlCol="0">
            <a:spAutoFit/>
          </a:bodyPr>
          <a:lstStyle/>
          <a:p>
            <a:pPr algn="r"/>
            <a:r>
              <a:rPr lang="en-US" sz="2400" dirty="0"/>
              <a:t>Value:</a:t>
            </a:r>
          </a:p>
        </p:txBody>
      </p:sp>
      <p:sp>
        <p:nvSpPr>
          <p:cNvPr id="23" name="Slide Number Placeholder 4">
            <a:extLst>
              <a:ext uri="{FF2B5EF4-FFF2-40B4-BE49-F238E27FC236}">
                <a16:creationId xmlns:a16="http://schemas.microsoft.com/office/drawing/2014/main" id="{D7A84D1D-7F7D-EF43-BAF3-622D7C6123A2}"/>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79</a:t>
            </a:fld>
            <a:endParaRPr lang="en-US" dirty="0"/>
          </a:p>
        </p:txBody>
      </p:sp>
    </p:spTree>
    <p:extLst>
      <p:ext uri="{BB962C8B-B14F-4D97-AF65-F5344CB8AC3E}">
        <p14:creationId xmlns:p14="http://schemas.microsoft.com/office/powerpoint/2010/main" val="189575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solidFill>
                  <a:srgbClr val="0070C0"/>
                </a:solidFill>
              </a:rPr>
              <a:t>Divergence-Free Mapping (I)</a:t>
            </a:r>
          </a:p>
        </p:txBody>
      </p:sp>
      <p:sp>
        <p:nvSpPr>
          <p:cNvPr id="3" name="Marcador de contenido 2"/>
          <p:cNvSpPr>
            <a:spLocks noGrp="1"/>
          </p:cNvSpPr>
          <p:nvPr>
            <p:ph idx="1"/>
          </p:nvPr>
        </p:nvSpPr>
        <p:spPr>
          <a:xfrm>
            <a:off x="251521" y="908720"/>
            <a:ext cx="8568952" cy="5472534"/>
          </a:xfrm>
        </p:spPr>
        <p:txBody>
          <a:bodyPr>
            <a:normAutofit/>
          </a:bodyPr>
          <a:lstStyle/>
          <a:p>
            <a:r>
              <a:rPr lang="en-US" dirty="0"/>
              <a:t>All active threads belong to the same warp</a:t>
            </a:r>
          </a:p>
        </p:txBody>
      </p:sp>
      <p:sp>
        <p:nvSpPr>
          <p:cNvPr id="10" name="Rectangle 6"/>
          <p:cNvSpPr>
            <a:spLocks noChangeArrowheads="1"/>
          </p:cNvSpPr>
          <p:nvPr/>
        </p:nvSpPr>
        <p:spPr bwMode="auto">
          <a:xfrm>
            <a:off x="4100067" y="1799210"/>
            <a:ext cx="653445" cy="4356302"/>
          </a:xfrm>
          <a:prstGeom prst="rect">
            <a:avLst/>
          </a:prstGeom>
          <a:solidFill>
            <a:srgbClr val="FFD147">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1" name="Rectangle 7"/>
          <p:cNvSpPr>
            <a:spLocks noChangeArrowheads="1"/>
          </p:cNvSpPr>
          <p:nvPr/>
        </p:nvSpPr>
        <p:spPr bwMode="auto">
          <a:xfrm>
            <a:off x="4753513" y="1799210"/>
            <a:ext cx="653445" cy="4356302"/>
          </a:xfrm>
          <a:prstGeom prst="rect">
            <a:avLst/>
          </a:prstGeom>
          <a:solidFill>
            <a:srgbClr val="FF6600">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2" name="Rectangle 8"/>
          <p:cNvSpPr>
            <a:spLocks noChangeArrowheads="1"/>
          </p:cNvSpPr>
          <p:nvPr/>
        </p:nvSpPr>
        <p:spPr bwMode="auto">
          <a:xfrm>
            <a:off x="5406958" y="1799210"/>
            <a:ext cx="653445" cy="4356302"/>
          </a:xfrm>
          <a:prstGeom prst="rect">
            <a:avLst/>
          </a:prstGeom>
          <a:solidFill>
            <a:srgbClr val="7AC96C">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3" name="Rectangle 9"/>
          <p:cNvSpPr>
            <a:spLocks noChangeArrowheads="1"/>
          </p:cNvSpPr>
          <p:nvPr/>
        </p:nvSpPr>
        <p:spPr bwMode="auto">
          <a:xfrm>
            <a:off x="1486286" y="1799210"/>
            <a:ext cx="653445" cy="4356302"/>
          </a:xfrm>
          <a:prstGeom prst="rect">
            <a:avLst/>
          </a:prstGeom>
          <a:solidFill>
            <a:srgbClr val="7AC96C">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4" name="Rectangle 10"/>
          <p:cNvSpPr>
            <a:spLocks noChangeArrowheads="1"/>
          </p:cNvSpPr>
          <p:nvPr/>
        </p:nvSpPr>
        <p:spPr bwMode="auto">
          <a:xfrm>
            <a:off x="2139731" y="1799210"/>
            <a:ext cx="653445" cy="4356302"/>
          </a:xfrm>
          <a:prstGeom prst="rect">
            <a:avLst/>
          </a:prstGeom>
          <a:solidFill>
            <a:srgbClr val="FFD147">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5" name="Rectangle 11"/>
          <p:cNvSpPr>
            <a:spLocks noChangeArrowheads="1"/>
          </p:cNvSpPr>
          <p:nvPr/>
        </p:nvSpPr>
        <p:spPr bwMode="auto">
          <a:xfrm>
            <a:off x="2793176" y="1799210"/>
            <a:ext cx="653445" cy="4356302"/>
          </a:xfrm>
          <a:prstGeom prst="rect">
            <a:avLst/>
          </a:prstGeom>
          <a:solidFill>
            <a:srgbClr val="FF6600">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6" name="Rectangle 12"/>
          <p:cNvSpPr>
            <a:spLocks noChangeArrowheads="1"/>
          </p:cNvSpPr>
          <p:nvPr/>
        </p:nvSpPr>
        <p:spPr bwMode="auto">
          <a:xfrm>
            <a:off x="3446622" y="1799210"/>
            <a:ext cx="653445" cy="4356302"/>
          </a:xfrm>
          <a:prstGeom prst="rect">
            <a:avLst/>
          </a:prstGeom>
          <a:solidFill>
            <a:srgbClr val="7AC96C">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7" name="Rectangle 13"/>
          <p:cNvSpPr>
            <a:spLocks noChangeArrowheads="1"/>
          </p:cNvSpPr>
          <p:nvPr/>
        </p:nvSpPr>
        <p:spPr bwMode="auto">
          <a:xfrm>
            <a:off x="832840" y="1799210"/>
            <a:ext cx="653445" cy="4356302"/>
          </a:xfrm>
          <a:prstGeom prst="rect">
            <a:avLst/>
          </a:prstGeom>
          <a:solidFill>
            <a:srgbClr val="FF6600">
              <a:alpha val="50196"/>
            </a:srgbClr>
          </a:solidFill>
          <a:ln w="9525">
            <a:solidFill>
              <a:schemeClr val="tx1"/>
            </a:solidFill>
            <a:miter lim="800000"/>
            <a:headEnd/>
            <a:tailEnd/>
          </a:ln>
          <a:effectLst/>
        </p:spPr>
        <p:txBody>
          <a:bodyPr wrap="none" anchor="ctr">
            <a:prstTxWarp prst="textNoShape">
              <a:avLst/>
            </a:prstTxWarp>
          </a:bodyPr>
          <a:lstStyle/>
          <a:p>
            <a:pPr algn="ctr"/>
            <a:endParaRPr lang="es-ES_tradnl" sz="1600"/>
          </a:p>
        </p:txBody>
      </p:sp>
      <p:sp>
        <p:nvSpPr>
          <p:cNvPr id="18" name="Text Box 14"/>
          <p:cNvSpPr txBox="1">
            <a:spLocks noChangeArrowheads="1"/>
          </p:cNvSpPr>
          <p:nvPr/>
        </p:nvSpPr>
        <p:spPr bwMode="auto">
          <a:xfrm>
            <a:off x="760235" y="1556792"/>
            <a:ext cx="744114" cy="261610"/>
          </a:xfrm>
          <a:prstGeom prst="rect">
            <a:avLst/>
          </a:prstGeom>
          <a:noFill/>
          <a:ln w="9525">
            <a:noFill/>
            <a:miter lim="800000"/>
            <a:headEnd/>
            <a:tailEnd/>
          </a:ln>
          <a:effectLst/>
        </p:spPr>
        <p:txBody>
          <a:bodyPr wrap="none">
            <a:prstTxWarp prst="textNoShape">
              <a:avLst/>
            </a:prstTxWarp>
            <a:spAutoFit/>
          </a:bodyPr>
          <a:lstStyle/>
          <a:p>
            <a:r>
              <a:rPr lang="en-US" sz="1100" dirty="0"/>
              <a:t>Thread 0</a:t>
            </a:r>
          </a:p>
        </p:txBody>
      </p:sp>
      <p:sp>
        <p:nvSpPr>
          <p:cNvPr id="19" name="Rectangle 16"/>
          <p:cNvSpPr>
            <a:spLocks noChangeArrowheads="1"/>
          </p:cNvSpPr>
          <p:nvPr/>
        </p:nvSpPr>
        <p:spPr bwMode="auto">
          <a:xfrm>
            <a:off x="832840"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0</a:t>
            </a:r>
          </a:p>
        </p:txBody>
      </p:sp>
      <p:sp>
        <p:nvSpPr>
          <p:cNvPr id="20" name="Rectangle 17"/>
          <p:cNvSpPr>
            <a:spLocks noChangeArrowheads="1"/>
          </p:cNvSpPr>
          <p:nvPr/>
        </p:nvSpPr>
        <p:spPr bwMode="auto">
          <a:xfrm>
            <a:off x="1486286"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dirty="0">
                <a:solidFill>
                  <a:schemeClr val="bg1"/>
                </a:solidFill>
              </a:rPr>
              <a:t>1</a:t>
            </a:r>
          </a:p>
        </p:txBody>
      </p:sp>
      <p:sp>
        <p:nvSpPr>
          <p:cNvPr id="21" name="Rectangle 18"/>
          <p:cNvSpPr>
            <a:spLocks noChangeArrowheads="1"/>
          </p:cNvSpPr>
          <p:nvPr/>
        </p:nvSpPr>
        <p:spPr bwMode="auto">
          <a:xfrm>
            <a:off x="2139731"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2</a:t>
            </a:r>
          </a:p>
        </p:txBody>
      </p:sp>
      <p:sp>
        <p:nvSpPr>
          <p:cNvPr id="22" name="Rectangle 19"/>
          <p:cNvSpPr>
            <a:spLocks noChangeArrowheads="1"/>
          </p:cNvSpPr>
          <p:nvPr/>
        </p:nvSpPr>
        <p:spPr bwMode="auto">
          <a:xfrm>
            <a:off x="2793176"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3</a:t>
            </a:r>
          </a:p>
        </p:txBody>
      </p:sp>
      <p:sp>
        <p:nvSpPr>
          <p:cNvPr id="23" name="Rectangle 20"/>
          <p:cNvSpPr>
            <a:spLocks noChangeArrowheads="1"/>
          </p:cNvSpPr>
          <p:nvPr/>
        </p:nvSpPr>
        <p:spPr bwMode="auto">
          <a:xfrm>
            <a:off x="3446622"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b="1">
                <a:solidFill>
                  <a:schemeClr val="bg1"/>
                </a:solidFill>
              </a:rPr>
              <a:t>…</a:t>
            </a:r>
          </a:p>
        </p:txBody>
      </p:sp>
      <p:sp>
        <p:nvSpPr>
          <p:cNvPr id="24" name="Rectangle 21"/>
          <p:cNvSpPr>
            <a:spLocks noChangeArrowheads="1"/>
          </p:cNvSpPr>
          <p:nvPr/>
        </p:nvSpPr>
        <p:spPr bwMode="auto">
          <a:xfrm>
            <a:off x="4100067"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13</a:t>
            </a:r>
          </a:p>
        </p:txBody>
      </p:sp>
      <p:sp>
        <p:nvSpPr>
          <p:cNvPr id="25" name="Rectangle 22"/>
          <p:cNvSpPr>
            <a:spLocks noChangeArrowheads="1"/>
          </p:cNvSpPr>
          <p:nvPr/>
        </p:nvSpPr>
        <p:spPr bwMode="auto">
          <a:xfrm>
            <a:off x="5406958"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15</a:t>
            </a:r>
          </a:p>
        </p:txBody>
      </p:sp>
      <p:sp>
        <p:nvSpPr>
          <p:cNvPr id="26" name="Rectangle 23"/>
          <p:cNvSpPr>
            <a:spLocks noChangeArrowheads="1"/>
          </p:cNvSpPr>
          <p:nvPr/>
        </p:nvSpPr>
        <p:spPr bwMode="auto">
          <a:xfrm>
            <a:off x="4753513"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14</a:t>
            </a:r>
          </a:p>
        </p:txBody>
      </p:sp>
      <p:sp>
        <p:nvSpPr>
          <p:cNvPr id="27" name="Rectangle 24"/>
          <p:cNvSpPr>
            <a:spLocks noChangeArrowheads="1"/>
          </p:cNvSpPr>
          <p:nvPr/>
        </p:nvSpPr>
        <p:spPr bwMode="auto">
          <a:xfrm>
            <a:off x="7367294"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18</a:t>
            </a:r>
          </a:p>
        </p:txBody>
      </p:sp>
      <p:sp>
        <p:nvSpPr>
          <p:cNvPr id="28" name="Rectangle 25"/>
          <p:cNvSpPr>
            <a:spLocks noChangeArrowheads="1"/>
          </p:cNvSpPr>
          <p:nvPr/>
        </p:nvSpPr>
        <p:spPr bwMode="auto">
          <a:xfrm>
            <a:off x="6713849"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17</a:t>
            </a:r>
          </a:p>
        </p:txBody>
      </p:sp>
      <p:sp>
        <p:nvSpPr>
          <p:cNvPr id="29" name="Rectangle 26"/>
          <p:cNvSpPr>
            <a:spLocks noChangeArrowheads="1"/>
          </p:cNvSpPr>
          <p:nvPr/>
        </p:nvSpPr>
        <p:spPr bwMode="auto">
          <a:xfrm>
            <a:off x="6060403"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16</a:t>
            </a:r>
          </a:p>
        </p:txBody>
      </p:sp>
      <p:sp>
        <p:nvSpPr>
          <p:cNvPr id="30" name="Rectangle 27"/>
          <p:cNvSpPr>
            <a:spLocks noChangeArrowheads="1"/>
          </p:cNvSpPr>
          <p:nvPr/>
        </p:nvSpPr>
        <p:spPr bwMode="auto">
          <a:xfrm>
            <a:off x="8020739" y="2234840"/>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a:solidFill>
                  <a:schemeClr val="bg1"/>
                </a:solidFill>
              </a:rPr>
              <a:t>19</a:t>
            </a:r>
          </a:p>
        </p:txBody>
      </p:sp>
      <p:sp>
        <p:nvSpPr>
          <p:cNvPr id="31" name="Rectangle 28"/>
          <p:cNvSpPr>
            <a:spLocks noChangeArrowheads="1"/>
          </p:cNvSpPr>
          <p:nvPr/>
        </p:nvSpPr>
        <p:spPr bwMode="auto">
          <a:xfrm>
            <a:off x="832840" y="3251311"/>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dirty="0">
                <a:solidFill>
                  <a:schemeClr val="bg1"/>
                </a:solidFill>
              </a:rPr>
              <a:t>0+16</a:t>
            </a:r>
          </a:p>
        </p:txBody>
      </p:sp>
      <p:sp>
        <p:nvSpPr>
          <p:cNvPr id="32" name="Rectangle 29"/>
          <p:cNvSpPr>
            <a:spLocks noChangeArrowheads="1"/>
          </p:cNvSpPr>
          <p:nvPr/>
        </p:nvSpPr>
        <p:spPr bwMode="auto">
          <a:xfrm>
            <a:off x="1486286" y="3251311"/>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solidFill>
                <a:schemeClr val="bg1"/>
              </a:solidFill>
            </a:endParaRPr>
          </a:p>
        </p:txBody>
      </p:sp>
      <p:sp>
        <p:nvSpPr>
          <p:cNvPr id="33" name="Rectangle 30"/>
          <p:cNvSpPr>
            <a:spLocks noChangeArrowheads="1"/>
          </p:cNvSpPr>
          <p:nvPr/>
        </p:nvSpPr>
        <p:spPr bwMode="auto">
          <a:xfrm>
            <a:off x="2139731" y="3251311"/>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solidFill>
                <a:schemeClr val="bg1"/>
              </a:solidFill>
            </a:endParaRPr>
          </a:p>
        </p:txBody>
      </p:sp>
      <p:sp>
        <p:nvSpPr>
          <p:cNvPr id="34" name="Rectangle 31"/>
          <p:cNvSpPr>
            <a:spLocks noChangeArrowheads="1"/>
          </p:cNvSpPr>
          <p:nvPr/>
        </p:nvSpPr>
        <p:spPr bwMode="auto">
          <a:xfrm>
            <a:off x="2793176" y="3251311"/>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solidFill>
                <a:schemeClr val="bg1"/>
              </a:solidFill>
            </a:endParaRPr>
          </a:p>
        </p:txBody>
      </p:sp>
      <p:sp>
        <p:nvSpPr>
          <p:cNvPr id="35" name="Rectangle 32"/>
          <p:cNvSpPr>
            <a:spLocks noChangeArrowheads="1"/>
          </p:cNvSpPr>
          <p:nvPr/>
        </p:nvSpPr>
        <p:spPr bwMode="auto">
          <a:xfrm>
            <a:off x="3446622" y="3251311"/>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solidFill>
                <a:schemeClr val="bg1"/>
              </a:solidFill>
            </a:endParaRPr>
          </a:p>
        </p:txBody>
      </p:sp>
      <p:sp>
        <p:nvSpPr>
          <p:cNvPr id="36" name="Rectangle 33"/>
          <p:cNvSpPr>
            <a:spLocks noChangeArrowheads="1"/>
          </p:cNvSpPr>
          <p:nvPr/>
        </p:nvSpPr>
        <p:spPr bwMode="auto">
          <a:xfrm>
            <a:off x="4100067" y="3251311"/>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solidFill>
                <a:schemeClr val="bg1"/>
              </a:solidFill>
            </a:endParaRPr>
          </a:p>
        </p:txBody>
      </p:sp>
      <p:sp>
        <p:nvSpPr>
          <p:cNvPr id="37" name="Rectangle 34"/>
          <p:cNvSpPr>
            <a:spLocks noChangeArrowheads="1"/>
          </p:cNvSpPr>
          <p:nvPr/>
        </p:nvSpPr>
        <p:spPr bwMode="auto">
          <a:xfrm>
            <a:off x="5406958" y="3251311"/>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r>
              <a:rPr lang="en-US" dirty="0">
                <a:solidFill>
                  <a:schemeClr val="bg1"/>
                </a:solidFill>
              </a:rPr>
              <a:t>15+31</a:t>
            </a:r>
          </a:p>
        </p:txBody>
      </p:sp>
      <p:sp>
        <p:nvSpPr>
          <p:cNvPr id="38" name="Rectangle 35"/>
          <p:cNvSpPr>
            <a:spLocks noChangeArrowheads="1"/>
          </p:cNvSpPr>
          <p:nvPr/>
        </p:nvSpPr>
        <p:spPr bwMode="auto">
          <a:xfrm>
            <a:off x="4753513" y="3251311"/>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solidFill>
                <a:schemeClr val="bg1"/>
              </a:solidFill>
            </a:endParaRPr>
          </a:p>
        </p:txBody>
      </p:sp>
      <p:sp>
        <p:nvSpPr>
          <p:cNvPr id="39" name="Rectangle 36"/>
          <p:cNvSpPr>
            <a:spLocks noChangeArrowheads="1"/>
          </p:cNvSpPr>
          <p:nvPr/>
        </p:nvSpPr>
        <p:spPr bwMode="auto">
          <a:xfrm>
            <a:off x="7367294" y="3251311"/>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0" name="Rectangle 37"/>
          <p:cNvSpPr>
            <a:spLocks noChangeArrowheads="1"/>
          </p:cNvSpPr>
          <p:nvPr/>
        </p:nvSpPr>
        <p:spPr bwMode="auto">
          <a:xfrm>
            <a:off x="6713849" y="3251311"/>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1" name="Rectangle 38"/>
          <p:cNvSpPr>
            <a:spLocks noChangeArrowheads="1"/>
          </p:cNvSpPr>
          <p:nvPr/>
        </p:nvSpPr>
        <p:spPr bwMode="auto">
          <a:xfrm>
            <a:off x="6060403" y="3251311"/>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2" name="Rectangle 39"/>
          <p:cNvSpPr>
            <a:spLocks noChangeArrowheads="1"/>
          </p:cNvSpPr>
          <p:nvPr/>
        </p:nvSpPr>
        <p:spPr bwMode="auto">
          <a:xfrm>
            <a:off x="8020739" y="3251311"/>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3" name="Rectangle 40"/>
          <p:cNvSpPr>
            <a:spLocks noChangeArrowheads="1"/>
          </p:cNvSpPr>
          <p:nvPr/>
        </p:nvSpPr>
        <p:spPr bwMode="auto">
          <a:xfrm>
            <a:off x="832840" y="4340386"/>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pPr algn="ctr"/>
            <a:endParaRPr lang="es-ES_tradnl">
              <a:solidFill>
                <a:schemeClr val="bg1"/>
              </a:solidFill>
            </a:endParaRPr>
          </a:p>
        </p:txBody>
      </p:sp>
      <p:sp>
        <p:nvSpPr>
          <p:cNvPr id="44" name="Rectangle 41"/>
          <p:cNvSpPr>
            <a:spLocks noChangeArrowheads="1"/>
          </p:cNvSpPr>
          <p:nvPr/>
        </p:nvSpPr>
        <p:spPr bwMode="auto">
          <a:xfrm>
            <a:off x="1486286" y="4340386"/>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solidFill>
                <a:schemeClr val="bg1"/>
              </a:solidFill>
            </a:endParaRPr>
          </a:p>
        </p:txBody>
      </p:sp>
      <p:sp>
        <p:nvSpPr>
          <p:cNvPr id="45" name="Rectangle 42"/>
          <p:cNvSpPr>
            <a:spLocks noChangeArrowheads="1"/>
          </p:cNvSpPr>
          <p:nvPr/>
        </p:nvSpPr>
        <p:spPr bwMode="auto">
          <a:xfrm>
            <a:off x="2139731" y="4340386"/>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solidFill>
                <a:schemeClr val="bg1"/>
              </a:solidFill>
            </a:endParaRPr>
          </a:p>
        </p:txBody>
      </p:sp>
      <p:sp>
        <p:nvSpPr>
          <p:cNvPr id="46" name="Rectangle 43"/>
          <p:cNvSpPr>
            <a:spLocks noChangeArrowheads="1"/>
          </p:cNvSpPr>
          <p:nvPr/>
        </p:nvSpPr>
        <p:spPr bwMode="auto">
          <a:xfrm>
            <a:off x="2793176" y="4340386"/>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solidFill>
                <a:schemeClr val="bg1"/>
              </a:solidFill>
            </a:endParaRPr>
          </a:p>
        </p:txBody>
      </p:sp>
      <p:sp>
        <p:nvSpPr>
          <p:cNvPr id="47" name="Rectangle 44"/>
          <p:cNvSpPr>
            <a:spLocks noChangeArrowheads="1"/>
          </p:cNvSpPr>
          <p:nvPr/>
        </p:nvSpPr>
        <p:spPr bwMode="auto">
          <a:xfrm>
            <a:off x="3446622" y="4340386"/>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8" name="Rectangle 45"/>
          <p:cNvSpPr>
            <a:spLocks noChangeArrowheads="1"/>
          </p:cNvSpPr>
          <p:nvPr/>
        </p:nvSpPr>
        <p:spPr bwMode="auto">
          <a:xfrm>
            <a:off x="4100067" y="4340386"/>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49" name="Rectangle 46"/>
          <p:cNvSpPr>
            <a:spLocks noChangeArrowheads="1"/>
          </p:cNvSpPr>
          <p:nvPr/>
        </p:nvSpPr>
        <p:spPr bwMode="auto">
          <a:xfrm>
            <a:off x="5406958" y="4340386"/>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0" name="Rectangle 47"/>
          <p:cNvSpPr>
            <a:spLocks noChangeArrowheads="1"/>
          </p:cNvSpPr>
          <p:nvPr/>
        </p:nvSpPr>
        <p:spPr bwMode="auto">
          <a:xfrm>
            <a:off x="4753513" y="4340386"/>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1" name="Rectangle 48"/>
          <p:cNvSpPr>
            <a:spLocks noChangeArrowheads="1"/>
          </p:cNvSpPr>
          <p:nvPr/>
        </p:nvSpPr>
        <p:spPr bwMode="auto">
          <a:xfrm>
            <a:off x="7367294" y="4340386"/>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2" name="Rectangle 49"/>
          <p:cNvSpPr>
            <a:spLocks noChangeArrowheads="1"/>
          </p:cNvSpPr>
          <p:nvPr/>
        </p:nvSpPr>
        <p:spPr bwMode="auto">
          <a:xfrm>
            <a:off x="6713849" y="4340386"/>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3" name="Rectangle 50"/>
          <p:cNvSpPr>
            <a:spLocks noChangeArrowheads="1"/>
          </p:cNvSpPr>
          <p:nvPr/>
        </p:nvSpPr>
        <p:spPr bwMode="auto">
          <a:xfrm>
            <a:off x="6060403" y="4340386"/>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4" name="Rectangle 51"/>
          <p:cNvSpPr>
            <a:spLocks noChangeArrowheads="1"/>
          </p:cNvSpPr>
          <p:nvPr/>
        </p:nvSpPr>
        <p:spPr bwMode="auto">
          <a:xfrm>
            <a:off x="8020739" y="4340386"/>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5" name="Rectangle 52"/>
          <p:cNvSpPr>
            <a:spLocks noChangeArrowheads="1"/>
          </p:cNvSpPr>
          <p:nvPr/>
        </p:nvSpPr>
        <p:spPr bwMode="auto">
          <a:xfrm>
            <a:off x="832840" y="5429462"/>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56" name="Rectangle 53"/>
          <p:cNvSpPr>
            <a:spLocks noChangeArrowheads="1"/>
          </p:cNvSpPr>
          <p:nvPr/>
        </p:nvSpPr>
        <p:spPr bwMode="auto">
          <a:xfrm>
            <a:off x="1486286" y="5429462"/>
            <a:ext cx="653445" cy="435630"/>
          </a:xfrm>
          <a:prstGeom prst="rect">
            <a:avLst/>
          </a:prstGeom>
          <a:solidFill>
            <a:srgbClr val="0070C0"/>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57" name="Rectangle 54"/>
          <p:cNvSpPr>
            <a:spLocks noChangeArrowheads="1"/>
          </p:cNvSpPr>
          <p:nvPr/>
        </p:nvSpPr>
        <p:spPr bwMode="auto">
          <a:xfrm>
            <a:off x="2139731"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8" name="Rectangle 55"/>
          <p:cNvSpPr>
            <a:spLocks noChangeArrowheads="1"/>
          </p:cNvSpPr>
          <p:nvPr/>
        </p:nvSpPr>
        <p:spPr bwMode="auto">
          <a:xfrm>
            <a:off x="2793176"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59" name="Rectangle 56"/>
          <p:cNvSpPr>
            <a:spLocks noChangeArrowheads="1"/>
          </p:cNvSpPr>
          <p:nvPr/>
        </p:nvSpPr>
        <p:spPr bwMode="auto">
          <a:xfrm>
            <a:off x="3446622"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60" name="Rectangle 57"/>
          <p:cNvSpPr>
            <a:spLocks noChangeArrowheads="1"/>
          </p:cNvSpPr>
          <p:nvPr/>
        </p:nvSpPr>
        <p:spPr bwMode="auto">
          <a:xfrm>
            <a:off x="4100067"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61" name="Rectangle 58"/>
          <p:cNvSpPr>
            <a:spLocks noChangeArrowheads="1"/>
          </p:cNvSpPr>
          <p:nvPr/>
        </p:nvSpPr>
        <p:spPr bwMode="auto">
          <a:xfrm>
            <a:off x="5406958"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62" name="Rectangle 59"/>
          <p:cNvSpPr>
            <a:spLocks noChangeArrowheads="1"/>
          </p:cNvSpPr>
          <p:nvPr/>
        </p:nvSpPr>
        <p:spPr bwMode="auto">
          <a:xfrm>
            <a:off x="4753513"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63" name="Rectangle 60"/>
          <p:cNvSpPr>
            <a:spLocks noChangeArrowheads="1"/>
          </p:cNvSpPr>
          <p:nvPr/>
        </p:nvSpPr>
        <p:spPr bwMode="auto">
          <a:xfrm>
            <a:off x="7367294"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64" name="Rectangle 61"/>
          <p:cNvSpPr>
            <a:spLocks noChangeArrowheads="1"/>
          </p:cNvSpPr>
          <p:nvPr/>
        </p:nvSpPr>
        <p:spPr bwMode="auto">
          <a:xfrm>
            <a:off x="6713849"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65" name="Rectangle 62"/>
          <p:cNvSpPr>
            <a:spLocks noChangeArrowheads="1"/>
          </p:cNvSpPr>
          <p:nvPr/>
        </p:nvSpPr>
        <p:spPr bwMode="auto">
          <a:xfrm>
            <a:off x="6060403"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66" name="Rectangle 63"/>
          <p:cNvSpPr>
            <a:spLocks noChangeArrowheads="1"/>
          </p:cNvSpPr>
          <p:nvPr/>
        </p:nvSpPr>
        <p:spPr bwMode="auto">
          <a:xfrm>
            <a:off x="8020739" y="5429462"/>
            <a:ext cx="653445" cy="435630"/>
          </a:xfrm>
          <a:prstGeom prst="rect">
            <a:avLst/>
          </a:prstGeom>
          <a:noFill/>
          <a:ln w="9525">
            <a:solidFill>
              <a:schemeClr val="tx1"/>
            </a:solidFill>
            <a:miter lim="800000"/>
            <a:headEnd/>
            <a:tailEnd/>
          </a:ln>
          <a:effectLst/>
        </p:spPr>
        <p:txBody>
          <a:bodyPr wrap="none" anchor="ctr">
            <a:prstTxWarp prst="textNoShape">
              <a:avLst/>
            </a:prstTxWarp>
          </a:bodyPr>
          <a:lstStyle/>
          <a:p>
            <a:endParaRPr lang="es-ES_tradnl"/>
          </a:p>
        </p:txBody>
      </p:sp>
      <p:sp>
        <p:nvSpPr>
          <p:cNvPr id="67" name="Line 64"/>
          <p:cNvSpPr>
            <a:spLocks noChangeShapeType="1"/>
          </p:cNvSpPr>
          <p:nvPr/>
        </p:nvSpPr>
        <p:spPr bwMode="auto">
          <a:xfrm>
            <a:off x="1123261" y="2670470"/>
            <a:ext cx="0"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8" name="Line 65"/>
          <p:cNvSpPr>
            <a:spLocks noChangeShapeType="1"/>
          </p:cNvSpPr>
          <p:nvPr/>
        </p:nvSpPr>
        <p:spPr bwMode="auto">
          <a:xfrm flipH="1">
            <a:off x="1268471" y="2670470"/>
            <a:ext cx="4937143"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9" name="Line 66"/>
          <p:cNvSpPr>
            <a:spLocks noChangeShapeType="1"/>
          </p:cNvSpPr>
          <p:nvPr/>
        </p:nvSpPr>
        <p:spPr bwMode="auto">
          <a:xfrm>
            <a:off x="1776706" y="2670470"/>
            <a:ext cx="0"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0" name="Line 67"/>
          <p:cNvSpPr>
            <a:spLocks noChangeShapeType="1"/>
          </p:cNvSpPr>
          <p:nvPr/>
        </p:nvSpPr>
        <p:spPr bwMode="auto">
          <a:xfrm flipH="1">
            <a:off x="1849311" y="2670470"/>
            <a:ext cx="5009748"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1" name="Line 68"/>
          <p:cNvSpPr>
            <a:spLocks noChangeShapeType="1"/>
          </p:cNvSpPr>
          <p:nvPr/>
        </p:nvSpPr>
        <p:spPr bwMode="auto">
          <a:xfrm>
            <a:off x="2430151" y="2670470"/>
            <a:ext cx="0"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2" name="Line 69"/>
          <p:cNvSpPr>
            <a:spLocks noChangeShapeType="1"/>
          </p:cNvSpPr>
          <p:nvPr/>
        </p:nvSpPr>
        <p:spPr bwMode="auto">
          <a:xfrm flipH="1">
            <a:off x="2502756" y="2670470"/>
            <a:ext cx="5082353"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3" name="Line 70"/>
          <p:cNvSpPr>
            <a:spLocks noChangeShapeType="1"/>
          </p:cNvSpPr>
          <p:nvPr/>
        </p:nvSpPr>
        <p:spPr bwMode="auto">
          <a:xfrm>
            <a:off x="3083597" y="2670470"/>
            <a:ext cx="0"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4" name="Line 71"/>
          <p:cNvSpPr>
            <a:spLocks noChangeShapeType="1"/>
          </p:cNvSpPr>
          <p:nvPr/>
        </p:nvSpPr>
        <p:spPr bwMode="auto">
          <a:xfrm flipH="1">
            <a:off x="3156202" y="2670470"/>
            <a:ext cx="5082353"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5" name="Line 72"/>
          <p:cNvSpPr>
            <a:spLocks noChangeShapeType="1"/>
          </p:cNvSpPr>
          <p:nvPr/>
        </p:nvSpPr>
        <p:spPr bwMode="auto">
          <a:xfrm>
            <a:off x="3737042" y="2670470"/>
            <a:ext cx="0"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6" name="Line 73"/>
          <p:cNvSpPr>
            <a:spLocks noChangeShapeType="1"/>
          </p:cNvSpPr>
          <p:nvPr/>
        </p:nvSpPr>
        <p:spPr bwMode="auto">
          <a:xfrm flipH="1">
            <a:off x="3882252" y="2670470"/>
            <a:ext cx="5009748"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7" name="Line 74"/>
          <p:cNvSpPr>
            <a:spLocks noChangeShapeType="1"/>
          </p:cNvSpPr>
          <p:nvPr/>
        </p:nvSpPr>
        <p:spPr bwMode="auto">
          <a:xfrm>
            <a:off x="4390487" y="2670470"/>
            <a:ext cx="0"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8" name="Line 75"/>
          <p:cNvSpPr>
            <a:spLocks noChangeShapeType="1"/>
          </p:cNvSpPr>
          <p:nvPr/>
        </p:nvSpPr>
        <p:spPr bwMode="auto">
          <a:xfrm>
            <a:off x="1123261" y="3686941"/>
            <a:ext cx="0"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79" name="Line 76"/>
          <p:cNvSpPr>
            <a:spLocks noChangeShapeType="1"/>
          </p:cNvSpPr>
          <p:nvPr/>
        </p:nvSpPr>
        <p:spPr bwMode="auto">
          <a:xfrm flipH="1">
            <a:off x="1268471" y="3686941"/>
            <a:ext cx="2323361"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0" name="Line 77"/>
          <p:cNvSpPr>
            <a:spLocks noChangeShapeType="1"/>
          </p:cNvSpPr>
          <p:nvPr/>
        </p:nvSpPr>
        <p:spPr bwMode="auto">
          <a:xfrm>
            <a:off x="1776706" y="3686941"/>
            <a:ext cx="0"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1" name="Line 78"/>
          <p:cNvSpPr>
            <a:spLocks noChangeShapeType="1"/>
          </p:cNvSpPr>
          <p:nvPr/>
        </p:nvSpPr>
        <p:spPr bwMode="auto">
          <a:xfrm flipH="1">
            <a:off x="1921916" y="3686941"/>
            <a:ext cx="2323361"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2" name="Line 79"/>
          <p:cNvSpPr>
            <a:spLocks noChangeShapeType="1"/>
          </p:cNvSpPr>
          <p:nvPr/>
        </p:nvSpPr>
        <p:spPr bwMode="auto">
          <a:xfrm>
            <a:off x="1123261" y="4776016"/>
            <a:ext cx="0"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3" name="Line 80"/>
          <p:cNvSpPr>
            <a:spLocks noChangeShapeType="1"/>
          </p:cNvSpPr>
          <p:nvPr/>
        </p:nvSpPr>
        <p:spPr bwMode="auto">
          <a:xfrm flipH="1">
            <a:off x="3301412" y="3686941"/>
            <a:ext cx="2395966"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4" name="Text Box 81"/>
          <p:cNvSpPr txBox="1">
            <a:spLocks noChangeArrowheads="1"/>
          </p:cNvSpPr>
          <p:nvPr/>
        </p:nvSpPr>
        <p:spPr bwMode="auto">
          <a:xfrm>
            <a:off x="542420" y="3251311"/>
            <a:ext cx="320672" cy="435630"/>
          </a:xfrm>
          <a:prstGeom prst="rect">
            <a:avLst/>
          </a:prstGeom>
          <a:noFill/>
          <a:ln w="9525">
            <a:noFill/>
            <a:miter lim="800000"/>
            <a:headEnd/>
            <a:tailEnd/>
          </a:ln>
          <a:effectLst/>
        </p:spPr>
        <p:txBody>
          <a:bodyPr wrap="none">
            <a:prstTxWarp prst="textNoShape">
              <a:avLst/>
            </a:prstTxWarp>
            <a:spAutoFit/>
          </a:bodyPr>
          <a:lstStyle/>
          <a:p>
            <a:r>
              <a:rPr lang="en-US"/>
              <a:t>1</a:t>
            </a:r>
          </a:p>
        </p:txBody>
      </p:sp>
      <p:sp>
        <p:nvSpPr>
          <p:cNvPr id="85" name="Text Box 82"/>
          <p:cNvSpPr txBox="1">
            <a:spLocks noChangeArrowheads="1"/>
          </p:cNvSpPr>
          <p:nvPr/>
        </p:nvSpPr>
        <p:spPr bwMode="auto">
          <a:xfrm>
            <a:off x="542420" y="4340386"/>
            <a:ext cx="311304" cy="369332"/>
          </a:xfrm>
          <a:prstGeom prst="rect">
            <a:avLst/>
          </a:prstGeom>
          <a:noFill/>
          <a:ln w="9525">
            <a:noFill/>
            <a:miter lim="800000"/>
            <a:headEnd/>
            <a:tailEnd/>
          </a:ln>
          <a:effectLst/>
        </p:spPr>
        <p:txBody>
          <a:bodyPr wrap="none">
            <a:prstTxWarp prst="textNoShape">
              <a:avLst/>
            </a:prstTxWarp>
            <a:spAutoFit/>
          </a:bodyPr>
          <a:lstStyle/>
          <a:p>
            <a:r>
              <a:rPr lang="en-US" dirty="0"/>
              <a:t>2</a:t>
            </a:r>
          </a:p>
        </p:txBody>
      </p:sp>
      <p:sp>
        <p:nvSpPr>
          <p:cNvPr id="86" name="Text Box 83"/>
          <p:cNvSpPr txBox="1">
            <a:spLocks noChangeArrowheads="1"/>
          </p:cNvSpPr>
          <p:nvPr/>
        </p:nvSpPr>
        <p:spPr bwMode="auto">
          <a:xfrm>
            <a:off x="542420" y="5429462"/>
            <a:ext cx="311304" cy="369332"/>
          </a:xfrm>
          <a:prstGeom prst="rect">
            <a:avLst/>
          </a:prstGeom>
          <a:noFill/>
          <a:ln w="9525">
            <a:noFill/>
            <a:miter lim="800000"/>
            <a:headEnd/>
            <a:tailEnd/>
          </a:ln>
          <a:effectLst/>
        </p:spPr>
        <p:txBody>
          <a:bodyPr wrap="none">
            <a:prstTxWarp prst="textNoShape">
              <a:avLst/>
            </a:prstTxWarp>
            <a:spAutoFit/>
          </a:bodyPr>
          <a:lstStyle/>
          <a:p>
            <a:r>
              <a:rPr lang="en-US" dirty="0"/>
              <a:t>3</a:t>
            </a:r>
          </a:p>
        </p:txBody>
      </p:sp>
      <p:sp>
        <p:nvSpPr>
          <p:cNvPr id="87" name="Line 84"/>
          <p:cNvSpPr>
            <a:spLocks noChangeShapeType="1"/>
          </p:cNvSpPr>
          <p:nvPr/>
        </p:nvSpPr>
        <p:spPr bwMode="auto">
          <a:xfrm>
            <a:off x="5043933" y="2670470"/>
            <a:ext cx="0"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8" name="Line 85"/>
          <p:cNvSpPr>
            <a:spLocks noChangeShapeType="1"/>
          </p:cNvSpPr>
          <p:nvPr/>
        </p:nvSpPr>
        <p:spPr bwMode="auto">
          <a:xfrm>
            <a:off x="5697378" y="2670470"/>
            <a:ext cx="0" cy="58084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9" name="Line 86"/>
          <p:cNvSpPr>
            <a:spLocks noChangeShapeType="1"/>
          </p:cNvSpPr>
          <p:nvPr/>
        </p:nvSpPr>
        <p:spPr bwMode="auto">
          <a:xfrm>
            <a:off x="2430151" y="3686941"/>
            <a:ext cx="0"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90" name="Line 87"/>
          <p:cNvSpPr>
            <a:spLocks noChangeShapeType="1"/>
          </p:cNvSpPr>
          <p:nvPr/>
        </p:nvSpPr>
        <p:spPr bwMode="auto">
          <a:xfrm>
            <a:off x="3083597" y="3686941"/>
            <a:ext cx="0"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91" name="Line 88"/>
          <p:cNvSpPr>
            <a:spLocks noChangeShapeType="1"/>
          </p:cNvSpPr>
          <p:nvPr/>
        </p:nvSpPr>
        <p:spPr bwMode="auto">
          <a:xfrm flipH="1">
            <a:off x="2647966" y="3686941"/>
            <a:ext cx="2323361"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92" name="Line 89"/>
          <p:cNvSpPr>
            <a:spLocks noChangeShapeType="1"/>
          </p:cNvSpPr>
          <p:nvPr/>
        </p:nvSpPr>
        <p:spPr bwMode="auto">
          <a:xfrm>
            <a:off x="1776706" y="4776016"/>
            <a:ext cx="0"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93" name="Line 90"/>
          <p:cNvSpPr>
            <a:spLocks noChangeShapeType="1"/>
          </p:cNvSpPr>
          <p:nvPr/>
        </p:nvSpPr>
        <p:spPr bwMode="auto">
          <a:xfrm flipH="1">
            <a:off x="1341076" y="4776016"/>
            <a:ext cx="1089076"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94" name="Line 91"/>
          <p:cNvSpPr>
            <a:spLocks noChangeShapeType="1"/>
          </p:cNvSpPr>
          <p:nvPr/>
        </p:nvSpPr>
        <p:spPr bwMode="auto">
          <a:xfrm flipH="1">
            <a:off x="1921916" y="4776016"/>
            <a:ext cx="1161681" cy="65344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95" name="Text Box 92"/>
          <p:cNvSpPr txBox="1">
            <a:spLocks noChangeArrowheads="1"/>
          </p:cNvSpPr>
          <p:nvPr/>
        </p:nvSpPr>
        <p:spPr bwMode="auto">
          <a:xfrm>
            <a:off x="1413681" y="1556792"/>
            <a:ext cx="744114" cy="261610"/>
          </a:xfrm>
          <a:prstGeom prst="rect">
            <a:avLst/>
          </a:prstGeom>
          <a:noFill/>
          <a:ln w="9525">
            <a:noFill/>
            <a:miter lim="800000"/>
            <a:headEnd/>
            <a:tailEnd/>
          </a:ln>
          <a:effectLst/>
        </p:spPr>
        <p:txBody>
          <a:bodyPr wrap="none">
            <a:prstTxWarp prst="textNoShape">
              <a:avLst/>
            </a:prstTxWarp>
            <a:spAutoFit/>
          </a:bodyPr>
          <a:lstStyle/>
          <a:p>
            <a:r>
              <a:rPr lang="en-US" sz="1100"/>
              <a:t>Thread 1</a:t>
            </a:r>
          </a:p>
        </p:txBody>
      </p:sp>
      <p:sp>
        <p:nvSpPr>
          <p:cNvPr id="96" name="Text Box 93"/>
          <p:cNvSpPr txBox="1">
            <a:spLocks noChangeArrowheads="1"/>
          </p:cNvSpPr>
          <p:nvPr/>
        </p:nvSpPr>
        <p:spPr bwMode="auto">
          <a:xfrm>
            <a:off x="2067126" y="1556792"/>
            <a:ext cx="744114" cy="261610"/>
          </a:xfrm>
          <a:prstGeom prst="rect">
            <a:avLst/>
          </a:prstGeom>
          <a:noFill/>
          <a:ln w="9525">
            <a:noFill/>
            <a:miter lim="800000"/>
            <a:headEnd/>
            <a:tailEnd/>
          </a:ln>
          <a:effectLst/>
        </p:spPr>
        <p:txBody>
          <a:bodyPr wrap="none">
            <a:prstTxWarp prst="textNoShape">
              <a:avLst/>
            </a:prstTxWarp>
            <a:spAutoFit/>
          </a:bodyPr>
          <a:lstStyle/>
          <a:p>
            <a:r>
              <a:rPr lang="en-US" sz="1100" dirty="0"/>
              <a:t>Thread 2</a:t>
            </a:r>
          </a:p>
        </p:txBody>
      </p:sp>
      <p:sp>
        <p:nvSpPr>
          <p:cNvPr id="97" name="Text Box 94"/>
          <p:cNvSpPr txBox="1">
            <a:spLocks noChangeArrowheads="1"/>
          </p:cNvSpPr>
          <p:nvPr/>
        </p:nvSpPr>
        <p:spPr bwMode="auto">
          <a:xfrm>
            <a:off x="4644008" y="1556792"/>
            <a:ext cx="821059" cy="261610"/>
          </a:xfrm>
          <a:prstGeom prst="rect">
            <a:avLst/>
          </a:prstGeom>
          <a:noFill/>
          <a:ln w="9525">
            <a:noFill/>
            <a:miter lim="800000"/>
            <a:headEnd/>
            <a:tailEnd/>
          </a:ln>
          <a:effectLst/>
        </p:spPr>
        <p:txBody>
          <a:bodyPr wrap="none">
            <a:prstTxWarp prst="textNoShape">
              <a:avLst/>
            </a:prstTxWarp>
            <a:spAutoFit/>
          </a:bodyPr>
          <a:lstStyle/>
          <a:p>
            <a:r>
              <a:rPr lang="en-US" sz="1100" dirty="0"/>
              <a:t>Thread 14</a:t>
            </a:r>
          </a:p>
        </p:txBody>
      </p:sp>
      <p:sp>
        <p:nvSpPr>
          <p:cNvPr id="98" name="Text Box 95"/>
          <p:cNvSpPr txBox="1">
            <a:spLocks noChangeArrowheads="1"/>
          </p:cNvSpPr>
          <p:nvPr/>
        </p:nvSpPr>
        <p:spPr bwMode="auto">
          <a:xfrm>
            <a:off x="5334353" y="1556792"/>
            <a:ext cx="821059" cy="261610"/>
          </a:xfrm>
          <a:prstGeom prst="rect">
            <a:avLst/>
          </a:prstGeom>
          <a:noFill/>
          <a:ln w="9525">
            <a:noFill/>
            <a:miter lim="800000"/>
            <a:headEnd/>
            <a:tailEnd/>
          </a:ln>
          <a:effectLst/>
        </p:spPr>
        <p:txBody>
          <a:bodyPr wrap="none">
            <a:prstTxWarp prst="textNoShape">
              <a:avLst/>
            </a:prstTxWarp>
            <a:spAutoFit/>
          </a:bodyPr>
          <a:lstStyle/>
          <a:p>
            <a:r>
              <a:rPr lang="en-US" sz="1100"/>
              <a:t>Thread 15</a:t>
            </a:r>
          </a:p>
        </p:txBody>
      </p:sp>
      <p:sp>
        <p:nvSpPr>
          <p:cNvPr id="99" name="Text Box 87"/>
          <p:cNvSpPr txBox="1">
            <a:spLocks noChangeArrowheads="1"/>
          </p:cNvSpPr>
          <p:nvPr/>
        </p:nvSpPr>
        <p:spPr bwMode="auto">
          <a:xfrm rot="16200000">
            <a:off x="-180484" y="5085369"/>
            <a:ext cx="980168" cy="320672"/>
          </a:xfrm>
          <a:prstGeom prst="rect">
            <a:avLst/>
          </a:prstGeom>
          <a:noFill/>
          <a:ln w="9525">
            <a:noFill/>
            <a:miter lim="800000"/>
            <a:headEnd/>
            <a:tailEnd/>
          </a:ln>
          <a:effectLst/>
        </p:spPr>
        <p:txBody>
          <a:bodyPr wrap="none">
            <a:prstTxWarp prst="textNoShape">
              <a:avLst/>
            </a:prstTxWarp>
            <a:spAutoFit/>
          </a:bodyPr>
          <a:lstStyle/>
          <a:p>
            <a:r>
              <a:rPr lang="en-US" sz="1600" dirty="0"/>
              <a:t>iterations</a:t>
            </a:r>
          </a:p>
        </p:txBody>
      </p:sp>
      <p:sp>
        <p:nvSpPr>
          <p:cNvPr id="100" name="Line 88"/>
          <p:cNvSpPr>
            <a:spLocks noChangeShapeType="1"/>
          </p:cNvSpPr>
          <p:nvPr/>
        </p:nvSpPr>
        <p:spPr bwMode="auto">
          <a:xfrm>
            <a:off x="469815" y="5075205"/>
            <a:ext cx="0" cy="726050"/>
          </a:xfrm>
          <a:prstGeom prst="line">
            <a:avLst/>
          </a:prstGeom>
          <a:noFill/>
          <a:ln w="38100">
            <a:solidFill>
              <a:schemeClr val="tx1"/>
            </a:solidFill>
            <a:round/>
            <a:headEnd/>
            <a:tailEnd type="triangle" w="med" len="med"/>
          </a:ln>
          <a:effectLst/>
        </p:spPr>
        <p:txBody>
          <a:bodyPr>
            <a:prstTxWarp prst="textNoShape">
              <a:avLst/>
            </a:prstTxWarp>
          </a:bodyPr>
          <a:lstStyle/>
          <a:p>
            <a:endParaRPr lang="es-ES_tradnl"/>
          </a:p>
        </p:txBody>
      </p:sp>
      <p:sp>
        <p:nvSpPr>
          <p:cNvPr id="4" name="Marcador de número de diapositiva 3"/>
          <p:cNvSpPr>
            <a:spLocks noGrp="1"/>
          </p:cNvSpPr>
          <p:nvPr>
            <p:ph type="sldNum" sz="quarter" idx="11"/>
          </p:nvPr>
        </p:nvSpPr>
        <p:spPr/>
        <p:txBody>
          <a:bodyPr/>
          <a:lstStyle/>
          <a:p>
            <a:fld id="{323594FA-E141-4234-AE05-360401972BE7}" type="slidenum">
              <a:rPr lang="en-US" altLang="en-US" smtClean="0"/>
              <a:pPr/>
              <a:t>8</a:t>
            </a:fld>
            <a:endParaRPr lang="en-US" altLang="en-US"/>
          </a:p>
        </p:txBody>
      </p:sp>
      <p:sp>
        <p:nvSpPr>
          <p:cNvPr id="102" name="CuadroTexto 26">
            <a:extLst>
              <a:ext uri="{FF2B5EF4-FFF2-40B4-BE49-F238E27FC236}">
                <a16:creationId xmlns:a16="http://schemas.microsoft.com/office/drawing/2014/main" id="{9BBD14E6-7C12-094E-80BE-D5360A3E1470}"/>
              </a:ext>
            </a:extLst>
          </p:cNvPr>
          <p:cNvSpPr txBox="1"/>
          <p:nvPr/>
        </p:nvSpPr>
        <p:spPr>
          <a:xfrm>
            <a:off x="228600" y="6495225"/>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
        <p:nvSpPr>
          <p:cNvPr id="101" name="Text Box 93">
            <a:extLst>
              <a:ext uri="{FF2B5EF4-FFF2-40B4-BE49-F238E27FC236}">
                <a16:creationId xmlns:a16="http://schemas.microsoft.com/office/drawing/2014/main" id="{3F240E91-1B52-7843-A63A-BEDA2889C7C1}"/>
              </a:ext>
            </a:extLst>
          </p:cNvPr>
          <p:cNvSpPr txBox="1">
            <a:spLocks noChangeArrowheads="1"/>
          </p:cNvSpPr>
          <p:nvPr/>
        </p:nvSpPr>
        <p:spPr bwMode="auto">
          <a:xfrm>
            <a:off x="2787358" y="1503481"/>
            <a:ext cx="309700" cy="276999"/>
          </a:xfrm>
          <a:prstGeom prst="rect">
            <a:avLst/>
          </a:prstGeom>
          <a:noFill/>
          <a:ln w="9525">
            <a:noFill/>
            <a:miter lim="800000"/>
            <a:headEnd/>
            <a:tailEnd/>
          </a:ln>
          <a:effectLst/>
        </p:spPr>
        <p:txBody>
          <a:bodyPr wrap="none">
            <a:prstTxWarp prst="textNoShape">
              <a:avLst/>
            </a:prstTxWarp>
            <a:spAutoFit/>
          </a:bodyPr>
          <a:lstStyle/>
          <a:p>
            <a:r>
              <a:rPr lang="en-US" sz="1200" dirty="0"/>
              <a:t>…</a:t>
            </a:r>
          </a:p>
        </p:txBody>
      </p:sp>
    </p:spTree>
    <p:extLst>
      <p:ext uri="{BB962C8B-B14F-4D97-AF65-F5344CB8AC3E}">
        <p14:creationId xmlns:p14="http://schemas.microsoft.com/office/powerpoint/2010/main" val="27029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5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6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6"/>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9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9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94"/>
                                        </p:tgtEl>
                                        <p:attrNameLst>
                                          <p:attrName>style.visibility</p:attrName>
                                        </p:attrNameLst>
                                      </p:cBhvr>
                                      <p:to>
                                        <p:strVal val="visible"/>
                                      </p:to>
                                    </p:set>
                                  </p:childTnLst>
                                </p:cTn>
                              </p:par>
                              <p:par>
                                <p:cTn id="169" presetID="1" presetClass="entr" presetSubtype="0" fill="hold" grpId="1" nodeType="withEffect">
                                  <p:stCondLst>
                                    <p:cond delay="0"/>
                                  </p:stCondLst>
                                  <p:childTnLst>
                                    <p:set>
                                      <p:cBhvr>
                                        <p:cTn id="170" dur="1" fill="hold">
                                          <p:stCondLst>
                                            <p:cond delay="0"/>
                                          </p:stCondLst>
                                        </p:cTn>
                                        <p:tgtEl>
                                          <p:spTgt spid="99"/>
                                        </p:tgtEl>
                                        <p:attrNameLst>
                                          <p:attrName>style.visibility</p:attrName>
                                        </p:attrNameLst>
                                      </p:cBhvr>
                                      <p:to>
                                        <p:strVal val="visible"/>
                                      </p:to>
                                    </p:set>
                                  </p:childTnLst>
                                </p:cTn>
                              </p:par>
                              <p:par>
                                <p:cTn id="171" presetID="1" presetClass="entr" presetSubtype="0" fill="hold" grpId="1" nodeType="withEffect">
                                  <p:stCondLst>
                                    <p:cond delay="0"/>
                                  </p:stCondLst>
                                  <p:childTnLst>
                                    <p:set>
                                      <p:cBhvr>
                                        <p:cTn id="172" dur="1" fill="hold">
                                          <p:stCondLst>
                                            <p:cond delay="0"/>
                                          </p:stCondLst>
                                        </p:cTn>
                                        <p:tgtEl>
                                          <p:spTgt spid="10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p:bldP spid="86" grpId="0"/>
      <p:bldP spid="87" grpId="0" animBg="1"/>
      <p:bldP spid="88" grpId="0" animBg="1"/>
      <p:bldP spid="89" grpId="0" animBg="1"/>
      <p:bldP spid="90" grpId="0" animBg="1"/>
      <p:bldP spid="91" grpId="0" animBg="1"/>
      <p:bldP spid="92" grpId="0" animBg="1"/>
      <p:bldP spid="93" grpId="0" animBg="1"/>
      <p:bldP spid="94" grpId="0" animBg="1"/>
      <p:bldP spid="95" grpId="0"/>
      <p:bldP spid="96" grpId="0"/>
      <p:bldP spid="97" grpId="0"/>
      <p:bldP spid="98" grpId="0"/>
      <p:bldP spid="99" grpId="0"/>
      <p:bldP spid="99" grpId="1"/>
      <p:bldP spid="100" grpId="0" animBg="1"/>
      <p:bldP spid="100" grpId="1" animBg="1"/>
      <p:bldP spid="10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0C0"/>
                </a:solidFill>
              </a:rPr>
              <a:t>SpMV</a:t>
            </a:r>
            <a:r>
              <a:rPr lang="en-US" dirty="0">
                <a:solidFill>
                  <a:srgbClr val="0070C0"/>
                </a:solidFill>
              </a:rPr>
              <a:t>/COO</a:t>
            </a:r>
          </a:p>
        </p:txBody>
      </p:sp>
      <p:graphicFrame>
        <p:nvGraphicFramePr>
          <p:cNvPr id="3" name="Table 2"/>
          <p:cNvGraphicFramePr>
            <a:graphicFrameLocks noGrp="1"/>
          </p:cNvGraphicFramePr>
          <p:nvPr/>
        </p:nvGraphicFramePr>
        <p:xfrm>
          <a:off x="1645367" y="1334354"/>
          <a:ext cx="219456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8110500"/>
                    </a:ext>
                  </a:extLst>
                </a:gridCol>
                <a:gridCol w="548640">
                  <a:extLst>
                    <a:ext uri="{9D8B030D-6E8A-4147-A177-3AD203B41FA5}">
                      <a16:colId xmlns:a16="http://schemas.microsoft.com/office/drawing/2014/main" val="122961184"/>
                    </a:ext>
                  </a:extLst>
                </a:gridCol>
                <a:gridCol w="548640">
                  <a:extLst>
                    <a:ext uri="{9D8B030D-6E8A-4147-A177-3AD203B41FA5}">
                      <a16:colId xmlns:a16="http://schemas.microsoft.com/office/drawing/2014/main" val="4055335270"/>
                    </a:ext>
                  </a:extLst>
                </a:gridCol>
                <a:gridCol w="548640">
                  <a:extLst>
                    <a:ext uri="{9D8B030D-6E8A-4147-A177-3AD203B41FA5}">
                      <a16:colId xmlns:a16="http://schemas.microsoft.com/office/drawing/2014/main" val="2769809228"/>
                    </a:ext>
                  </a:extLst>
                </a:gridCol>
              </a:tblGrid>
              <a:tr h="548640">
                <a:tc>
                  <a:txBody>
                    <a:bodyPr/>
                    <a:lstStyle/>
                    <a:p>
                      <a:pPr algn="ctr"/>
                      <a:r>
                        <a:rPr lang="en-US" sz="2400" dirty="0"/>
                        <a:t>1</a:t>
                      </a:r>
                    </a:p>
                  </a:txBody>
                  <a:tcPr marL="133656" marR="133656" marT="66829" marB="66829" anchor="ctr">
                    <a:solidFill>
                      <a:schemeClr val="accent1">
                        <a:lumMod val="60000"/>
                        <a:lumOff val="40000"/>
                      </a:schemeClr>
                    </a:solidFill>
                  </a:tcPr>
                </a:tc>
                <a:tc>
                  <a:txBody>
                    <a:bodyPr/>
                    <a:lstStyle/>
                    <a:p>
                      <a:pPr algn="ctr"/>
                      <a:r>
                        <a:rPr lang="en-US" sz="2400" dirty="0"/>
                        <a:t>7</a:t>
                      </a:r>
                    </a:p>
                  </a:txBody>
                  <a:tcPr marL="133656" marR="133656" marT="66829" marB="66829" anchor="ctr">
                    <a:solidFill>
                      <a:schemeClr val="accent6">
                        <a:lumMod val="60000"/>
                        <a:lumOff val="40000"/>
                      </a:schemeClr>
                    </a:solidFill>
                  </a:tcPr>
                </a:tc>
                <a:tc>
                  <a:txBody>
                    <a:bodyPr/>
                    <a:lstStyle/>
                    <a:p>
                      <a:pPr algn="ctr"/>
                      <a:endParaRPr lang="en-US" sz="2400" dirty="0"/>
                    </a:p>
                  </a:txBody>
                  <a:tcPr marL="133656" marR="133656" marT="66829" marB="66829" anchor="ctr"/>
                </a:tc>
                <a:tc>
                  <a:txBody>
                    <a:bodyPr/>
                    <a:lstStyle/>
                    <a:p>
                      <a:pPr algn="ctr"/>
                      <a:endParaRPr lang="en-US" sz="2400"/>
                    </a:p>
                  </a:txBody>
                  <a:tcPr marL="133656" marR="133656" marT="66829" marB="66829" anchor="ctr"/>
                </a:tc>
                <a:extLst>
                  <a:ext uri="{0D108BD9-81ED-4DB2-BD59-A6C34878D82A}">
                    <a16:rowId xmlns:a16="http://schemas.microsoft.com/office/drawing/2014/main" val="2744168065"/>
                  </a:ext>
                </a:extLst>
              </a:tr>
              <a:tr h="548640">
                <a:tc>
                  <a:txBody>
                    <a:bodyPr/>
                    <a:lstStyle/>
                    <a:p>
                      <a:pPr algn="ctr"/>
                      <a:r>
                        <a:rPr lang="en-US" sz="2400" dirty="0"/>
                        <a:t>5</a:t>
                      </a:r>
                    </a:p>
                  </a:txBody>
                  <a:tcPr marL="133656" marR="133656" marT="66829" marB="66829" anchor="ctr">
                    <a:solidFill>
                      <a:schemeClr val="accent4">
                        <a:lumMod val="60000"/>
                        <a:lumOff val="40000"/>
                      </a:schemeClr>
                    </a:solidFill>
                  </a:tcPr>
                </a:tc>
                <a:tc>
                  <a:txBody>
                    <a:bodyPr/>
                    <a:lstStyle/>
                    <a:p>
                      <a:pPr algn="ctr"/>
                      <a:endParaRPr lang="en-US" sz="2400" dirty="0"/>
                    </a:p>
                  </a:txBody>
                  <a:tcPr marL="133656" marR="133656" marT="66829" marB="66829" anchor="ctr"/>
                </a:tc>
                <a:tc>
                  <a:txBody>
                    <a:bodyPr/>
                    <a:lstStyle/>
                    <a:p>
                      <a:pPr algn="ctr"/>
                      <a:r>
                        <a:rPr lang="en-US" sz="2400" dirty="0"/>
                        <a:t>3</a:t>
                      </a:r>
                    </a:p>
                  </a:txBody>
                  <a:tcPr marL="133656" marR="133656" marT="66829" marB="66829" anchor="ctr">
                    <a:solidFill>
                      <a:schemeClr val="accent5">
                        <a:lumMod val="60000"/>
                        <a:lumOff val="40000"/>
                      </a:schemeClr>
                    </a:solidFill>
                  </a:tcPr>
                </a:tc>
                <a:tc>
                  <a:txBody>
                    <a:bodyPr/>
                    <a:lstStyle/>
                    <a:p>
                      <a:pPr algn="ctr"/>
                      <a:r>
                        <a:rPr lang="en-US" sz="2400" dirty="0"/>
                        <a:t>9</a:t>
                      </a:r>
                    </a:p>
                  </a:txBody>
                  <a:tcPr marL="133656" marR="133656" marT="66829" marB="66829" anchor="ctr">
                    <a:solidFill>
                      <a:schemeClr val="accent2">
                        <a:lumMod val="60000"/>
                        <a:lumOff val="40000"/>
                      </a:schemeClr>
                    </a:solidFill>
                  </a:tcPr>
                </a:tc>
                <a:extLst>
                  <a:ext uri="{0D108BD9-81ED-4DB2-BD59-A6C34878D82A}">
                    <a16:rowId xmlns:a16="http://schemas.microsoft.com/office/drawing/2014/main" val="9918186"/>
                  </a:ext>
                </a:extLst>
              </a:tr>
              <a:tr h="548640">
                <a:tc>
                  <a:txBody>
                    <a:bodyPr/>
                    <a:lstStyle/>
                    <a:p>
                      <a:pPr algn="ctr"/>
                      <a:endParaRPr lang="en-US" sz="2400" dirty="0"/>
                    </a:p>
                  </a:txBody>
                  <a:tcPr marL="133656" marR="133656" marT="66829" marB="66829" anchor="ctr"/>
                </a:tc>
                <a:tc>
                  <a:txBody>
                    <a:bodyPr/>
                    <a:lstStyle/>
                    <a:p>
                      <a:pPr algn="ctr"/>
                      <a:r>
                        <a:rPr lang="en-US" sz="2400" dirty="0"/>
                        <a:t>2</a:t>
                      </a:r>
                    </a:p>
                  </a:txBody>
                  <a:tcPr marL="133656" marR="133656" marT="66829" marB="66829" anchor="ctr">
                    <a:solidFill>
                      <a:srgbClr val="DCB894"/>
                    </a:solidFill>
                  </a:tcPr>
                </a:tc>
                <a:tc>
                  <a:txBody>
                    <a:bodyPr/>
                    <a:lstStyle/>
                    <a:p>
                      <a:pPr algn="ctr"/>
                      <a:r>
                        <a:rPr lang="en-US" sz="2400" dirty="0"/>
                        <a:t>8</a:t>
                      </a:r>
                    </a:p>
                  </a:txBody>
                  <a:tcPr marL="133656" marR="133656" marT="66829" marB="66829" anchor="ctr">
                    <a:solidFill>
                      <a:srgbClr val="D7AFFF"/>
                    </a:solidFill>
                  </a:tcPr>
                </a:tc>
                <a:tc>
                  <a:txBody>
                    <a:bodyPr/>
                    <a:lstStyle/>
                    <a:p>
                      <a:pPr algn="ctr"/>
                      <a:endParaRPr lang="en-US" sz="2400" dirty="0"/>
                    </a:p>
                  </a:txBody>
                  <a:tcPr marL="133656" marR="133656" marT="66829" marB="66829" anchor="ctr"/>
                </a:tc>
                <a:extLst>
                  <a:ext uri="{0D108BD9-81ED-4DB2-BD59-A6C34878D82A}">
                    <a16:rowId xmlns:a16="http://schemas.microsoft.com/office/drawing/2014/main" val="915315581"/>
                  </a:ext>
                </a:extLst>
              </a:tr>
              <a:tr h="548640">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r>
                        <a:rPr lang="en-US" sz="2400" dirty="0"/>
                        <a:t>6</a:t>
                      </a:r>
                    </a:p>
                  </a:txBody>
                  <a:tcPr marL="133656" marR="133656" marT="66829" marB="66829" anchor="ctr">
                    <a:solidFill>
                      <a:srgbClr val="FF9999"/>
                    </a:solidFill>
                  </a:tcPr>
                </a:tc>
                <a:extLst>
                  <a:ext uri="{0D108BD9-81ED-4DB2-BD59-A6C34878D82A}">
                    <a16:rowId xmlns:a16="http://schemas.microsoft.com/office/drawing/2014/main" val="979355789"/>
                  </a:ext>
                </a:extLst>
              </a:tr>
            </a:tbl>
          </a:graphicData>
        </a:graphic>
      </p:graphicFrame>
      <p:sp>
        <p:nvSpPr>
          <p:cNvPr id="7" name="TextBox 6"/>
          <p:cNvSpPr txBox="1"/>
          <p:nvPr/>
        </p:nvSpPr>
        <p:spPr>
          <a:xfrm>
            <a:off x="466026" y="1357406"/>
            <a:ext cx="1087478" cy="461665"/>
          </a:xfrm>
          <a:prstGeom prst="rect">
            <a:avLst/>
          </a:prstGeom>
          <a:noFill/>
        </p:spPr>
        <p:txBody>
          <a:bodyPr wrap="none" rtlCol="0">
            <a:spAutoFit/>
          </a:bodyPr>
          <a:lstStyle/>
          <a:p>
            <a:pPr algn="r"/>
            <a:r>
              <a:rPr lang="en-US" sz="2400" dirty="0"/>
              <a:t>Matrix:</a:t>
            </a:r>
          </a:p>
        </p:txBody>
      </p:sp>
      <p:sp>
        <p:nvSpPr>
          <p:cNvPr id="19" name="TextBox 18"/>
          <p:cNvSpPr txBox="1"/>
          <p:nvPr/>
        </p:nvSpPr>
        <p:spPr>
          <a:xfrm>
            <a:off x="3920888" y="2095794"/>
            <a:ext cx="389850" cy="584775"/>
          </a:xfrm>
          <a:prstGeom prst="rect">
            <a:avLst/>
          </a:prstGeom>
          <a:noFill/>
        </p:spPr>
        <p:txBody>
          <a:bodyPr wrap="none" rtlCol="0">
            <a:spAutoFit/>
          </a:bodyPr>
          <a:lstStyle/>
          <a:p>
            <a:pPr algn="ctr"/>
            <a:r>
              <a:rPr lang="en-US" sz="3200" dirty="0"/>
              <a:t>×</a:t>
            </a:r>
          </a:p>
        </p:txBody>
      </p:sp>
      <p:sp>
        <p:nvSpPr>
          <p:cNvPr id="20" name="TextBox 19"/>
          <p:cNvSpPr txBox="1"/>
          <p:nvPr/>
        </p:nvSpPr>
        <p:spPr>
          <a:xfrm>
            <a:off x="5021300" y="2095794"/>
            <a:ext cx="389850" cy="584775"/>
          </a:xfrm>
          <a:prstGeom prst="rect">
            <a:avLst/>
          </a:prstGeom>
          <a:noFill/>
        </p:spPr>
        <p:txBody>
          <a:bodyPr wrap="none" rtlCol="0">
            <a:spAutoFit/>
          </a:bodyPr>
          <a:lstStyle/>
          <a:p>
            <a:pPr algn="ctr"/>
            <a:r>
              <a:rPr lang="en-US" sz="3200" dirty="0"/>
              <a:t>=</a:t>
            </a:r>
          </a:p>
        </p:txBody>
      </p:sp>
      <p:graphicFrame>
        <p:nvGraphicFramePr>
          <p:cNvPr id="21" name="Table 20"/>
          <p:cNvGraphicFramePr>
            <a:graphicFrameLocks noGrp="1"/>
          </p:cNvGraphicFramePr>
          <p:nvPr/>
        </p:nvGraphicFramePr>
        <p:xfrm>
          <a:off x="4391699" y="1334354"/>
          <a:ext cx="54864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3545620861"/>
                    </a:ext>
                  </a:extLst>
                </a:gridCol>
              </a:tblGrid>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463891300"/>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859101109"/>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329695526"/>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895109681"/>
                  </a:ext>
                </a:extLst>
              </a:tr>
            </a:tbl>
          </a:graphicData>
        </a:graphic>
      </p:graphicFrame>
      <p:graphicFrame>
        <p:nvGraphicFramePr>
          <p:cNvPr id="22" name="Table 21"/>
          <p:cNvGraphicFramePr>
            <a:graphicFrameLocks noGrp="1"/>
          </p:cNvGraphicFramePr>
          <p:nvPr/>
        </p:nvGraphicFramePr>
        <p:xfrm>
          <a:off x="5492111" y="1334354"/>
          <a:ext cx="54864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3545620861"/>
                    </a:ext>
                  </a:extLst>
                </a:gridCol>
              </a:tblGrid>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463891300"/>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859101109"/>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329695526"/>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895109681"/>
                  </a:ext>
                </a:extLst>
              </a:tr>
            </a:tbl>
          </a:graphicData>
        </a:graphic>
      </p:graphicFrame>
      <p:graphicFrame>
        <p:nvGraphicFramePr>
          <p:cNvPr id="23" name="Table 22"/>
          <p:cNvGraphicFramePr>
            <a:graphicFrameLocks noGrp="1"/>
          </p:cNvGraphicFramePr>
          <p:nvPr/>
        </p:nvGraphicFramePr>
        <p:xfrm>
          <a:off x="1645367" y="3731774"/>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0</a:t>
                      </a:r>
                    </a:p>
                  </a:txBody>
                  <a:tcPr anchor="ctr">
                    <a:solidFill>
                      <a:schemeClr val="accent1">
                        <a:lumMod val="60000"/>
                        <a:lumOff val="40000"/>
                      </a:schemeClr>
                    </a:solidFill>
                  </a:tcPr>
                </a:tc>
                <a:tc>
                  <a:txBody>
                    <a:bodyPr/>
                    <a:lstStyle/>
                    <a:p>
                      <a:pPr algn="ctr"/>
                      <a:r>
                        <a:rPr lang="en-US" sz="2400" dirty="0"/>
                        <a:t>0</a:t>
                      </a:r>
                    </a:p>
                  </a:txBody>
                  <a:tcPr anchor="ctr">
                    <a:solidFill>
                      <a:schemeClr val="accent6">
                        <a:lumMod val="60000"/>
                        <a:lumOff val="40000"/>
                      </a:schemeClr>
                    </a:solidFill>
                  </a:tcPr>
                </a:tc>
                <a:tc>
                  <a:txBody>
                    <a:bodyPr/>
                    <a:lstStyle/>
                    <a:p>
                      <a:pPr algn="ctr"/>
                      <a:r>
                        <a:rPr lang="en-US" sz="2400" dirty="0"/>
                        <a:t>1</a:t>
                      </a:r>
                    </a:p>
                  </a:txBody>
                  <a:tcPr anchor="ctr">
                    <a:solidFill>
                      <a:schemeClr val="accent4">
                        <a:lumMod val="60000"/>
                        <a:lumOff val="40000"/>
                      </a:schemeClr>
                    </a:solidFill>
                  </a:tcPr>
                </a:tc>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1</a:t>
                      </a:r>
                    </a:p>
                  </a:txBody>
                  <a:tcPr anchor="ctr">
                    <a:solidFill>
                      <a:schemeClr val="accent2">
                        <a:lumMod val="60000"/>
                        <a:lumOff val="40000"/>
                      </a:schemeClr>
                    </a:solidFill>
                  </a:tcPr>
                </a:tc>
                <a:tc>
                  <a:txBody>
                    <a:bodyPr/>
                    <a:lstStyle/>
                    <a:p>
                      <a:pPr algn="ctr"/>
                      <a:r>
                        <a:rPr lang="en-US" sz="2400" dirty="0"/>
                        <a:t>2</a:t>
                      </a:r>
                    </a:p>
                  </a:txBody>
                  <a:tcPr anchor="ctr">
                    <a:solidFill>
                      <a:srgbClr val="DCB894"/>
                    </a:solidFill>
                  </a:tcPr>
                </a:tc>
                <a:tc>
                  <a:txBody>
                    <a:bodyPr/>
                    <a:lstStyle/>
                    <a:p>
                      <a:pPr algn="ctr"/>
                      <a:r>
                        <a:rPr lang="en-US" sz="2400" dirty="0"/>
                        <a:t>2</a:t>
                      </a:r>
                    </a:p>
                  </a:txBody>
                  <a:tcPr anchor="ctr">
                    <a:solidFill>
                      <a:srgbClr val="D7AFFF"/>
                    </a:solidFill>
                  </a:tcPr>
                </a:tc>
                <a:tc>
                  <a:txBody>
                    <a:bodyPr/>
                    <a:lstStyle/>
                    <a:p>
                      <a:pPr algn="ctr"/>
                      <a:r>
                        <a:rPr lang="en-US" sz="2400" dirty="0"/>
                        <a:t>3</a:t>
                      </a:r>
                    </a:p>
                  </a:txBody>
                  <a:tcPr anchor="ctr">
                    <a:solidFill>
                      <a:srgbClr val="FF9999"/>
                    </a:solidFill>
                  </a:tcPr>
                </a:tc>
                <a:extLst>
                  <a:ext uri="{0D108BD9-81ED-4DB2-BD59-A6C34878D82A}">
                    <a16:rowId xmlns:a16="http://schemas.microsoft.com/office/drawing/2014/main" val="1009824243"/>
                  </a:ext>
                </a:extLst>
              </a:tr>
            </a:tbl>
          </a:graphicData>
        </a:graphic>
      </p:graphicFrame>
      <p:graphicFrame>
        <p:nvGraphicFramePr>
          <p:cNvPr id="24" name="Table 23"/>
          <p:cNvGraphicFramePr>
            <a:graphicFrameLocks noGrp="1"/>
          </p:cNvGraphicFramePr>
          <p:nvPr/>
        </p:nvGraphicFramePr>
        <p:xfrm>
          <a:off x="1645367" y="4454073"/>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0</a:t>
                      </a:r>
                    </a:p>
                  </a:txBody>
                  <a:tcPr anchor="ctr">
                    <a:solidFill>
                      <a:schemeClr val="accent1">
                        <a:lumMod val="60000"/>
                        <a:lumOff val="40000"/>
                      </a:schemeClr>
                    </a:solidFill>
                  </a:tcPr>
                </a:tc>
                <a:tc>
                  <a:txBody>
                    <a:bodyPr/>
                    <a:lstStyle/>
                    <a:p>
                      <a:pPr algn="ctr"/>
                      <a:r>
                        <a:rPr lang="en-US" sz="2400" dirty="0"/>
                        <a:t>1</a:t>
                      </a:r>
                    </a:p>
                  </a:txBody>
                  <a:tcPr anchor="ctr">
                    <a:solidFill>
                      <a:schemeClr val="accent6">
                        <a:lumMod val="60000"/>
                        <a:lumOff val="40000"/>
                      </a:schemeClr>
                    </a:solidFill>
                  </a:tcPr>
                </a:tc>
                <a:tc>
                  <a:txBody>
                    <a:bodyPr/>
                    <a:lstStyle/>
                    <a:p>
                      <a:pPr algn="ctr"/>
                      <a:r>
                        <a:rPr lang="en-US" sz="2400" dirty="0"/>
                        <a:t>0</a:t>
                      </a:r>
                    </a:p>
                  </a:txBody>
                  <a:tcPr anchor="ctr">
                    <a:solidFill>
                      <a:schemeClr val="accent4">
                        <a:lumMod val="60000"/>
                        <a:lumOff val="40000"/>
                      </a:schemeClr>
                    </a:solidFill>
                  </a:tcPr>
                </a:tc>
                <a:tc>
                  <a:txBody>
                    <a:bodyPr/>
                    <a:lstStyle/>
                    <a:p>
                      <a:pPr algn="ctr"/>
                      <a:r>
                        <a:rPr lang="en-US" sz="2400" dirty="0"/>
                        <a:t>2</a:t>
                      </a:r>
                    </a:p>
                  </a:txBody>
                  <a:tcPr anchor="ctr">
                    <a:solidFill>
                      <a:schemeClr val="accent5">
                        <a:lumMod val="60000"/>
                        <a:lumOff val="40000"/>
                      </a:schemeClr>
                    </a:solidFill>
                  </a:tcPr>
                </a:tc>
                <a:tc>
                  <a:txBody>
                    <a:bodyPr/>
                    <a:lstStyle/>
                    <a:p>
                      <a:pPr algn="ctr"/>
                      <a:r>
                        <a:rPr lang="en-US" sz="2400" dirty="0"/>
                        <a:t>3</a:t>
                      </a:r>
                    </a:p>
                  </a:txBody>
                  <a:tcPr anchor="ctr">
                    <a:solidFill>
                      <a:schemeClr val="accent2">
                        <a:lumMod val="60000"/>
                        <a:lumOff val="40000"/>
                      </a:schemeClr>
                    </a:solidFill>
                  </a:tcPr>
                </a:tc>
                <a:tc>
                  <a:txBody>
                    <a:bodyPr/>
                    <a:lstStyle/>
                    <a:p>
                      <a:pPr algn="ctr"/>
                      <a:r>
                        <a:rPr lang="en-US" sz="2400" dirty="0"/>
                        <a:t>1</a:t>
                      </a:r>
                    </a:p>
                  </a:txBody>
                  <a:tcPr anchor="ctr">
                    <a:solidFill>
                      <a:srgbClr val="DCB894"/>
                    </a:solidFill>
                  </a:tcPr>
                </a:tc>
                <a:tc>
                  <a:txBody>
                    <a:bodyPr/>
                    <a:lstStyle/>
                    <a:p>
                      <a:pPr algn="ctr"/>
                      <a:r>
                        <a:rPr lang="en-US" sz="2400" dirty="0"/>
                        <a:t>2</a:t>
                      </a:r>
                    </a:p>
                  </a:txBody>
                  <a:tcPr anchor="ctr">
                    <a:solidFill>
                      <a:srgbClr val="D7AFFF"/>
                    </a:solidFill>
                  </a:tcPr>
                </a:tc>
                <a:tc>
                  <a:txBody>
                    <a:bodyPr/>
                    <a:lstStyle/>
                    <a:p>
                      <a:pPr algn="ctr"/>
                      <a:r>
                        <a:rPr lang="en-US" sz="2400" dirty="0"/>
                        <a:t>3</a:t>
                      </a:r>
                    </a:p>
                  </a:txBody>
                  <a:tcPr anchor="ctr">
                    <a:solidFill>
                      <a:srgbClr val="FF9999"/>
                    </a:solidFill>
                  </a:tcPr>
                </a:tc>
                <a:extLst>
                  <a:ext uri="{0D108BD9-81ED-4DB2-BD59-A6C34878D82A}">
                    <a16:rowId xmlns:a16="http://schemas.microsoft.com/office/drawing/2014/main" val="1009824243"/>
                  </a:ext>
                </a:extLst>
              </a:tr>
            </a:tbl>
          </a:graphicData>
        </a:graphic>
      </p:graphicFrame>
      <p:graphicFrame>
        <p:nvGraphicFramePr>
          <p:cNvPr id="25" name="Table 24"/>
          <p:cNvGraphicFramePr>
            <a:graphicFrameLocks noGrp="1"/>
          </p:cNvGraphicFramePr>
          <p:nvPr/>
        </p:nvGraphicFramePr>
        <p:xfrm>
          <a:off x="1645367" y="5176372"/>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1</a:t>
                      </a:r>
                    </a:p>
                  </a:txBody>
                  <a:tcPr anchor="ctr">
                    <a:solidFill>
                      <a:schemeClr val="accent1">
                        <a:lumMod val="60000"/>
                        <a:lumOff val="40000"/>
                      </a:schemeClr>
                    </a:solidFill>
                  </a:tcPr>
                </a:tc>
                <a:tc>
                  <a:txBody>
                    <a:bodyPr/>
                    <a:lstStyle/>
                    <a:p>
                      <a:pPr algn="ctr"/>
                      <a:r>
                        <a:rPr lang="en-US" sz="2400" dirty="0"/>
                        <a:t>7</a:t>
                      </a:r>
                    </a:p>
                  </a:txBody>
                  <a:tcPr anchor="ctr">
                    <a:solidFill>
                      <a:schemeClr val="accent6">
                        <a:lumMod val="60000"/>
                        <a:lumOff val="40000"/>
                      </a:schemeClr>
                    </a:solidFill>
                  </a:tcPr>
                </a:tc>
                <a:tc>
                  <a:txBody>
                    <a:bodyPr/>
                    <a:lstStyle/>
                    <a:p>
                      <a:pPr algn="ctr"/>
                      <a:r>
                        <a:rPr lang="en-US" sz="2400" dirty="0"/>
                        <a:t>5</a:t>
                      </a:r>
                    </a:p>
                  </a:txBody>
                  <a:tcPr anchor="ctr">
                    <a:solidFill>
                      <a:schemeClr val="accent4">
                        <a:lumMod val="60000"/>
                        <a:lumOff val="40000"/>
                      </a:schemeClr>
                    </a:solidFill>
                  </a:tcPr>
                </a:tc>
                <a:tc>
                  <a:txBody>
                    <a:bodyPr/>
                    <a:lstStyle/>
                    <a:p>
                      <a:pPr algn="ctr"/>
                      <a:r>
                        <a:rPr lang="en-US" sz="2400" dirty="0"/>
                        <a:t>3</a:t>
                      </a:r>
                    </a:p>
                  </a:txBody>
                  <a:tcPr anchor="ctr">
                    <a:solidFill>
                      <a:schemeClr val="accent5">
                        <a:lumMod val="60000"/>
                        <a:lumOff val="40000"/>
                      </a:schemeClr>
                    </a:solidFill>
                  </a:tcPr>
                </a:tc>
                <a:tc>
                  <a:txBody>
                    <a:bodyPr/>
                    <a:lstStyle/>
                    <a:p>
                      <a:pPr algn="ctr"/>
                      <a:r>
                        <a:rPr lang="en-US" sz="2400" dirty="0"/>
                        <a:t>9</a:t>
                      </a:r>
                    </a:p>
                  </a:txBody>
                  <a:tcPr anchor="ctr">
                    <a:solidFill>
                      <a:schemeClr val="accent2">
                        <a:lumMod val="60000"/>
                        <a:lumOff val="40000"/>
                      </a:schemeClr>
                    </a:solidFill>
                  </a:tcPr>
                </a:tc>
                <a:tc>
                  <a:txBody>
                    <a:bodyPr/>
                    <a:lstStyle/>
                    <a:p>
                      <a:pPr algn="ctr"/>
                      <a:r>
                        <a:rPr lang="en-US" sz="2400" dirty="0"/>
                        <a:t>2</a:t>
                      </a:r>
                    </a:p>
                  </a:txBody>
                  <a:tcPr anchor="ctr">
                    <a:solidFill>
                      <a:srgbClr val="DCB894"/>
                    </a:solidFill>
                  </a:tcPr>
                </a:tc>
                <a:tc>
                  <a:txBody>
                    <a:bodyPr/>
                    <a:lstStyle/>
                    <a:p>
                      <a:pPr algn="ctr"/>
                      <a:r>
                        <a:rPr lang="en-US" sz="2400" dirty="0"/>
                        <a:t>8</a:t>
                      </a:r>
                    </a:p>
                  </a:txBody>
                  <a:tcPr anchor="ctr">
                    <a:solidFill>
                      <a:srgbClr val="D7AFFF"/>
                    </a:solidFill>
                  </a:tcPr>
                </a:tc>
                <a:tc>
                  <a:txBody>
                    <a:bodyPr/>
                    <a:lstStyle/>
                    <a:p>
                      <a:pPr algn="ctr"/>
                      <a:r>
                        <a:rPr lang="en-US" sz="2400" dirty="0"/>
                        <a:t>6</a:t>
                      </a:r>
                    </a:p>
                  </a:txBody>
                  <a:tcPr anchor="ctr">
                    <a:solidFill>
                      <a:srgbClr val="FF9999"/>
                    </a:solidFill>
                  </a:tcPr>
                </a:tc>
                <a:extLst>
                  <a:ext uri="{0D108BD9-81ED-4DB2-BD59-A6C34878D82A}">
                    <a16:rowId xmlns:a16="http://schemas.microsoft.com/office/drawing/2014/main" val="1009824243"/>
                  </a:ext>
                </a:extLst>
              </a:tr>
            </a:tbl>
          </a:graphicData>
        </a:graphic>
      </p:graphicFrame>
      <p:sp>
        <p:nvSpPr>
          <p:cNvPr id="26" name="TextBox 25"/>
          <p:cNvSpPr txBox="1"/>
          <p:nvPr/>
        </p:nvSpPr>
        <p:spPr>
          <a:xfrm>
            <a:off x="746360" y="3775261"/>
            <a:ext cx="807144" cy="461665"/>
          </a:xfrm>
          <a:prstGeom prst="rect">
            <a:avLst/>
          </a:prstGeom>
          <a:noFill/>
        </p:spPr>
        <p:txBody>
          <a:bodyPr wrap="none" rtlCol="0">
            <a:spAutoFit/>
          </a:bodyPr>
          <a:lstStyle/>
          <a:p>
            <a:pPr algn="r"/>
            <a:r>
              <a:rPr lang="en-US" sz="2400" dirty="0"/>
              <a:t>Row:</a:t>
            </a:r>
          </a:p>
        </p:txBody>
      </p:sp>
      <p:sp>
        <p:nvSpPr>
          <p:cNvPr id="27" name="TextBox 26"/>
          <p:cNvSpPr txBox="1"/>
          <p:nvPr/>
        </p:nvSpPr>
        <p:spPr>
          <a:xfrm>
            <a:off x="322077" y="4520643"/>
            <a:ext cx="1231427" cy="461665"/>
          </a:xfrm>
          <a:prstGeom prst="rect">
            <a:avLst/>
          </a:prstGeom>
          <a:noFill/>
        </p:spPr>
        <p:txBody>
          <a:bodyPr wrap="none" rtlCol="0">
            <a:spAutoFit/>
          </a:bodyPr>
          <a:lstStyle/>
          <a:p>
            <a:pPr algn="r"/>
            <a:r>
              <a:rPr lang="en-US" sz="2400" dirty="0"/>
              <a:t>Column:</a:t>
            </a:r>
          </a:p>
        </p:txBody>
      </p:sp>
      <p:sp>
        <p:nvSpPr>
          <p:cNvPr id="28" name="TextBox 27"/>
          <p:cNvSpPr txBox="1"/>
          <p:nvPr/>
        </p:nvSpPr>
        <p:spPr>
          <a:xfrm>
            <a:off x="595678" y="5219859"/>
            <a:ext cx="957826" cy="461665"/>
          </a:xfrm>
          <a:prstGeom prst="rect">
            <a:avLst/>
          </a:prstGeom>
          <a:noFill/>
        </p:spPr>
        <p:txBody>
          <a:bodyPr wrap="none" rtlCol="0">
            <a:spAutoFit/>
          </a:bodyPr>
          <a:lstStyle/>
          <a:p>
            <a:pPr algn="r"/>
            <a:r>
              <a:rPr lang="en-US" sz="2400" dirty="0"/>
              <a:t>Value:</a:t>
            </a:r>
          </a:p>
        </p:txBody>
      </p:sp>
      <p:grpSp>
        <p:nvGrpSpPr>
          <p:cNvPr id="36" name="Group 35"/>
          <p:cNvGrpSpPr/>
          <p:nvPr/>
        </p:nvGrpSpPr>
        <p:grpSpPr>
          <a:xfrm>
            <a:off x="1913920" y="5811299"/>
            <a:ext cx="3875371" cy="457200"/>
            <a:chOff x="1708029" y="6281199"/>
            <a:chExt cx="3875371" cy="457200"/>
          </a:xfrm>
        </p:grpSpPr>
        <p:sp>
          <p:nvSpPr>
            <p:cNvPr id="11" name="Freeform 10"/>
            <p:cNvSpPr/>
            <p:nvPr/>
          </p:nvSpPr>
          <p:spPr>
            <a:xfrm>
              <a:off x="1708029"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29" name="Freeform 28"/>
            <p:cNvSpPr/>
            <p:nvPr/>
          </p:nvSpPr>
          <p:spPr>
            <a:xfrm>
              <a:off x="2255122"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30" name="Freeform 29"/>
            <p:cNvSpPr/>
            <p:nvPr/>
          </p:nvSpPr>
          <p:spPr>
            <a:xfrm>
              <a:off x="2802215"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31" name="Freeform 30"/>
            <p:cNvSpPr/>
            <p:nvPr/>
          </p:nvSpPr>
          <p:spPr>
            <a:xfrm>
              <a:off x="3349308"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32" name="Freeform 31"/>
            <p:cNvSpPr/>
            <p:nvPr/>
          </p:nvSpPr>
          <p:spPr>
            <a:xfrm>
              <a:off x="3896401"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33" name="Freeform 32"/>
            <p:cNvSpPr/>
            <p:nvPr/>
          </p:nvSpPr>
          <p:spPr>
            <a:xfrm>
              <a:off x="4443494"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34" name="Freeform 33"/>
            <p:cNvSpPr/>
            <p:nvPr/>
          </p:nvSpPr>
          <p:spPr>
            <a:xfrm>
              <a:off x="4990587"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35" name="Freeform 34"/>
            <p:cNvSpPr/>
            <p:nvPr/>
          </p:nvSpPr>
          <p:spPr>
            <a:xfrm>
              <a:off x="5537680"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grpSp>
      <p:grpSp>
        <p:nvGrpSpPr>
          <p:cNvPr id="37" name="Group 36"/>
          <p:cNvGrpSpPr/>
          <p:nvPr/>
        </p:nvGrpSpPr>
        <p:grpSpPr>
          <a:xfrm>
            <a:off x="1723107" y="1118649"/>
            <a:ext cx="1683502" cy="2101675"/>
            <a:chOff x="1708029" y="6281199"/>
            <a:chExt cx="1683502" cy="2101675"/>
          </a:xfrm>
        </p:grpSpPr>
        <p:sp>
          <p:nvSpPr>
            <p:cNvPr id="38" name="Freeform 37"/>
            <p:cNvSpPr/>
            <p:nvPr/>
          </p:nvSpPr>
          <p:spPr>
            <a:xfrm>
              <a:off x="1708029"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39" name="Freeform 38"/>
            <p:cNvSpPr/>
            <p:nvPr/>
          </p:nvSpPr>
          <p:spPr>
            <a:xfrm>
              <a:off x="2255122"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0" name="Freeform 39"/>
            <p:cNvSpPr/>
            <p:nvPr/>
          </p:nvSpPr>
          <p:spPr>
            <a:xfrm>
              <a:off x="1711875" y="6824686"/>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1" name="Freeform 40"/>
            <p:cNvSpPr/>
            <p:nvPr/>
          </p:nvSpPr>
          <p:spPr>
            <a:xfrm>
              <a:off x="2798718" y="6824686"/>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2" name="Freeform 41"/>
            <p:cNvSpPr/>
            <p:nvPr/>
          </p:nvSpPr>
          <p:spPr>
            <a:xfrm>
              <a:off x="3345811" y="6824686"/>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3" name="Freeform 42"/>
            <p:cNvSpPr/>
            <p:nvPr/>
          </p:nvSpPr>
          <p:spPr>
            <a:xfrm>
              <a:off x="2231305" y="7395451"/>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4" name="Freeform 43"/>
            <p:cNvSpPr/>
            <p:nvPr/>
          </p:nvSpPr>
          <p:spPr>
            <a:xfrm>
              <a:off x="2778398" y="7395451"/>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5" name="Freeform 44"/>
            <p:cNvSpPr/>
            <p:nvPr/>
          </p:nvSpPr>
          <p:spPr>
            <a:xfrm>
              <a:off x="3345811" y="7925674"/>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grpSp>
      <p:sp>
        <p:nvSpPr>
          <p:cNvPr id="46" name="TextBox 45"/>
          <p:cNvSpPr txBox="1"/>
          <p:nvPr/>
        </p:nvSpPr>
        <p:spPr>
          <a:xfrm>
            <a:off x="6065722" y="4395085"/>
            <a:ext cx="3042782" cy="923330"/>
          </a:xfrm>
          <a:prstGeom prst="rect">
            <a:avLst/>
          </a:prstGeom>
          <a:noFill/>
        </p:spPr>
        <p:txBody>
          <a:bodyPr wrap="square" rtlCol="0">
            <a:spAutoFit/>
          </a:bodyPr>
          <a:lstStyle/>
          <a:p>
            <a:pPr algn="ctr"/>
            <a:r>
              <a:rPr lang="en-US" b="1" u="sng" dirty="0"/>
              <a:t>Parallelization approach:</a:t>
            </a:r>
          </a:p>
          <a:p>
            <a:pPr algn="ctr"/>
            <a:r>
              <a:rPr lang="en-US" dirty="0"/>
              <a:t>Assign one thread </a:t>
            </a:r>
          </a:p>
          <a:p>
            <a:pPr algn="ctr"/>
            <a:r>
              <a:rPr lang="en-US" dirty="0"/>
              <a:t>per nonzero</a:t>
            </a:r>
          </a:p>
        </p:txBody>
      </p:sp>
      <p:sp>
        <p:nvSpPr>
          <p:cNvPr id="47" name="Rectangle 46"/>
          <p:cNvSpPr/>
          <p:nvPr/>
        </p:nvSpPr>
        <p:spPr>
          <a:xfrm>
            <a:off x="5989882" y="980728"/>
            <a:ext cx="2622342" cy="923330"/>
          </a:xfrm>
          <a:prstGeom prst="rect">
            <a:avLst/>
          </a:prstGeom>
        </p:spPr>
        <p:txBody>
          <a:bodyPr wrap="square">
            <a:spAutoFit/>
          </a:bodyPr>
          <a:lstStyle/>
          <a:p>
            <a:pPr algn="ctr"/>
            <a:r>
              <a:rPr lang="en-US" dirty="0">
                <a:solidFill>
                  <a:srgbClr val="C00000"/>
                </a:solidFill>
              </a:rPr>
              <a:t>Multiple threads writing to the same output</a:t>
            </a:r>
          </a:p>
          <a:p>
            <a:pPr algn="ctr"/>
            <a:r>
              <a:rPr lang="en-US" dirty="0">
                <a:solidFill>
                  <a:srgbClr val="C00000"/>
                </a:solidFill>
              </a:rPr>
              <a:t>(need atomic operations)</a:t>
            </a:r>
          </a:p>
        </p:txBody>
      </p:sp>
      <p:cxnSp>
        <p:nvCxnSpPr>
          <p:cNvPr id="49" name="Straight Arrow Connector 48"/>
          <p:cNvCxnSpPr/>
          <p:nvPr/>
        </p:nvCxnSpPr>
        <p:spPr>
          <a:xfrm>
            <a:off x="1765017" y="1450975"/>
            <a:ext cx="4089199" cy="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V="1">
            <a:off x="2292103" y="1569608"/>
            <a:ext cx="3562113" cy="6241"/>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51" name="Slide Number Placeholder 4">
            <a:extLst>
              <a:ext uri="{FF2B5EF4-FFF2-40B4-BE49-F238E27FC236}">
                <a16:creationId xmlns:a16="http://schemas.microsoft.com/office/drawing/2014/main" id="{A3E54438-2241-0948-A568-304E9AFE2E24}"/>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80</a:t>
            </a:fld>
            <a:endParaRPr lang="en-US" dirty="0"/>
          </a:p>
        </p:txBody>
      </p:sp>
    </p:spTree>
    <p:extLst>
      <p:ext uri="{BB962C8B-B14F-4D97-AF65-F5344CB8AC3E}">
        <p14:creationId xmlns:p14="http://schemas.microsoft.com/office/powerpoint/2010/main" val="196910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COO Tradeoffs</a:t>
            </a:r>
          </a:p>
        </p:txBody>
      </p:sp>
      <p:sp>
        <p:nvSpPr>
          <p:cNvPr id="3" name="Content Placeholder 2"/>
          <p:cNvSpPr>
            <a:spLocks noGrp="1"/>
          </p:cNvSpPr>
          <p:nvPr>
            <p:ph idx="1"/>
          </p:nvPr>
        </p:nvSpPr>
        <p:spPr>
          <a:xfrm>
            <a:off x="228600" y="932982"/>
            <a:ext cx="7946732" cy="4351338"/>
          </a:xfrm>
        </p:spPr>
        <p:txBody>
          <a:bodyPr>
            <a:noAutofit/>
          </a:bodyPr>
          <a:lstStyle/>
          <a:p>
            <a:r>
              <a:rPr lang="en-US" dirty="0">
                <a:solidFill>
                  <a:srgbClr val="00B050"/>
                </a:solidFill>
              </a:rPr>
              <a:t>Advantages</a:t>
            </a:r>
            <a:r>
              <a:rPr lang="en-US" dirty="0"/>
              <a:t>:</a:t>
            </a:r>
          </a:p>
          <a:p>
            <a:pPr lvl="1"/>
            <a:r>
              <a:rPr lang="en-US" dirty="0"/>
              <a:t>Flexibility: easy to add new elements to the matrix, </a:t>
            </a:r>
            <a:r>
              <a:rPr lang="en-US" dirty="0" err="1"/>
              <a:t>nonzeros</a:t>
            </a:r>
            <a:r>
              <a:rPr lang="en-US" dirty="0"/>
              <a:t> can be stored in any order</a:t>
            </a:r>
          </a:p>
          <a:p>
            <a:pPr lvl="1"/>
            <a:r>
              <a:rPr lang="en-US" dirty="0"/>
              <a:t>Accessibility: given nonzero, easy to find row and column</a:t>
            </a:r>
          </a:p>
          <a:p>
            <a:pPr lvl="1"/>
            <a:r>
              <a:rPr lang="en-US" dirty="0" err="1"/>
              <a:t>SpMV</a:t>
            </a:r>
            <a:r>
              <a:rPr lang="en-US" dirty="0"/>
              <a:t>/COO has coalesced memory accesses</a:t>
            </a:r>
          </a:p>
          <a:p>
            <a:pPr lvl="1"/>
            <a:r>
              <a:rPr lang="en-US" dirty="0" err="1"/>
              <a:t>SpMV</a:t>
            </a:r>
            <a:r>
              <a:rPr lang="en-US" dirty="0"/>
              <a:t>/COO has no control divergence</a:t>
            </a:r>
          </a:p>
          <a:p>
            <a:endParaRPr lang="en-US" sz="1400" dirty="0"/>
          </a:p>
          <a:p>
            <a:r>
              <a:rPr lang="en-US" dirty="0">
                <a:solidFill>
                  <a:srgbClr val="C00000"/>
                </a:solidFill>
              </a:rPr>
              <a:t>Disadvantages</a:t>
            </a:r>
            <a:r>
              <a:rPr lang="en-US" dirty="0"/>
              <a:t>:</a:t>
            </a:r>
          </a:p>
          <a:p>
            <a:pPr lvl="1"/>
            <a:r>
              <a:rPr lang="en-US" dirty="0"/>
              <a:t>Accessibility: given a row or a column, hard to find all </a:t>
            </a:r>
            <a:r>
              <a:rPr lang="en-US" dirty="0" err="1"/>
              <a:t>nonzeros</a:t>
            </a:r>
            <a:r>
              <a:rPr lang="en-US" dirty="0"/>
              <a:t> (need to search)</a:t>
            </a:r>
          </a:p>
          <a:p>
            <a:pPr lvl="1"/>
            <a:r>
              <a:rPr lang="en-US" dirty="0" err="1"/>
              <a:t>SpMV</a:t>
            </a:r>
            <a:r>
              <a:rPr lang="en-US" dirty="0"/>
              <a:t>/COO uses atomic operations</a:t>
            </a:r>
          </a:p>
        </p:txBody>
      </p:sp>
      <p:sp>
        <p:nvSpPr>
          <p:cNvPr id="5" name="Slide Number Placeholder 4">
            <a:extLst>
              <a:ext uri="{FF2B5EF4-FFF2-40B4-BE49-F238E27FC236}">
                <a16:creationId xmlns:a16="http://schemas.microsoft.com/office/drawing/2014/main" id="{921B4F34-D042-0541-A4D6-9C9650C93D80}"/>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81</a:t>
            </a:fld>
            <a:endParaRPr lang="en-US" dirty="0"/>
          </a:p>
        </p:txBody>
      </p:sp>
    </p:spTree>
    <p:extLst>
      <p:ext uri="{BB962C8B-B14F-4D97-AF65-F5344CB8AC3E}">
        <p14:creationId xmlns:p14="http://schemas.microsoft.com/office/powerpoint/2010/main" val="197097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34EA69-F521-4FE5-8C44-330F47FE689D}"/>
              </a:ext>
            </a:extLst>
          </p:cNvPr>
          <p:cNvSpPr>
            <a:spLocks noGrp="1"/>
          </p:cNvSpPr>
          <p:nvPr>
            <p:ph type="title"/>
          </p:nvPr>
        </p:nvSpPr>
        <p:spPr>
          <a:xfrm>
            <a:off x="160218" y="0"/>
            <a:ext cx="8983781" cy="908720"/>
          </a:xfrm>
        </p:spPr>
        <p:txBody>
          <a:bodyPr>
            <a:noAutofit/>
          </a:bodyPr>
          <a:lstStyle/>
          <a:p>
            <a:r>
              <a:rPr lang="en-US" sz="3800" dirty="0">
                <a:solidFill>
                  <a:srgbClr val="0070C0"/>
                </a:solidFill>
              </a:rPr>
              <a:t>Widely Used Format: Compressed Sparse Row</a:t>
            </a:r>
            <a:endParaRPr lang="en-CH" sz="3800" dirty="0">
              <a:solidFill>
                <a:srgbClr val="0070C0"/>
              </a:solidFill>
            </a:endParaRPr>
          </a:p>
        </p:txBody>
      </p:sp>
      <p:sp>
        <p:nvSpPr>
          <p:cNvPr id="9" name="Content Placeholder 2">
            <a:extLst>
              <a:ext uri="{FF2B5EF4-FFF2-40B4-BE49-F238E27FC236}">
                <a16:creationId xmlns:a16="http://schemas.microsoft.com/office/drawing/2014/main" id="{D70D4D21-0E1B-4D4A-B87E-CEFAC72AF282}"/>
              </a:ext>
            </a:extLst>
          </p:cNvPr>
          <p:cNvSpPr>
            <a:spLocks noGrp="1"/>
          </p:cNvSpPr>
          <p:nvPr>
            <p:ph idx="1"/>
          </p:nvPr>
        </p:nvSpPr>
        <p:spPr>
          <a:xfrm>
            <a:off x="228600" y="932982"/>
            <a:ext cx="8591872" cy="3936178"/>
          </a:xfrm>
        </p:spPr>
        <p:txBody>
          <a:bodyPr>
            <a:noAutofit/>
          </a:bodyPr>
          <a:lstStyle/>
          <a:p>
            <a:r>
              <a:rPr lang="en-US" dirty="0"/>
              <a:t>Compressed Sparse Row (CSR) provides </a:t>
            </a:r>
            <a:r>
              <a:rPr lang="en-US" dirty="0">
                <a:solidFill>
                  <a:srgbClr val="00B050"/>
                </a:solidFill>
              </a:rPr>
              <a:t>high compression ratio</a:t>
            </a:r>
          </a:p>
          <a:p>
            <a:r>
              <a:rPr lang="en-US" dirty="0"/>
              <a:t>Used in </a:t>
            </a:r>
            <a:r>
              <a:rPr lang="en-US" dirty="0">
                <a:solidFill>
                  <a:srgbClr val="0070C0"/>
                </a:solidFill>
              </a:rPr>
              <a:t>multiple libraries &amp; frameworks</a:t>
            </a:r>
            <a:r>
              <a:rPr lang="en-US" dirty="0"/>
              <a:t>:</a:t>
            </a:r>
          </a:p>
          <a:p>
            <a:pPr lvl="1"/>
            <a:r>
              <a:rPr lang="en-US" dirty="0"/>
              <a:t>Intel MKL</a:t>
            </a:r>
            <a:r>
              <a:rPr lang="en-US" baseline="30000" dirty="0"/>
              <a:t>1</a:t>
            </a:r>
          </a:p>
          <a:p>
            <a:pPr lvl="1"/>
            <a:r>
              <a:rPr lang="en-US" dirty="0"/>
              <a:t>TACO</a:t>
            </a:r>
            <a:r>
              <a:rPr lang="en-US" baseline="30000" dirty="0"/>
              <a:t>2</a:t>
            </a:r>
          </a:p>
          <a:p>
            <a:pPr lvl="1"/>
            <a:r>
              <a:rPr lang="en-US" dirty="0"/>
              <a:t>Ligra</a:t>
            </a:r>
            <a:r>
              <a:rPr lang="en-US" baseline="30000" dirty="0"/>
              <a:t>3</a:t>
            </a:r>
          </a:p>
          <a:p>
            <a:pPr lvl="1"/>
            <a:r>
              <a:rPr lang="en-US" dirty="0"/>
              <a:t>Polymer</a:t>
            </a:r>
            <a:r>
              <a:rPr lang="en-US" baseline="30000" dirty="0"/>
              <a:t>4</a:t>
            </a:r>
          </a:p>
          <a:p>
            <a:pPr lvl="1"/>
            <a:r>
              <a:rPr lang="en-US" dirty="0"/>
              <a:t>Gunrock</a:t>
            </a:r>
            <a:r>
              <a:rPr lang="en-US" baseline="30000" dirty="0"/>
              <a:t>5</a:t>
            </a:r>
          </a:p>
          <a:p>
            <a:pPr lvl="1"/>
            <a:r>
              <a:rPr lang="en-US" dirty="0"/>
              <a:t>Etc.</a:t>
            </a:r>
          </a:p>
          <a:p>
            <a:endParaRPr lang="en-US" dirty="0"/>
          </a:p>
          <a:p>
            <a:endParaRPr lang="en-US" dirty="0"/>
          </a:p>
        </p:txBody>
      </p:sp>
      <p:sp>
        <p:nvSpPr>
          <p:cNvPr id="13" name="TextBox 12">
            <a:extLst>
              <a:ext uri="{FF2B5EF4-FFF2-40B4-BE49-F238E27FC236}">
                <a16:creationId xmlns:a16="http://schemas.microsoft.com/office/drawing/2014/main" id="{D71E23C7-1A3F-C046-AC34-1473633B9C30}"/>
              </a:ext>
            </a:extLst>
          </p:cNvPr>
          <p:cNvSpPr txBox="1"/>
          <p:nvPr/>
        </p:nvSpPr>
        <p:spPr>
          <a:xfrm>
            <a:off x="228601" y="4996333"/>
            <a:ext cx="8591872" cy="1354217"/>
          </a:xfrm>
          <a:prstGeom prst="rect">
            <a:avLst/>
          </a:prstGeom>
          <a:noFill/>
        </p:spPr>
        <p:txBody>
          <a:bodyPr wrap="square" rtlCol="0">
            <a:spAutoFit/>
          </a:bodyPr>
          <a:lstStyle/>
          <a:p>
            <a:pPr>
              <a:spcAft>
                <a:spcPts val="300"/>
              </a:spcAft>
            </a:pPr>
            <a:r>
              <a:rPr lang="en-US" sz="1200" baseline="30000" dirty="0"/>
              <a:t>1 </a:t>
            </a:r>
            <a:r>
              <a:rPr lang="en-US" sz="1200" dirty="0"/>
              <a:t>Intel Math Kernel Library, </a:t>
            </a:r>
            <a:r>
              <a:rPr lang="en-US" sz="1200" dirty="0">
                <a:solidFill>
                  <a:srgbClr val="0000FF"/>
                </a:solidFill>
                <a:hlinkClick r:id="rId3">
                  <a:extLst>
                    <a:ext uri="{A12FA001-AC4F-418D-AE19-62706E023703}">
                      <ahyp:hlinkClr xmlns:ahyp="http://schemas.microsoft.com/office/drawing/2018/hyperlinkcolor" val="tx"/>
                    </a:ext>
                  </a:extLst>
                </a:hlinkClick>
              </a:rPr>
              <a:t>http://software.intel.com/en-us/articles/intel-mkl/</a:t>
            </a:r>
            <a:endParaRPr lang="en-US" sz="1200" dirty="0">
              <a:solidFill>
                <a:srgbClr val="0000FF"/>
              </a:solidFill>
            </a:endParaRPr>
          </a:p>
          <a:p>
            <a:pPr>
              <a:spcAft>
                <a:spcPts val="300"/>
              </a:spcAft>
            </a:pPr>
            <a:r>
              <a:rPr lang="en-US" sz="1200" baseline="30000" dirty="0"/>
              <a:t>2</a:t>
            </a:r>
            <a:r>
              <a:rPr lang="en-US" sz="1200" dirty="0"/>
              <a:t> F. </a:t>
            </a:r>
            <a:r>
              <a:rPr lang="en-US" sz="1200" dirty="0" err="1"/>
              <a:t>Kjolstad</a:t>
            </a:r>
            <a:r>
              <a:rPr lang="en-US" sz="1200" dirty="0"/>
              <a:t>, S. Chou, D. </a:t>
            </a:r>
            <a:r>
              <a:rPr lang="en-US" sz="1200" dirty="0" err="1"/>
              <a:t>Lugato</a:t>
            </a:r>
            <a:r>
              <a:rPr lang="en-US" sz="1200" dirty="0"/>
              <a:t>, S. Kamil, and S. </a:t>
            </a:r>
            <a:r>
              <a:rPr lang="en-US" sz="1200" dirty="0" err="1"/>
              <a:t>Amarasinghe</a:t>
            </a:r>
            <a:r>
              <a:rPr lang="en-US" sz="1200" dirty="0"/>
              <a:t>, “taco: A Tool to Generate Tensor Algebra Kernels,” ASE 2017</a:t>
            </a:r>
          </a:p>
          <a:p>
            <a:pPr>
              <a:spcAft>
                <a:spcPts val="300"/>
              </a:spcAft>
            </a:pPr>
            <a:r>
              <a:rPr lang="en-US" sz="1200" baseline="30000" dirty="0"/>
              <a:t>3</a:t>
            </a:r>
            <a:r>
              <a:rPr lang="en-US" sz="1200" dirty="0"/>
              <a:t> J. Shun and G. E. </a:t>
            </a:r>
            <a:r>
              <a:rPr lang="en-US" sz="1200" dirty="0" err="1"/>
              <a:t>Blelloch</a:t>
            </a:r>
            <a:r>
              <a:rPr lang="en-US" sz="1200" dirty="0"/>
              <a:t>, “</a:t>
            </a:r>
            <a:r>
              <a:rPr lang="en-US" sz="1200" dirty="0" err="1"/>
              <a:t>Ligra</a:t>
            </a:r>
            <a:r>
              <a:rPr lang="en-US" sz="1200" dirty="0"/>
              <a:t>: A Lightweight Graph Processing Framework for Shared Memory,” </a:t>
            </a:r>
            <a:r>
              <a:rPr lang="en-US" sz="1200" dirty="0" err="1"/>
              <a:t>PPoPP</a:t>
            </a:r>
            <a:r>
              <a:rPr lang="en-US" sz="1200" dirty="0"/>
              <a:t> 2013</a:t>
            </a:r>
          </a:p>
          <a:p>
            <a:pPr>
              <a:spcAft>
                <a:spcPts val="300"/>
              </a:spcAft>
            </a:pPr>
            <a:r>
              <a:rPr lang="en-US" sz="1200" baseline="30000" dirty="0"/>
              <a:t>4</a:t>
            </a:r>
            <a:r>
              <a:rPr lang="en-US" sz="1200" dirty="0"/>
              <a:t> K. Zhang, R. Chen, and H. Chen, "</a:t>
            </a:r>
            <a:r>
              <a:rPr lang="en-US" sz="1200" dirty="0" err="1"/>
              <a:t>Numa</a:t>
            </a:r>
            <a:r>
              <a:rPr lang="en-US" sz="1200" dirty="0"/>
              <a:t>-aware Graph-structured Analytics," </a:t>
            </a:r>
            <a:r>
              <a:rPr lang="en-US" sz="1200" dirty="0" err="1"/>
              <a:t>PPoPP</a:t>
            </a:r>
            <a:r>
              <a:rPr lang="en-US" sz="1200" dirty="0"/>
              <a:t> 2015</a:t>
            </a:r>
          </a:p>
          <a:p>
            <a:pPr>
              <a:spcAft>
                <a:spcPts val="300"/>
              </a:spcAft>
            </a:pPr>
            <a:r>
              <a:rPr lang="en-US" sz="1200" baseline="30000" dirty="0"/>
              <a:t>5</a:t>
            </a:r>
            <a:r>
              <a:rPr lang="en-US" sz="1200" dirty="0"/>
              <a:t> Y. Wang, A. Davidson, Y. Pan, Y. Wu, A. </a:t>
            </a:r>
            <a:r>
              <a:rPr lang="en-US" sz="1200" dirty="0" err="1"/>
              <a:t>Riffel</a:t>
            </a:r>
            <a:r>
              <a:rPr lang="en-US" sz="1200" dirty="0"/>
              <a:t>, and J. D. Owens, "</a:t>
            </a:r>
            <a:r>
              <a:rPr lang="en-US" sz="1200" dirty="0" err="1"/>
              <a:t>Gunrock</a:t>
            </a:r>
            <a:r>
              <a:rPr lang="en-US" sz="1200" dirty="0"/>
              <a:t>: A High-performance Graph Processing Library on the GPU," </a:t>
            </a:r>
            <a:r>
              <a:rPr lang="en-US" sz="1200" dirty="0" err="1"/>
              <a:t>PPoPP</a:t>
            </a:r>
            <a:r>
              <a:rPr lang="en-US" sz="1200" dirty="0"/>
              <a:t> 2016</a:t>
            </a:r>
          </a:p>
        </p:txBody>
      </p:sp>
      <p:sp>
        <p:nvSpPr>
          <p:cNvPr id="14" name="Slide Number Placeholder 4">
            <a:extLst>
              <a:ext uri="{FF2B5EF4-FFF2-40B4-BE49-F238E27FC236}">
                <a16:creationId xmlns:a16="http://schemas.microsoft.com/office/drawing/2014/main" id="{1365A0E0-FD70-9B42-9EAF-5380CCC958D1}"/>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82</a:t>
            </a:fld>
            <a:endParaRPr lang="en-US" dirty="0"/>
          </a:p>
        </p:txBody>
      </p:sp>
    </p:spTree>
    <p:extLst>
      <p:ext uri="{BB962C8B-B14F-4D97-AF65-F5344CB8AC3E}">
        <p14:creationId xmlns:p14="http://schemas.microsoft.com/office/powerpoint/2010/main" val="7002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Compressed Sparse Row (CSR)</a:t>
            </a:r>
          </a:p>
        </p:txBody>
      </p:sp>
      <p:sp>
        <p:nvSpPr>
          <p:cNvPr id="12" name="TextBox 11"/>
          <p:cNvSpPr txBox="1"/>
          <p:nvPr/>
        </p:nvSpPr>
        <p:spPr>
          <a:xfrm>
            <a:off x="5042284" y="1857677"/>
            <a:ext cx="3346140" cy="1569660"/>
          </a:xfrm>
          <a:prstGeom prst="rect">
            <a:avLst/>
          </a:prstGeom>
          <a:noFill/>
        </p:spPr>
        <p:txBody>
          <a:bodyPr wrap="square" rtlCol="0">
            <a:spAutoFit/>
          </a:bodyPr>
          <a:lstStyle/>
          <a:p>
            <a:pPr algn="ctr"/>
            <a:r>
              <a:rPr lang="en-US" sz="2400" dirty="0"/>
              <a:t>Store </a:t>
            </a:r>
            <a:r>
              <a:rPr lang="en-US" sz="2400" dirty="0" err="1"/>
              <a:t>nonzeros</a:t>
            </a:r>
            <a:r>
              <a:rPr lang="en-US" sz="2400" dirty="0"/>
              <a:t> of the same row adjacently and an index to the first element of each row</a:t>
            </a:r>
          </a:p>
        </p:txBody>
      </p:sp>
      <p:sp>
        <p:nvSpPr>
          <p:cNvPr id="27" name="TextBox 610">
            <a:extLst>
              <a:ext uri="{FF2B5EF4-FFF2-40B4-BE49-F238E27FC236}">
                <a16:creationId xmlns:a16="http://schemas.microsoft.com/office/drawing/2014/main" id="{CC8E4B42-94BA-E34C-8894-B074D4686EEF}"/>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graphicFrame>
        <p:nvGraphicFramePr>
          <p:cNvPr id="28" name="Table 27">
            <a:extLst>
              <a:ext uri="{FF2B5EF4-FFF2-40B4-BE49-F238E27FC236}">
                <a16:creationId xmlns:a16="http://schemas.microsoft.com/office/drawing/2014/main" id="{2ADBD7E9-A8BB-6B47-B418-350AF52A21E4}"/>
              </a:ext>
            </a:extLst>
          </p:cNvPr>
          <p:cNvGraphicFramePr>
            <a:graphicFrameLocks noGrp="1"/>
          </p:cNvGraphicFramePr>
          <p:nvPr/>
        </p:nvGraphicFramePr>
        <p:xfrm>
          <a:off x="1789383" y="1412457"/>
          <a:ext cx="219456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8110500"/>
                    </a:ext>
                  </a:extLst>
                </a:gridCol>
                <a:gridCol w="548640">
                  <a:extLst>
                    <a:ext uri="{9D8B030D-6E8A-4147-A177-3AD203B41FA5}">
                      <a16:colId xmlns:a16="http://schemas.microsoft.com/office/drawing/2014/main" val="122961184"/>
                    </a:ext>
                  </a:extLst>
                </a:gridCol>
                <a:gridCol w="548640">
                  <a:extLst>
                    <a:ext uri="{9D8B030D-6E8A-4147-A177-3AD203B41FA5}">
                      <a16:colId xmlns:a16="http://schemas.microsoft.com/office/drawing/2014/main" val="4055335270"/>
                    </a:ext>
                  </a:extLst>
                </a:gridCol>
                <a:gridCol w="548640">
                  <a:extLst>
                    <a:ext uri="{9D8B030D-6E8A-4147-A177-3AD203B41FA5}">
                      <a16:colId xmlns:a16="http://schemas.microsoft.com/office/drawing/2014/main" val="2769809228"/>
                    </a:ext>
                  </a:extLst>
                </a:gridCol>
              </a:tblGrid>
              <a:tr h="548640">
                <a:tc>
                  <a:txBody>
                    <a:bodyPr/>
                    <a:lstStyle/>
                    <a:p>
                      <a:pPr algn="ctr"/>
                      <a:r>
                        <a:rPr lang="en-US" sz="2400" dirty="0"/>
                        <a:t>1</a:t>
                      </a:r>
                    </a:p>
                  </a:txBody>
                  <a:tcPr marL="133656" marR="133656" marT="66829" marB="66829" anchor="ctr">
                    <a:solidFill>
                      <a:schemeClr val="accent5">
                        <a:lumMod val="60000"/>
                        <a:lumOff val="40000"/>
                      </a:schemeClr>
                    </a:solidFill>
                  </a:tcPr>
                </a:tc>
                <a:tc>
                  <a:txBody>
                    <a:bodyPr/>
                    <a:lstStyle/>
                    <a:p>
                      <a:pPr algn="ctr"/>
                      <a:r>
                        <a:rPr lang="en-US" sz="2400" dirty="0"/>
                        <a:t>7</a:t>
                      </a:r>
                    </a:p>
                  </a:txBody>
                  <a:tcPr marL="133656" marR="133656" marT="66829" marB="66829" anchor="ctr">
                    <a:solidFill>
                      <a:schemeClr val="accent5">
                        <a:lumMod val="60000"/>
                        <a:lumOff val="40000"/>
                      </a:schemeClr>
                    </a:solidFill>
                  </a:tcPr>
                </a:tc>
                <a:tc>
                  <a:txBody>
                    <a:bodyPr/>
                    <a:lstStyle/>
                    <a:p>
                      <a:pPr algn="ctr"/>
                      <a:endParaRPr lang="en-US" sz="2400"/>
                    </a:p>
                  </a:txBody>
                  <a:tcPr marL="133656" marR="133656" marT="66829" marB="66829" anchor="ctr"/>
                </a:tc>
                <a:tc>
                  <a:txBody>
                    <a:bodyPr/>
                    <a:lstStyle/>
                    <a:p>
                      <a:pPr algn="ctr"/>
                      <a:endParaRPr lang="en-US" sz="2400"/>
                    </a:p>
                  </a:txBody>
                  <a:tcPr marL="133656" marR="133656" marT="66829" marB="66829" anchor="ctr"/>
                </a:tc>
                <a:extLst>
                  <a:ext uri="{0D108BD9-81ED-4DB2-BD59-A6C34878D82A}">
                    <a16:rowId xmlns:a16="http://schemas.microsoft.com/office/drawing/2014/main" val="2744168065"/>
                  </a:ext>
                </a:extLst>
              </a:tr>
              <a:tr h="548640">
                <a:tc>
                  <a:txBody>
                    <a:bodyPr/>
                    <a:lstStyle/>
                    <a:p>
                      <a:pPr algn="ctr"/>
                      <a:r>
                        <a:rPr lang="en-US" sz="2400" dirty="0"/>
                        <a:t>5</a:t>
                      </a:r>
                    </a:p>
                  </a:txBody>
                  <a:tcPr marL="133656" marR="133656" marT="66829" marB="66829" anchor="ctr">
                    <a:solidFill>
                      <a:schemeClr val="accent6">
                        <a:lumMod val="60000"/>
                        <a:lumOff val="40000"/>
                      </a:schemeClr>
                    </a:solidFill>
                  </a:tcPr>
                </a:tc>
                <a:tc>
                  <a:txBody>
                    <a:bodyPr/>
                    <a:lstStyle/>
                    <a:p>
                      <a:pPr algn="ctr"/>
                      <a:endParaRPr lang="en-US" sz="2400" dirty="0"/>
                    </a:p>
                  </a:txBody>
                  <a:tcPr marL="133656" marR="133656" marT="66829" marB="66829" anchor="ctr"/>
                </a:tc>
                <a:tc>
                  <a:txBody>
                    <a:bodyPr/>
                    <a:lstStyle/>
                    <a:p>
                      <a:pPr algn="ctr"/>
                      <a:r>
                        <a:rPr lang="en-US" sz="2400" dirty="0"/>
                        <a:t>3</a:t>
                      </a:r>
                    </a:p>
                  </a:txBody>
                  <a:tcPr marL="133656" marR="133656" marT="66829" marB="66829" anchor="ctr">
                    <a:solidFill>
                      <a:schemeClr val="accent6">
                        <a:lumMod val="60000"/>
                        <a:lumOff val="40000"/>
                      </a:schemeClr>
                    </a:solidFill>
                  </a:tcPr>
                </a:tc>
                <a:tc>
                  <a:txBody>
                    <a:bodyPr/>
                    <a:lstStyle/>
                    <a:p>
                      <a:pPr algn="ctr"/>
                      <a:r>
                        <a:rPr lang="en-US" sz="2400" dirty="0"/>
                        <a:t>9</a:t>
                      </a:r>
                    </a:p>
                  </a:txBody>
                  <a:tcPr marL="133656" marR="133656" marT="66829" marB="66829" anchor="ctr">
                    <a:solidFill>
                      <a:schemeClr val="accent6">
                        <a:lumMod val="60000"/>
                        <a:lumOff val="40000"/>
                      </a:schemeClr>
                    </a:solidFill>
                  </a:tcPr>
                </a:tc>
                <a:extLst>
                  <a:ext uri="{0D108BD9-81ED-4DB2-BD59-A6C34878D82A}">
                    <a16:rowId xmlns:a16="http://schemas.microsoft.com/office/drawing/2014/main" val="9918186"/>
                  </a:ext>
                </a:extLst>
              </a:tr>
              <a:tr h="548640">
                <a:tc>
                  <a:txBody>
                    <a:bodyPr/>
                    <a:lstStyle/>
                    <a:p>
                      <a:pPr algn="ctr"/>
                      <a:endParaRPr lang="en-US" sz="2400" dirty="0"/>
                    </a:p>
                  </a:txBody>
                  <a:tcPr marL="133656" marR="133656" marT="66829" marB="66829" anchor="ctr"/>
                </a:tc>
                <a:tc>
                  <a:txBody>
                    <a:bodyPr/>
                    <a:lstStyle/>
                    <a:p>
                      <a:pPr algn="ctr"/>
                      <a:r>
                        <a:rPr lang="en-US" sz="2400" dirty="0"/>
                        <a:t>2</a:t>
                      </a:r>
                    </a:p>
                  </a:txBody>
                  <a:tcPr marL="133656" marR="133656" marT="66829" marB="66829" anchor="ctr">
                    <a:solidFill>
                      <a:schemeClr val="accent1">
                        <a:lumMod val="60000"/>
                        <a:lumOff val="40000"/>
                      </a:schemeClr>
                    </a:solidFill>
                  </a:tcPr>
                </a:tc>
                <a:tc>
                  <a:txBody>
                    <a:bodyPr/>
                    <a:lstStyle/>
                    <a:p>
                      <a:pPr algn="ctr"/>
                      <a:r>
                        <a:rPr lang="en-US" sz="2400" dirty="0"/>
                        <a:t>8</a:t>
                      </a:r>
                    </a:p>
                  </a:txBody>
                  <a:tcPr marL="133656" marR="133656" marT="66829" marB="66829" anchor="ctr">
                    <a:solidFill>
                      <a:schemeClr val="accent1">
                        <a:lumMod val="60000"/>
                        <a:lumOff val="40000"/>
                      </a:schemeClr>
                    </a:solidFill>
                  </a:tcPr>
                </a:tc>
                <a:tc>
                  <a:txBody>
                    <a:bodyPr/>
                    <a:lstStyle/>
                    <a:p>
                      <a:pPr algn="ctr"/>
                      <a:endParaRPr lang="en-US" sz="2400" dirty="0"/>
                    </a:p>
                  </a:txBody>
                  <a:tcPr marL="133656" marR="133656" marT="66829" marB="66829" anchor="ctr"/>
                </a:tc>
                <a:extLst>
                  <a:ext uri="{0D108BD9-81ED-4DB2-BD59-A6C34878D82A}">
                    <a16:rowId xmlns:a16="http://schemas.microsoft.com/office/drawing/2014/main" val="915315581"/>
                  </a:ext>
                </a:extLst>
              </a:tr>
              <a:tr h="548640">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r>
                        <a:rPr lang="en-US" sz="2400" dirty="0"/>
                        <a:t>6</a:t>
                      </a:r>
                    </a:p>
                  </a:txBody>
                  <a:tcPr marL="133656" marR="133656" marT="66829" marB="66829" anchor="ctr">
                    <a:solidFill>
                      <a:srgbClr val="00B0F0"/>
                    </a:solidFill>
                  </a:tcPr>
                </a:tc>
                <a:extLst>
                  <a:ext uri="{0D108BD9-81ED-4DB2-BD59-A6C34878D82A}">
                    <a16:rowId xmlns:a16="http://schemas.microsoft.com/office/drawing/2014/main" val="979355789"/>
                  </a:ext>
                </a:extLst>
              </a:tr>
            </a:tbl>
          </a:graphicData>
        </a:graphic>
      </p:graphicFrame>
      <p:graphicFrame>
        <p:nvGraphicFramePr>
          <p:cNvPr id="29" name="Table 28">
            <a:extLst>
              <a:ext uri="{FF2B5EF4-FFF2-40B4-BE49-F238E27FC236}">
                <a16:creationId xmlns:a16="http://schemas.microsoft.com/office/drawing/2014/main" id="{CF2C4E23-5642-5747-BB6F-20E8B5D44451}"/>
              </a:ext>
            </a:extLst>
          </p:cNvPr>
          <p:cNvGraphicFramePr>
            <a:graphicFrameLocks noGrp="1"/>
          </p:cNvGraphicFramePr>
          <p:nvPr/>
        </p:nvGraphicFramePr>
        <p:xfrm>
          <a:off x="1789383" y="3808115"/>
          <a:ext cx="274320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5</a:t>
                      </a:r>
                    </a:p>
                  </a:txBody>
                  <a:tcPr anchor="ctr">
                    <a:solidFill>
                      <a:schemeClr val="accent1">
                        <a:lumMod val="60000"/>
                        <a:lumOff val="40000"/>
                      </a:schemeClr>
                    </a:solidFill>
                  </a:tcPr>
                </a:tc>
                <a:tc>
                  <a:txBody>
                    <a:bodyPr/>
                    <a:lstStyle/>
                    <a:p>
                      <a:pPr algn="ctr"/>
                      <a:r>
                        <a:rPr lang="en-US" sz="2400" dirty="0"/>
                        <a:t>7</a:t>
                      </a:r>
                    </a:p>
                  </a:txBody>
                  <a:tcPr anchor="ctr">
                    <a:solidFill>
                      <a:srgbClr val="00B0F0"/>
                    </a:solidFill>
                  </a:tcPr>
                </a:tc>
                <a:tc>
                  <a:txBody>
                    <a:bodyPr/>
                    <a:lstStyle/>
                    <a:p>
                      <a:pPr algn="ctr"/>
                      <a:r>
                        <a:rPr lang="en-US" sz="2400" dirty="0"/>
                        <a:t>8</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1009824243"/>
                  </a:ext>
                </a:extLst>
              </a:tr>
            </a:tbl>
          </a:graphicData>
        </a:graphic>
      </p:graphicFrame>
      <p:graphicFrame>
        <p:nvGraphicFramePr>
          <p:cNvPr id="31" name="Table 30">
            <a:extLst>
              <a:ext uri="{FF2B5EF4-FFF2-40B4-BE49-F238E27FC236}">
                <a16:creationId xmlns:a16="http://schemas.microsoft.com/office/drawing/2014/main" id="{4C29F2D2-D631-F84A-BAD8-3EC620E271C6}"/>
              </a:ext>
            </a:extLst>
          </p:cNvPr>
          <p:cNvGraphicFramePr>
            <a:graphicFrameLocks noGrp="1"/>
          </p:cNvGraphicFramePr>
          <p:nvPr/>
        </p:nvGraphicFramePr>
        <p:xfrm>
          <a:off x="1789383" y="4533909"/>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0</a:t>
                      </a:r>
                    </a:p>
                  </a:txBody>
                  <a:tcPr anchor="ctr">
                    <a:solidFill>
                      <a:schemeClr val="accent6">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3</a:t>
                      </a:r>
                    </a:p>
                  </a:txBody>
                  <a:tcPr anchor="ctr">
                    <a:solidFill>
                      <a:schemeClr val="accent6">
                        <a:lumMod val="60000"/>
                        <a:lumOff val="40000"/>
                      </a:schemeClr>
                    </a:solidFill>
                  </a:tcPr>
                </a:tc>
                <a:tc>
                  <a:txBody>
                    <a:bodyPr/>
                    <a:lstStyle/>
                    <a:p>
                      <a:pPr algn="ctr"/>
                      <a:r>
                        <a:rPr lang="en-US" sz="2400" dirty="0"/>
                        <a:t>1</a:t>
                      </a:r>
                    </a:p>
                  </a:txBody>
                  <a:tcPr anchor="ctr">
                    <a:solidFill>
                      <a:schemeClr val="accent1">
                        <a:lumMod val="60000"/>
                        <a:lumOff val="40000"/>
                      </a:schemeClr>
                    </a:solidFill>
                  </a:tcPr>
                </a:tc>
                <a:tc>
                  <a:txBody>
                    <a:bodyPr/>
                    <a:lstStyle/>
                    <a:p>
                      <a:pPr algn="ctr"/>
                      <a:r>
                        <a:rPr lang="en-US" sz="2400" dirty="0"/>
                        <a:t>2</a:t>
                      </a:r>
                    </a:p>
                  </a:txBody>
                  <a:tcPr anchor="ctr">
                    <a:solidFill>
                      <a:schemeClr val="accent1">
                        <a:lumMod val="60000"/>
                        <a:lumOff val="40000"/>
                      </a:schemeClr>
                    </a:solidFill>
                  </a:tcPr>
                </a:tc>
                <a:tc>
                  <a:txBody>
                    <a:bodyPr/>
                    <a:lstStyle/>
                    <a:p>
                      <a:pPr algn="ctr"/>
                      <a:r>
                        <a:rPr lang="en-US" sz="2400" dirty="0"/>
                        <a:t>3</a:t>
                      </a:r>
                    </a:p>
                  </a:txBody>
                  <a:tcPr anchor="ctr">
                    <a:solidFill>
                      <a:srgbClr val="00B0F0"/>
                    </a:solidFill>
                  </a:tcPr>
                </a:tc>
                <a:extLst>
                  <a:ext uri="{0D108BD9-81ED-4DB2-BD59-A6C34878D82A}">
                    <a16:rowId xmlns:a16="http://schemas.microsoft.com/office/drawing/2014/main" val="1009824243"/>
                  </a:ext>
                </a:extLst>
              </a:tr>
            </a:tbl>
          </a:graphicData>
        </a:graphic>
      </p:graphicFrame>
      <p:graphicFrame>
        <p:nvGraphicFramePr>
          <p:cNvPr id="32" name="Table 31">
            <a:extLst>
              <a:ext uri="{FF2B5EF4-FFF2-40B4-BE49-F238E27FC236}">
                <a16:creationId xmlns:a16="http://schemas.microsoft.com/office/drawing/2014/main" id="{A162A2FC-8ECF-2E41-A2BB-CE798E64FD76}"/>
              </a:ext>
            </a:extLst>
          </p:cNvPr>
          <p:cNvGraphicFramePr>
            <a:graphicFrameLocks noGrp="1"/>
          </p:cNvGraphicFramePr>
          <p:nvPr/>
        </p:nvGraphicFramePr>
        <p:xfrm>
          <a:off x="1789383" y="5253353"/>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7</a:t>
                      </a:r>
                    </a:p>
                  </a:txBody>
                  <a:tcPr anchor="ctr">
                    <a:solidFill>
                      <a:schemeClr val="accent5">
                        <a:lumMod val="60000"/>
                        <a:lumOff val="40000"/>
                      </a:schemeClr>
                    </a:solidFill>
                  </a:tcPr>
                </a:tc>
                <a:tc>
                  <a:txBody>
                    <a:bodyPr/>
                    <a:lstStyle/>
                    <a:p>
                      <a:pPr algn="ctr"/>
                      <a:r>
                        <a:rPr lang="en-US" sz="2400" dirty="0"/>
                        <a:t>5</a:t>
                      </a:r>
                    </a:p>
                  </a:txBody>
                  <a:tcPr anchor="ctr">
                    <a:solidFill>
                      <a:schemeClr val="accent6">
                        <a:lumMod val="60000"/>
                        <a:lumOff val="40000"/>
                      </a:schemeClr>
                    </a:solidFill>
                  </a:tcPr>
                </a:tc>
                <a:tc>
                  <a:txBody>
                    <a:bodyPr/>
                    <a:lstStyle/>
                    <a:p>
                      <a:pPr algn="ctr"/>
                      <a:r>
                        <a:rPr lang="en-US" sz="2400" dirty="0"/>
                        <a:t>3</a:t>
                      </a:r>
                    </a:p>
                  </a:txBody>
                  <a:tcPr anchor="ctr">
                    <a:solidFill>
                      <a:schemeClr val="accent6">
                        <a:lumMod val="60000"/>
                        <a:lumOff val="40000"/>
                      </a:schemeClr>
                    </a:solidFill>
                  </a:tcPr>
                </a:tc>
                <a:tc>
                  <a:txBody>
                    <a:bodyPr/>
                    <a:lstStyle/>
                    <a:p>
                      <a:pPr algn="ctr"/>
                      <a:r>
                        <a:rPr lang="en-US" sz="2400" dirty="0"/>
                        <a:t>9</a:t>
                      </a:r>
                    </a:p>
                  </a:txBody>
                  <a:tcPr anchor="ctr">
                    <a:solidFill>
                      <a:schemeClr val="accent6">
                        <a:lumMod val="60000"/>
                        <a:lumOff val="40000"/>
                      </a:schemeClr>
                    </a:solidFill>
                  </a:tcPr>
                </a:tc>
                <a:tc>
                  <a:txBody>
                    <a:bodyPr/>
                    <a:lstStyle/>
                    <a:p>
                      <a:pPr algn="ctr"/>
                      <a:r>
                        <a:rPr lang="en-US" sz="2400" dirty="0"/>
                        <a:t>2</a:t>
                      </a:r>
                    </a:p>
                  </a:txBody>
                  <a:tcPr anchor="ctr">
                    <a:solidFill>
                      <a:schemeClr val="accent1">
                        <a:lumMod val="60000"/>
                        <a:lumOff val="40000"/>
                      </a:schemeClr>
                    </a:solidFill>
                  </a:tcPr>
                </a:tc>
                <a:tc>
                  <a:txBody>
                    <a:bodyPr/>
                    <a:lstStyle/>
                    <a:p>
                      <a:pPr algn="ctr"/>
                      <a:r>
                        <a:rPr lang="en-US" sz="2400" dirty="0"/>
                        <a:t>8</a:t>
                      </a:r>
                    </a:p>
                  </a:txBody>
                  <a:tcPr anchor="ctr">
                    <a:solidFill>
                      <a:schemeClr val="accent1">
                        <a:lumMod val="60000"/>
                        <a:lumOff val="40000"/>
                      </a:schemeClr>
                    </a:solidFill>
                  </a:tcPr>
                </a:tc>
                <a:tc>
                  <a:txBody>
                    <a:bodyPr/>
                    <a:lstStyle/>
                    <a:p>
                      <a:pPr algn="ctr"/>
                      <a:r>
                        <a:rPr lang="en-US" sz="2400" dirty="0"/>
                        <a:t>6</a:t>
                      </a:r>
                    </a:p>
                  </a:txBody>
                  <a:tcPr anchor="ctr">
                    <a:solidFill>
                      <a:srgbClr val="00B0F0"/>
                    </a:solidFill>
                  </a:tcPr>
                </a:tc>
                <a:extLst>
                  <a:ext uri="{0D108BD9-81ED-4DB2-BD59-A6C34878D82A}">
                    <a16:rowId xmlns:a16="http://schemas.microsoft.com/office/drawing/2014/main" val="1009824243"/>
                  </a:ext>
                </a:extLst>
              </a:tr>
            </a:tbl>
          </a:graphicData>
        </a:graphic>
      </p:graphicFrame>
      <p:sp>
        <p:nvSpPr>
          <p:cNvPr id="33" name="TextBox 32">
            <a:extLst>
              <a:ext uri="{FF2B5EF4-FFF2-40B4-BE49-F238E27FC236}">
                <a16:creationId xmlns:a16="http://schemas.microsoft.com/office/drawing/2014/main" id="{674368F6-601B-6045-BAD6-F11C191B4C7F}"/>
              </a:ext>
            </a:extLst>
          </p:cNvPr>
          <p:cNvSpPr txBox="1"/>
          <p:nvPr/>
        </p:nvSpPr>
        <p:spPr>
          <a:xfrm>
            <a:off x="610042" y="1435509"/>
            <a:ext cx="1087478" cy="461665"/>
          </a:xfrm>
          <a:prstGeom prst="rect">
            <a:avLst/>
          </a:prstGeom>
          <a:noFill/>
        </p:spPr>
        <p:txBody>
          <a:bodyPr wrap="none" rtlCol="0">
            <a:spAutoFit/>
          </a:bodyPr>
          <a:lstStyle/>
          <a:p>
            <a:pPr algn="r"/>
            <a:r>
              <a:rPr lang="en-US" sz="2400" dirty="0"/>
              <a:t>Matrix:</a:t>
            </a:r>
          </a:p>
        </p:txBody>
      </p:sp>
      <p:sp>
        <p:nvSpPr>
          <p:cNvPr id="34" name="TextBox 33">
            <a:extLst>
              <a:ext uri="{FF2B5EF4-FFF2-40B4-BE49-F238E27FC236}">
                <a16:creationId xmlns:a16="http://schemas.microsoft.com/office/drawing/2014/main" id="{0FB9C98D-B697-DA42-8DB1-B324DB165BD0}"/>
              </a:ext>
            </a:extLst>
          </p:cNvPr>
          <p:cNvSpPr txBox="1"/>
          <p:nvPr/>
        </p:nvSpPr>
        <p:spPr>
          <a:xfrm>
            <a:off x="404922" y="3851602"/>
            <a:ext cx="1292598" cy="461665"/>
          </a:xfrm>
          <a:prstGeom prst="rect">
            <a:avLst/>
          </a:prstGeom>
          <a:noFill/>
        </p:spPr>
        <p:txBody>
          <a:bodyPr wrap="none" rtlCol="0">
            <a:spAutoFit/>
          </a:bodyPr>
          <a:lstStyle/>
          <a:p>
            <a:pPr algn="r"/>
            <a:r>
              <a:rPr lang="en-US" sz="2400" dirty="0" err="1"/>
              <a:t>RowPtrs</a:t>
            </a:r>
            <a:r>
              <a:rPr lang="en-US" sz="2400" dirty="0"/>
              <a:t>:</a:t>
            </a:r>
          </a:p>
        </p:txBody>
      </p:sp>
      <p:sp>
        <p:nvSpPr>
          <p:cNvPr id="35" name="TextBox 34">
            <a:extLst>
              <a:ext uri="{FF2B5EF4-FFF2-40B4-BE49-F238E27FC236}">
                <a16:creationId xmlns:a16="http://schemas.microsoft.com/office/drawing/2014/main" id="{A751895A-CC27-544D-BBB1-71E6B073CF57}"/>
              </a:ext>
            </a:extLst>
          </p:cNvPr>
          <p:cNvSpPr txBox="1"/>
          <p:nvPr/>
        </p:nvSpPr>
        <p:spPr>
          <a:xfrm>
            <a:off x="466093" y="4600479"/>
            <a:ext cx="1231427" cy="461665"/>
          </a:xfrm>
          <a:prstGeom prst="rect">
            <a:avLst/>
          </a:prstGeom>
          <a:noFill/>
        </p:spPr>
        <p:txBody>
          <a:bodyPr wrap="none" rtlCol="0">
            <a:spAutoFit/>
          </a:bodyPr>
          <a:lstStyle/>
          <a:p>
            <a:pPr algn="r"/>
            <a:r>
              <a:rPr lang="en-US" sz="2400" dirty="0"/>
              <a:t>Column:</a:t>
            </a:r>
          </a:p>
        </p:txBody>
      </p:sp>
      <p:sp>
        <p:nvSpPr>
          <p:cNvPr id="36" name="TextBox 35">
            <a:extLst>
              <a:ext uri="{FF2B5EF4-FFF2-40B4-BE49-F238E27FC236}">
                <a16:creationId xmlns:a16="http://schemas.microsoft.com/office/drawing/2014/main" id="{DC56705C-5063-C543-97BA-CD088711C200}"/>
              </a:ext>
            </a:extLst>
          </p:cNvPr>
          <p:cNvSpPr txBox="1"/>
          <p:nvPr/>
        </p:nvSpPr>
        <p:spPr>
          <a:xfrm>
            <a:off x="739694" y="5296840"/>
            <a:ext cx="957826" cy="461665"/>
          </a:xfrm>
          <a:prstGeom prst="rect">
            <a:avLst/>
          </a:prstGeom>
          <a:noFill/>
        </p:spPr>
        <p:txBody>
          <a:bodyPr wrap="none" rtlCol="0">
            <a:spAutoFit/>
          </a:bodyPr>
          <a:lstStyle/>
          <a:p>
            <a:pPr algn="r"/>
            <a:r>
              <a:rPr lang="en-US" sz="2400" dirty="0"/>
              <a:t>Value:</a:t>
            </a:r>
          </a:p>
        </p:txBody>
      </p:sp>
      <p:grpSp>
        <p:nvGrpSpPr>
          <p:cNvPr id="37" name="Group 36">
            <a:extLst>
              <a:ext uri="{FF2B5EF4-FFF2-40B4-BE49-F238E27FC236}">
                <a16:creationId xmlns:a16="http://schemas.microsoft.com/office/drawing/2014/main" id="{90B89671-F95C-D844-9B14-9E1D95208A1D}"/>
              </a:ext>
            </a:extLst>
          </p:cNvPr>
          <p:cNvGrpSpPr/>
          <p:nvPr/>
        </p:nvGrpSpPr>
        <p:grpSpPr>
          <a:xfrm>
            <a:off x="2070730" y="4312305"/>
            <a:ext cx="3847916" cy="212079"/>
            <a:chOff x="1720823" y="4996202"/>
            <a:chExt cx="3847916" cy="212079"/>
          </a:xfrm>
        </p:grpSpPr>
        <p:cxnSp>
          <p:nvCxnSpPr>
            <p:cNvPr id="38" name="Straight Arrow Connector 37">
              <a:extLst>
                <a:ext uri="{FF2B5EF4-FFF2-40B4-BE49-F238E27FC236}">
                  <a16:creationId xmlns:a16="http://schemas.microsoft.com/office/drawing/2014/main" id="{5108679D-4F19-5846-976E-BBFA78318634}"/>
                </a:ext>
              </a:extLst>
            </p:cNvPr>
            <p:cNvCxnSpPr/>
            <p:nvPr/>
          </p:nvCxnSpPr>
          <p:spPr>
            <a:xfrm>
              <a:off x="1720823" y="4996202"/>
              <a:ext cx="0" cy="2120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9" name="Straight Arrow Connector 38">
              <a:extLst>
                <a:ext uri="{FF2B5EF4-FFF2-40B4-BE49-F238E27FC236}">
                  <a16:creationId xmlns:a16="http://schemas.microsoft.com/office/drawing/2014/main" id="{4C640F5B-447F-4941-ACF6-83C1DF72BD71}"/>
                </a:ext>
              </a:extLst>
            </p:cNvPr>
            <p:cNvCxnSpPr/>
            <p:nvPr/>
          </p:nvCxnSpPr>
          <p:spPr>
            <a:xfrm>
              <a:off x="2236527" y="4996202"/>
              <a:ext cx="567344" cy="2120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E9A358A0-04CA-E442-A39F-C77042064E03}"/>
                </a:ext>
              </a:extLst>
            </p:cNvPr>
            <p:cNvCxnSpPr/>
            <p:nvPr/>
          </p:nvCxnSpPr>
          <p:spPr>
            <a:xfrm>
              <a:off x="2803871" y="4996202"/>
              <a:ext cx="1660152" cy="212079"/>
            </a:xfrm>
            <a:prstGeom prst="straightConnector1">
              <a:avLst/>
            </a:prstGeom>
            <a:ln>
              <a:solidFill>
                <a:srgbClr val="FFC000"/>
              </a:solidFill>
              <a:tailEnd type="triangle"/>
            </a:ln>
          </p:spPr>
          <p:style>
            <a:lnRef idx="3">
              <a:schemeClr val="accent4"/>
            </a:lnRef>
            <a:fillRef idx="0">
              <a:schemeClr val="accent4"/>
            </a:fillRef>
            <a:effectRef idx="2">
              <a:schemeClr val="accent4"/>
            </a:effectRef>
            <a:fontRef idx="minor">
              <a:schemeClr val="tx1"/>
            </a:fontRef>
          </p:style>
        </p:cxnSp>
        <p:cxnSp>
          <p:nvCxnSpPr>
            <p:cNvPr id="41" name="Straight Arrow Connector 40">
              <a:extLst>
                <a:ext uri="{FF2B5EF4-FFF2-40B4-BE49-F238E27FC236}">
                  <a16:creationId xmlns:a16="http://schemas.microsoft.com/office/drawing/2014/main" id="{93837C9D-3E5C-BC4E-A9D9-7F14A69C3470}"/>
                </a:ext>
              </a:extLst>
            </p:cNvPr>
            <p:cNvCxnSpPr/>
            <p:nvPr/>
          </p:nvCxnSpPr>
          <p:spPr>
            <a:xfrm>
              <a:off x="3319574" y="4996202"/>
              <a:ext cx="2249165" cy="212079"/>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grpSp>
      <p:sp>
        <p:nvSpPr>
          <p:cNvPr id="47" name="Slide Number Placeholder 4">
            <a:extLst>
              <a:ext uri="{FF2B5EF4-FFF2-40B4-BE49-F238E27FC236}">
                <a16:creationId xmlns:a16="http://schemas.microsoft.com/office/drawing/2014/main" id="{47E6F56C-A811-FA45-84F5-D25EF6C4B6FD}"/>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83</a:t>
            </a:fld>
            <a:endParaRPr lang="en-US" dirty="0"/>
          </a:p>
        </p:txBody>
      </p:sp>
    </p:spTree>
    <p:extLst>
      <p:ext uri="{BB962C8B-B14F-4D97-AF65-F5344CB8AC3E}">
        <p14:creationId xmlns:p14="http://schemas.microsoft.com/office/powerpoint/2010/main" val="60648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789383" y="5065447"/>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2886663" y="5065446"/>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7" name="Straight Connector 56"/>
          <p:cNvCxnSpPr/>
          <p:nvPr/>
        </p:nvCxnSpPr>
        <p:spPr>
          <a:xfrm>
            <a:off x="4532583" y="5065445"/>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8" name="Straight Connector 57"/>
          <p:cNvCxnSpPr/>
          <p:nvPr/>
        </p:nvCxnSpPr>
        <p:spPr>
          <a:xfrm>
            <a:off x="5631228" y="5065445"/>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6174728" y="5065445"/>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dirty="0" err="1">
                <a:solidFill>
                  <a:srgbClr val="0070C0"/>
                </a:solidFill>
              </a:rPr>
              <a:t>SpMV</a:t>
            </a:r>
            <a:r>
              <a:rPr lang="en-US" dirty="0">
                <a:solidFill>
                  <a:srgbClr val="0070C0"/>
                </a:solidFill>
              </a:rPr>
              <a:t>/CSR</a:t>
            </a:r>
          </a:p>
        </p:txBody>
      </p:sp>
      <p:graphicFrame>
        <p:nvGraphicFramePr>
          <p:cNvPr id="4" name="Table 3"/>
          <p:cNvGraphicFramePr>
            <a:graphicFrameLocks noGrp="1"/>
          </p:cNvGraphicFramePr>
          <p:nvPr/>
        </p:nvGraphicFramePr>
        <p:xfrm>
          <a:off x="1789383" y="1412457"/>
          <a:ext cx="219456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8110500"/>
                    </a:ext>
                  </a:extLst>
                </a:gridCol>
                <a:gridCol w="548640">
                  <a:extLst>
                    <a:ext uri="{9D8B030D-6E8A-4147-A177-3AD203B41FA5}">
                      <a16:colId xmlns:a16="http://schemas.microsoft.com/office/drawing/2014/main" val="122961184"/>
                    </a:ext>
                  </a:extLst>
                </a:gridCol>
                <a:gridCol w="548640">
                  <a:extLst>
                    <a:ext uri="{9D8B030D-6E8A-4147-A177-3AD203B41FA5}">
                      <a16:colId xmlns:a16="http://schemas.microsoft.com/office/drawing/2014/main" val="4055335270"/>
                    </a:ext>
                  </a:extLst>
                </a:gridCol>
                <a:gridCol w="548640">
                  <a:extLst>
                    <a:ext uri="{9D8B030D-6E8A-4147-A177-3AD203B41FA5}">
                      <a16:colId xmlns:a16="http://schemas.microsoft.com/office/drawing/2014/main" val="2769809228"/>
                    </a:ext>
                  </a:extLst>
                </a:gridCol>
              </a:tblGrid>
              <a:tr h="548640">
                <a:tc>
                  <a:txBody>
                    <a:bodyPr/>
                    <a:lstStyle/>
                    <a:p>
                      <a:pPr algn="ctr"/>
                      <a:r>
                        <a:rPr lang="en-US" sz="2400" dirty="0"/>
                        <a:t>1</a:t>
                      </a:r>
                    </a:p>
                  </a:txBody>
                  <a:tcPr marL="133656" marR="133656" marT="66829" marB="66829" anchor="ctr">
                    <a:solidFill>
                      <a:schemeClr val="accent5">
                        <a:lumMod val="60000"/>
                        <a:lumOff val="40000"/>
                      </a:schemeClr>
                    </a:solidFill>
                  </a:tcPr>
                </a:tc>
                <a:tc>
                  <a:txBody>
                    <a:bodyPr/>
                    <a:lstStyle/>
                    <a:p>
                      <a:pPr algn="ctr"/>
                      <a:r>
                        <a:rPr lang="en-US" sz="2400" dirty="0"/>
                        <a:t>7</a:t>
                      </a:r>
                    </a:p>
                  </a:txBody>
                  <a:tcPr marL="133656" marR="133656" marT="66829" marB="66829" anchor="ctr">
                    <a:solidFill>
                      <a:schemeClr val="accent5">
                        <a:lumMod val="60000"/>
                        <a:lumOff val="40000"/>
                      </a:schemeClr>
                    </a:solidFill>
                  </a:tcPr>
                </a:tc>
                <a:tc>
                  <a:txBody>
                    <a:bodyPr/>
                    <a:lstStyle/>
                    <a:p>
                      <a:pPr algn="ctr"/>
                      <a:endParaRPr lang="en-US" sz="2400"/>
                    </a:p>
                  </a:txBody>
                  <a:tcPr marL="133656" marR="133656" marT="66829" marB="66829" anchor="ctr"/>
                </a:tc>
                <a:tc>
                  <a:txBody>
                    <a:bodyPr/>
                    <a:lstStyle/>
                    <a:p>
                      <a:pPr algn="ctr"/>
                      <a:endParaRPr lang="en-US" sz="2400"/>
                    </a:p>
                  </a:txBody>
                  <a:tcPr marL="133656" marR="133656" marT="66829" marB="66829" anchor="ctr"/>
                </a:tc>
                <a:extLst>
                  <a:ext uri="{0D108BD9-81ED-4DB2-BD59-A6C34878D82A}">
                    <a16:rowId xmlns:a16="http://schemas.microsoft.com/office/drawing/2014/main" val="2744168065"/>
                  </a:ext>
                </a:extLst>
              </a:tr>
              <a:tr h="548640">
                <a:tc>
                  <a:txBody>
                    <a:bodyPr/>
                    <a:lstStyle/>
                    <a:p>
                      <a:pPr algn="ctr"/>
                      <a:r>
                        <a:rPr lang="en-US" sz="2400" dirty="0"/>
                        <a:t>5</a:t>
                      </a:r>
                    </a:p>
                  </a:txBody>
                  <a:tcPr marL="133656" marR="133656" marT="66829" marB="66829" anchor="ctr">
                    <a:solidFill>
                      <a:schemeClr val="accent6">
                        <a:lumMod val="60000"/>
                        <a:lumOff val="40000"/>
                      </a:schemeClr>
                    </a:solidFill>
                  </a:tcPr>
                </a:tc>
                <a:tc>
                  <a:txBody>
                    <a:bodyPr/>
                    <a:lstStyle/>
                    <a:p>
                      <a:pPr algn="ctr"/>
                      <a:endParaRPr lang="en-US" sz="2400" dirty="0"/>
                    </a:p>
                  </a:txBody>
                  <a:tcPr marL="133656" marR="133656" marT="66829" marB="66829" anchor="ctr"/>
                </a:tc>
                <a:tc>
                  <a:txBody>
                    <a:bodyPr/>
                    <a:lstStyle/>
                    <a:p>
                      <a:pPr algn="ctr"/>
                      <a:r>
                        <a:rPr lang="en-US" sz="2400" dirty="0"/>
                        <a:t>3</a:t>
                      </a:r>
                    </a:p>
                  </a:txBody>
                  <a:tcPr marL="133656" marR="133656" marT="66829" marB="66829" anchor="ctr">
                    <a:solidFill>
                      <a:schemeClr val="accent6">
                        <a:lumMod val="60000"/>
                        <a:lumOff val="40000"/>
                      </a:schemeClr>
                    </a:solidFill>
                  </a:tcPr>
                </a:tc>
                <a:tc>
                  <a:txBody>
                    <a:bodyPr/>
                    <a:lstStyle/>
                    <a:p>
                      <a:pPr algn="ctr"/>
                      <a:r>
                        <a:rPr lang="en-US" sz="2400" dirty="0"/>
                        <a:t>9</a:t>
                      </a:r>
                    </a:p>
                  </a:txBody>
                  <a:tcPr marL="133656" marR="133656" marT="66829" marB="66829" anchor="ctr">
                    <a:solidFill>
                      <a:schemeClr val="accent6">
                        <a:lumMod val="60000"/>
                        <a:lumOff val="40000"/>
                      </a:schemeClr>
                    </a:solidFill>
                  </a:tcPr>
                </a:tc>
                <a:extLst>
                  <a:ext uri="{0D108BD9-81ED-4DB2-BD59-A6C34878D82A}">
                    <a16:rowId xmlns:a16="http://schemas.microsoft.com/office/drawing/2014/main" val="9918186"/>
                  </a:ext>
                </a:extLst>
              </a:tr>
              <a:tr h="548640">
                <a:tc>
                  <a:txBody>
                    <a:bodyPr/>
                    <a:lstStyle/>
                    <a:p>
                      <a:pPr algn="ctr"/>
                      <a:endParaRPr lang="en-US" sz="2400" dirty="0"/>
                    </a:p>
                  </a:txBody>
                  <a:tcPr marL="133656" marR="133656" marT="66829" marB="66829" anchor="ctr"/>
                </a:tc>
                <a:tc>
                  <a:txBody>
                    <a:bodyPr/>
                    <a:lstStyle/>
                    <a:p>
                      <a:pPr algn="ctr"/>
                      <a:r>
                        <a:rPr lang="en-US" sz="2400" dirty="0"/>
                        <a:t>2</a:t>
                      </a:r>
                    </a:p>
                  </a:txBody>
                  <a:tcPr marL="133656" marR="133656" marT="66829" marB="66829" anchor="ctr">
                    <a:solidFill>
                      <a:schemeClr val="accent1">
                        <a:lumMod val="60000"/>
                        <a:lumOff val="40000"/>
                      </a:schemeClr>
                    </a:solidFill>
                  </a:tcPr>
                </a:tc>
                <a:tc>
                  <a:txBody>
                    <a:bodyPr/>
                    <a:lstStyle/>
                    <a:p>
                      <a:pPr algn="ctr"/>
                      <a:r>
                        <a:rPr lang="en-US" sz="2400" dirty="0"/>
                        <a:t>8</a:t>
                      </a:r>
                    </a:p>
                  </a:txBody>
                  <a:tcPr marL="133656" marR="133656" marT="66829" marB="66829" anchor="ctr">
                    <a:solidFill>
                      <a:schemeClr val="accent1">
                        <a:lumMod val="60000"/>
                        <a:lumOff val="40000"/>
                      </a:schemeClr>
                    </a:solidFill>
                  </a:tcPr>
                </a:tc>
                <a:tc>
                  <a:txBody>
                    <a:bodyPr/>
                    <a:lstStyle/>
                    <a:p>
                      <a:pPr algn="ctr"/>
                      <a:endParaRPr lang="en-US" sz="2400" dirty="0"/>
                    </a:p>
                  </a:txBody>
                  <a:tcPr marL="133656" marR="133656" marT="66829" marB="66829" anchor="ctr"/>
                </a:tc>
                <a:extLst>
                  <a:ext uri="{0D108BD9-81ED-4DB2-BD59-A6C34878D82A}">
                    <a16:rowId xmlns:a16="http://schemas.microsoft.com/office/drawing/2014/main" val="915315581"/>
                  </a:ext>
                </a:extLst>
              </a:tr>
              <a:tr h="548640">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r>
                        <a:rPr lang="en-US" sz="2400" dirty="0"/>
                        <a:t>6</a:t>
                      </a:r>
                    </a:p>
                  </a:txBody>
                  <a:tcPr marL="133656" marR="133656" marT="66829" marB="66829" anchor="ctr">
                    <a:solidFill>
                      <a:srgbClr val="00B0F0"/>
                    </a:solidFill>
                  </a:tcPr>
                </a:tc>
                <a:extLst>
                  <a:ext uri="{0D108BD9-81ED-4DB2-BD59-A6C34878D82A}">
                    <a16:rowId xmlns:a16="http://schemas.microsoft.com/office/drawing/2014/main" val="979355789"/>
                  </a:ext>
                </a:extLst>
              </a:tr>
            </a:tbl>
          </a:graphicData>
        </a:graphic>
      </p:graphicFrame>
      <p:graphicFrame>
        <p:nvGraphicFramePr>
          <p:cNvPr id="5" name="Table 4"/>
          <p:cNvGraphicFramePr>
            <a:graphicFrameLocks noGrp="1"/>
          </p:cNvGraphicFramePr>
          <p:nvPr/>
        </p:nvGraphicFramePr>
        <p:xfrm>
          <a:off x="1789383" y="3808115"/>
          <a:ext cx="274320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5</a:t>
                      </a:r>
                    </a:p>
                  </a:txBody>
                  <a:tcPr anchor="ctr">
                    <a:solidFill>
                      <a:schemeClr val="accent1">
                        <a:lumMod val="60000"/>
                        <a:lumOff val="40000"/>
                      </a:schemeClr>
                    </a:solidFill>
                  </a:tcPr>
                </a:tc>
                <a:tc>
                  <a:txBody>
                    <a:bodyPr/>
                    <a:lstStyle/>
                    <a:p>
                      <a:pPr algn="ctr"/>
                      <a:r>
                        <a:rPr lang="en-US" sz="2400" dirty="0"/>
                        <a:t>7</a:t>
                      </a:r>
                    </a:p>
                  </a:txBody>
                  <a:tcPr anchor="ctr">
                    <a:solidFill>
                      <a:srgbClr val="00B0F0"/>
                    </a:solidFill>
                  </a:tcPr>
                </a:tc>
                <a:tc>
                  <a:txBody>
                    <a:bodyPr/>
                    <a:lstStyle/>
                    <a:p>
                      <a:pPr algn="ctr"/>
                      <a:r>
                        <a:rPr lang="en-US" sz="2400" dirty="0"/>
                        <a:t>8</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1009824243"/>
                  </a:ext>
                </a:extLst>
              </a:tr>
            </a:tbl>
          </a:graphicData>
        </a:graphic>
      </p:graphicFrame>
      <p:graphicFrame>
        <p:nvGraphicFramePr>
          <p:cNvPr id="6" name="Table 5"/>
          <p:cNvGraphicFramePr>
            <a:graphicFrameLocks noGrp="1"/>
          </p:cNvGraphicFramePr>
          <p:nvPr/>
        </p:nvGraphicFramePr>
        <p:xfrm>
          <a:off x="1789383" y="4533909"/>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0</a:t>
                      </a:r>
                    </a:p>
                  </a:txBody>
                  <a:tcPr anchor="ctr">
                    <a:solidFill>
                      <a:schemeClr val="accent6">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3</a:t>
                      </a:r>
                    </a:p>
                  </a:txBody>
                  <a:tcPr anchor="ctr">
                    <a:solidFill>
                      <a:schemeClr val="accent6">
                        <a:lumMod val="60000"/>
                        <a:lumOff val="40000"/>
                      </a:schemeClr>
                    </a:solidFill>
                  </a:tcPr>
                </a:tc>
                <a:tc>
                  <a:txBody>
                    <a:bodyPr/>
                    <a:lstStyle/>
                    <a:p>
                      <a:pPr algn="ctr"/>
                      <a:r>
                        <a:rPr lang="en-US" sz="2400" dirty="0"/>
                        <a:t>1</a:t>
                      </a:r>
                    </a:p>
                  </a:txBody>
                  <a:tcPr anchor="ctr">
                    <a:solidFill>
                      <a:schemeClr val="accent1">
                        <a:lumMod val="60000"/>
                        <a:lumOff val="40000"/>
                      </a:schemeClr>
                    </a:solidFill>
                  </a:tcPr>
                </a:tc>
                <a:tc>
                  <a:txBody>
                    <a:bodyPr/>
                    <a:lstStyle/>
                    <a:p>
                      <a:pPr algn="ctr"/>
                      <a:r>
                        <a:rPr lang="en-US" sz="2400" dirty="0"/>
                        <a:t>2</a:t>
                      </a:r>
                    </a:p>
                  </a:txBody>
                  <a:tcPr anchor="ctr">
                    <a:solidFill>
                      <a:schemeClr val="accent1">
                        <a:lumMod val="60000"/>
                        <a:lumOff val="40000"/>
                      </a:schemeClr>
                    </a:solidFill>
                  </a:tcPr>
                </a:tc>
                <a:tc>
                  <a:txBody>
                    <a:bodyPr/>
                    <a:lstStyle/>
                    <a:p>
                      <a:pPr algn="ctr"/>
                      <a:r>
                        <a:rPr lang="en-US" sz="2400" dirty="0"/>
                        <a:t>3</a:t>
                      </a:r>
                    </a:p>
                  </a:txBody>
                  <a:tcPr anchor="ctr">
                    <a:solidFill>
                      <a:srgbClr val="00B0F0"/>
                    </a:solidFill>
                  </a:tcPr>
                </a:tc>
                <a:extLst>
                  <a:ext uri="{0D108BD9-81ED-4DB2-BD59-A6C34878D82A}">
                    <a16:rowId xmlns:a16="http://schemas.microsoft.com/office/drawing/2014/main" val="1009824243"/>
                  </a:ext>
                </a:extLst>
              </a:tr>
            </a:tbl>
          </a:graphicData>
        </a:graphic>
      </p:graphicFrame>
      <p:graphicFrame>
        <p:nvGraphicFramePr>
          <p:cNvPr id="7" name="Table 6"/>
          <p:cNvGraphicFramePr>
            <a:graphicFrameLocks noGrp="1"/>
          </p:cNvGraphicFramePr>
          <p:nvPr/>
        </p:nvGraphicFramePr>
        <p:xfrm>
          <a:off x="1789383" y="5253353"/>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7</a:t>
                      </a:r>
                    </a:p>
                  </a:txBody>
                  <a:tcPr anchor="ctr">
                    <a:solidFill>
                      <a:schemeClr val="accent5">
                        <a:lumMod val="60000"/>
                        <a:lumOff val="40000"/>
                      </a:schemeClr>
                    </a:solidFill>
                  </a:tcPr>
                </a:tc>
                <a:tc>
                  <a:txBody>
                    <a:bodyPr/>
                    <a:lstStyle/>
                    <a:p>
                      <a:pPr algn="ctr"/>
                      <a:r>
                        <a:rPr lang="en-US" sz="2400" dirty="0"/>
                        <a:t>5</a:t>
                      </a:r>
                    </a:p>
                  </a:txBody>
                  <a:tcPr anchor="ctr">
                    <a:solidFill>
                      <a:schemeClr val="accent6">
                        <a:lumMod val="60000"/>
                        <a:lumOff val="40000"/>
                      </a:schemeClr>
                    </a:solidFill>
                  </a:tcPr>
                </a:tc>
                <a:tc>
                  <a:txBody>
                    <a:bodyPr/>
                    <a:lstStyle/>
                    <a:p>
                      <a:pPr algn="ctr"/>
                      <a:r>
                        <a:rPr lang="en-US" sz="2400" dirty="0"/>
                        <a:t>3</a:t>
                      </a:r>
                    </a:p>
                  </a:txBody>
                  <a:tcPr anchor="ctr">
                    <a:solidFill>
                      <a:schemeClr val="accent6">
                        <a:lumMod val="60000"/>
                        <a:lumOff val="40000"/>
                      </a:schemeClr>
                    </a:solidFill>
                  </a:tcPr>
                </a:tc>
                <a:tc>
                  <a:txBody>
                    <a:bodyPr/>
                    <a:lstStyle/>
                    <a:p>
                      <a:pPr algn="ctr"/>
                      <a:r>
                        <a:rPr lang="en-US" sz="2400" dirty="0"/>
                        <a:t>9</a:t>
                      </a:r>
                    </a:p>
                  </a:txBody>
                  <a:tcPr anchor="ctr">
                    <a:solidFill>
                      <a:schemeClr val="accent6">
                        <a:lumMod val="60000"/>
                        <a:lumOff val="40000"/>
                      </a:schemeClr>
                    </a:solidFill>
                  </a:tcPr>
                </a:tc>
                <a:tc>
                  <a:txBody>
                    <a:bodyPr/>
                    <a:lstStyle/>
                    <a:p>
                      <a:pPr algn="ctr"/>
                      <a:r>
                        <a:rPr lang="en-US" sz="2400" dirty="0"/>
                        <a:t>2</a:t>
                      </a:r>
                    </a:p>
                  </a:txBody>
                  <a:tcPr anchor="ctr">
                    <a:solidFill>
                      <a:schemeClr val="accent1">
                        <a:lumMod val="60000"/>
                        <a:lumOff val="40000"/>
                      </a:schemeClr>
                    </a:solidFill>
                  </a:tcPr>
                </a:tc>
                <a:tc>
                  <a:txBody>
                    <a:bodyPr/>
                    <a:lstStyle/>
                    <a:p>
                      <a:pPr algn="ctr"/>
                      <a:r>
                        <a:rPr lang="en-US" sz="2400" dirty="0"/>
                        <a:t>8</a:t>
                      </a:r>
                    </a:p>
                  </a:txBody>
                  <a:tcPr anchor="ctr">
                    <a:solidFill>
                      <a:schemeClr val="accent1">
                        <a:lumMod val="60000"/>
                        <a:lumOff val="40000"/>
                      </a:schemeClr>
                    </a:solidFill>
                  </a:tcPr>
                </a:tc>
                <a:tc>
                  <a:txBody>
                    <a:bodyPr/>
                    <a:lstStyle/>
                    <a:p>
                      <a:pPr algn="ctr"/>
                      <a:r>
                        <a:rPr lang="en-US" sz="2400" dirty="0"/>
                        <a:t>6</a:t>
                      </a:r>
                    </a:p>
                  </a:txBody>
                  <a:tcPr anchor="ctr">
                    <a:solidFill>
                      <a:srgbClr val="00B0F0"/>
                    </a:solidFill>
                  </a:tcPr>
                </a:tc>
                <a:extLst>
                  <a:ext uri="{0D108BD9-81ED-4DB2-BD59-A6C34878D82A}">
                    <a16:rowId xmlns:a16="http://schemas.microsoft.com/office/drawing/2014/main" val="1009824243"/>
                  </a:ext>
                </a:extLst>
              </a:tr>
            </a:tbl>
          </a:graphicData>
        </a:graphic>
      </p:graphicFrame>
      <p:sp>
        <p:nvSpPr>
          <p:cNvPr id="8" name="TextBox 7"/>
          <p:cNvSpPr txBox="1"/>
          <p:nvPr/>
        </p:nvSpPr>
        <p:spPr>
          <a:xfrm>
            <a:off x="610042" y="1435509"/>
            <a:ext cx="1087478" cy="461665"/>
          </a:xfrm>
          <a:prstGeom prst="rect">
            <a:avLst/>
          </a:prstGeom>
          <a:noFill/>
        </p:spPr>
        <p:txBody>
          <a:bodyPr wrap="none" rtlCol="0">
            <a:spAutoFit/>
          </a:bodyPr>
          <a:lstStyle/>
          <a:p>
            <a:pPr algn="r"/>
            <a:r>
              <a:rPr lang="en-US" sz="2400" dirty="0"/>
              <a:t>Matrix:</a:t>
            </a:r>
          </a:p>
        </p:txBody>
      </p:sp>
      <p:sp>
        <p:nvSpPr>
          <p:cNvPr id="9" name="TextBox 8"/>
          <p:cNvSpPr txBox="1"/>
          <p:nvPr/>
        </p:nvSpPr>
        <p:spPr>
          <a:xfrm>
            <a:off x="404922" y="3851602"/>
            <a:ext cx="1292598" cy="461665"/>
          </a:xfrm>
          <a:prstGeom prst="rect">
            <a:avLst/>
          </a:prstGeom>
          <a:noFill/>
        </p:spPr>
        <p:txBody>
          <a:bodyPr wrap="none" rtlCol="0">
            <a:spAutoFit/>
          </a:bodyPr>
          <a:lstStyle/>
          <a:p>
            <a:pPr algn="r"/>
            <a:r>
              <a:rPr lang="en-US" sz="2400" dirty="0" err="1"/>
              <a:t>RowPtrs</a:t>
            </a:r>
            <a:r>
              <a:rPr lang="en-US" sz="2400" dirty="0"/>
              <a:t>:</a:t>
            </a:r>
          </a:p>
        </p:txBody>
      </p:sp>
      <p:sp>
        <p:nvSpPr>
          <p:cNvPr id="10" name="TextBox 9"/>
          <p:cNvSpPr txBox="1"/>
          <p:nvPr/>
        </p:nvSpPr>
        <p:spPr>
          <a:xfrm>
            <a:off x="466093" y="4600479"/>
            <a:ext cx="1231427" cy="461665"/>
          </a:xfrm>
          <a:prstGeom prst="rect">
            <a:avLst/>
          </a:prstGeom>
          <a:noFill/>
        </p:spPr>
        <p:txBody>
          <a:bodyPr wrap="none" rtlCol="0">
            <a:spAutoFit/>
          </a:bodyPr>
          <a:lstStyle/>
          <a:p>
            <a:pPr algn="r"/>
            <a:r>
              <a:rPr lang="en-US" sz="2400" dirty="0"/>
              <a:t>Column:</a:t>
            </a:r>
          </a:p>
        </p:txBody>
      </p:sp>
      <p:sp>
        <p:nvSpPr>
          <p:cNvPr id="11" name="TextBox 10"/>
          <p:cNvSpPr txBox="1"/>
          <p:nvPr/>
        </p:nvSpPr>
        <p:spPr>
          <a:xfrm>
            <a:off x="739694" y="5296840"/>
            <a:ext cx="957826" cy="461665"/>
          </a:xfrm>
          <a:prstGeom prst="rect">
            <a:avLst/>
          </a:prstGeom>
          <a:noFill/>
        </p:spPr>
        <p:txBody>
          <a:bodyPr wrap="none" rtlCol="0">
            <a:spAutoFit/>
          </a:bodyPr>
          <a:lstStyle/>
          <a:p>
            <a:pPr algn="r"/>
            <a:r>
              <a:rPr lang="en-US" sz="2400" dirty="0"/>
              <a:t>Value:</a:t>
            </a:r>
          </a:p>
        </p:txBody>
      </p:sp>
      <p:grpSp>
        <p:nvGrpSpPr>
          <p:cNvPr id="30" name="Group 29"/>
          <p:cNvGrpSpPr/>
          <p:nvPr/>
        </p:nvGrpSpPr>
        <p:grpSpPr>
          <a:xfrm>
            <a:off x="2070730" y="4312305"/>
            <a:ext cx="3847916" cy="212079"/>
            <a:chOff x="1720823" y="4996202"/>
            <a:chExt cx="3847916" cy="212079"/>
          </a:xfrm>
        </p:grpSpPr>
        <p:cxnSp>
          <p:nvCxnSpPr>
            <p:cNvPr id="14" name="Straight Arrow Connector 13"/>
            <p:cNvCxnSpPr/>
            <p:nvPr/>
          </p:nvCxnSpPr>
          <p:spPr>
            <a:xfrm>
              <a:off x="1720823" y="4996202"/>
              <a:ext cx="0" cy="2120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2236527" y="4996202"/>
              <a:ext cx="567344" cy="2120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2803871" y="4996202"/>
              <a:ext cx="1660152" cy="212079"/>
            </a:xfrm>
            <a:prstGeom prst="straightConnector1">
              <a:avLst/>
            </a:prstGeom>
            <a:ln>
              <a:solidFill>
                <a:srgbClr val="FFC0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3319574" y="4996202"/>
              <a:ext cx="2249165" cy="212079"/>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grpSp>
      <p:sp>
        <p:nvSpPr>
          <p:cNvPr id="27" name="TextBox 26"/>
          <p:cNvSpPr txBox="1"/>
          <p:nvPr/>
        </p:nvSpPr>
        <p:spPr>
          <a:xfrm>
            <a:off x="4064904" y="2173897"/>
            <a:ext cx="389850" cy="584775"/>
          </a:xfrm>
          <a:prstGeom prst="rect">
            <a:avLst/>
          </a:prstGeom>
          <a:noFill/>
        </p:spPr>
        <p:txBody>
          <a:bodyPr wrap="none" rtlCol="0">
            <a:spAutoFit/>
          </a:bodyPr>
          <a:lstStyle/>
          <a:p>
            <a:pPr algn="ctr"/>
            <a:r>
              <a:rPr lang="en-US" sz="3200" dirty="0"/>
              <a:t>×</a:t>
            </a:r>
          </a:p>
        </p:txBody>
      </p:sp>
      <p:sp>
        <p:nvSpPr>
          <p:cNvPr id="28" name="TextBox 27"/>
          <p:cNvSpPr txBox="1"/>
          <p:nvPr/>
        </p:nvSpPr>
        <p:spPr>
          <a:xfrm>
            <a:off x="5165316" y="2173897"/>
            <a:ext cx="389850" cy="584775"/>
          </a:xfrm>
          <a:prstGeom prst="rect">
            <a:avLst/>
          </a:prstGeom>
          <a:noFill/>
        </p:spPr>
        <p:txBody>
          <a:bodyPr wrap="none" rtlCol="0">
            <a:spAutoFit/>
          </a:bodyPr>
          <a:lstStyle/>
          <a:p>
            <a:pPr algn="ctr"/>
            <a:r>
              <a:rPr lang="en-US" sz="3200" dirty="0"/>
              <a:t>=</a:t>
            </a:r>
          </a:p>
        </p:txBody>
      </p:sp>
      <p:graphicFrame>
        <p:nvGraphicFramePr>
          <p:cNvPr id="29" name="Table 28"/>
          <p:cNvGraphicFramePr>
            <a:graphicFrameLocks noGrp="1"/>
          </p:cNvGraphicFramePr>
          <p:nvPr/>
        </p:nvGraphicFramePr>
        <p:xfrm>
          <a:off x="4535715" y="1412457"/>
          <a:ext cx="54864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3545620861"/>
                    </a:ext>
                  </a:extLst>
                </a:gridCol>
              </a:tblGrid>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463891300"/>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859101109"/>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329695526"/>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895109681"/>
                  </a:ext>
                </a:extLst>
              </a:tr>
            </a:tbl>
          </a:graphicData>
        </a:graphic>
      </p:graphicFrame>
      <p:graphicFrame>
        <p:nvGraphicFramePr>
          <p:cNvPr id="31" name="Table 30"/>
          <p:cNvGraphicFramePr>
            <a:graphicFrameLocks noGrp="1"/>
          </p:cNvGraphicFramePr>
          <p:nvPr/>
        </p:nvGraphicFramePr>
        <p:xfrm>
          <a:off x="5636127" y="1412457"/>
          <a:ext cx="54864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3545620861"/>
                    </a:ext>
                  </a:extLst>
                </a:gridCol>
              </a:tblGrid>
              <a:tr h="548640">
                <a:tc>
                  <a:txBody>
                    <a:bodyPr/>
                    <a:lstStyle/>
                    <a:p>
                      <a:pPr algn="ctr"/>
                      <a:endParaRPr lang="en-US" sz="2400" dirty="0"/>
                    </a:p>
                  </a:txBody>
                  <a:tcPr marL="133656" marR="133656" marT="66829" marB="66829" anchor="ctr">
                    <a:solidFill>
                      <a:schemeClr val="accent5">
                        <a:lumMod val="60000"/>
                        <a:lumOff val="40000"/>
                      </a:schemeClr>
                    </a:solidFill>
                  </a:tcPr>
                </a:tc>
                <a:extLst>
                  <a:ext uri="{0D108BD9-81ED-4DB2-BD59-A6C34878D82A}">
                    <a16:rowId xmlns:a16="http://schemas.microsoft.com/office/drawing/2014/main" val="3463891300"/>
                  </a:ext>
                </a:extLst>
              </a:tr>
              <a:tr h="548640">
                <a:tc>
                  <a:txBody>
                    <a:bodyPr/>
                    <a:lstStyle/>
                    <a:p>
                      <a:pPr algn="ctr"/>
                      <a:endParaRPr lang="en-US" sz="2400" dirty="0"/>
                    </a:p>
                  </a:txBody>
                  <a:tcPr marL="133656" marR="133656" marT="66829" marB="66829" anchor="ctr">
                    <a:solidFill>
                      <a:schemeClr val="accent6">
                        <a:lumMod val="60000"/>
                        <a:lumOff val="40000"/>
                      </a:schemeClr>
                    </a:solidFill>
                  </a:tcPr>
                </a:tc>
                <a:extLst>
                  <a:ext uri="{0D108BD9-81ED-4DB2-BD59-A6C34878D82A}">
                    <a16:rowId xmlns:a16="http://schemas.microsoft.com/office/drawing/2014/main" val="3859101109"/>
                  </a:ext>
                </a:extLst>
              </a:tr>
              <a:tr h="548640">
                <a:tc>
                  <a:txBody>
                    <a:bodyPr/>
                    <a:lstStyle/>
                    <a:p>
                      <a:pPr algn="ctr"/>
                      <a:endParaRPr lang="en-US" sz="2400" dirty="0"/>
                    </a:p>
                  </a:txBody>
                  <a:tcPr marL="133656" marR="133656" marT="66829" marB="66829" anchor="ctr">
                    <a:solidFill>
                      <a:schemeClr val="accent1">
                        <a:lumMod val="60000"/>
                        <a:lumOff val="40000"/>
                      </a:schemeClr>
                    </a:solidFill>
                  </a:tcPr>
                </a:tc>
                <a:extLst>
                  <a:ext uri="{0D108BD9-81ED-4DB2-BD59-A6C34878D82A}">
                    <a16:rowId xmlns:a16="http://schemas.microsoft.com/office/drawing/2014/main" val="2329695526"/>
                  </a:ext>
                </a:extLst>
              </a:tr>
              <a:tr h="548640">
                <a:tc>
                  <a:txBody>
                    <a:bodyPr/>
                    <a:lstStyle/>
                    <a:p>
                      <a:pPr algn="ctr"/>
                      <a:endParaRPr lang="en-US" sz="2400" dirty="0"/>
                    </a:p>
                  </a:txBody>
                  <a:tcPr marL="133656" marR="133656" marT="66829" marB="66829" anchor="ctr">
                    <a:solidFill>
                      <a:srgbClr val="00B0F0"/>
                    </a:solidFill>
                  </a:tcPr>
                </a:tc>
                <a:extLst>
                  <a:ext uri="{0D108BD9-81ED-4DB2-BD59-A6C34878D82A}">
                    <a16:rowId xmlns:a16="http://schemas.microsoft.com/office/drawing/2014/main" val="2895109681"/>
                  </a:ext>
                </a:extLst>
              </a:tr>
            </a:tbl>
          </a:graphicData>
        </a:graphic>
      </p:graphicFrame>
      <p:grpSp>
        <p:nvGrpSpPr>
          <p:cNvPr id="37" name="Group 36"/>
          <p:cNvGrpSpPr/>
          <p:nvPr/>
        </p:nvGrpSpPr>
        <p:grpSpPr>
          <a:xfrm>
            <a:off x="2057936" y="5889402"/>
            <a:ext cx="3875371" cy="457200"/>
            <a:chOff x="1708029" y="6281199"/>
            <a:chExt cx="3875371" cy="457200"/>
          </a:xfrm>
        </p:grpSpPr>
        <p:sp>
          <p:nvSpPr>
            <p:cNvPr id="38" name="Freeform 37"/>
            <p:cNvSpPr/>
            <p:nvPr/>
          </p:nvSpPr>
          <p:spPr>
            <a:xfrm>
              <a:off x="1708029"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5">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0" name="Freeform 39"/>
            <p:cNvSpPr/>
            <p:nvPr/>
          </p:nvSpPr>
          <p:spPr>
            <a:xfrm>
              <a:off x="2802215"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6">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3" name="Freeform 42"/>
            <p:cNvSpPr/>
            <p:nvPr/>
          </p:nvSpPr>
          <p:spPr>
            <a:xfrm>
              <a:off x="4443494"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4">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5" name="Freeform 44"/>
            <p:cNvSpPr/>
            <p:nvPr/>
          </p:nvSpPr>
          <p:spPr>
            <a:xfrm>
              <a:off x="5537680"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2">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grpSp>
      <p:grpSp>
        <p:nvGrpSpPr>
          <p:cNvPr id="46" name="Group 45"/>
          <p:cNvGrpSpPr/>
          <p:nvPr/>
        </p:nvGrpSpPr>
        <p:grpSpPr>
          <a:xfrm>
            <a:off x="1867123" y="1196752"/>
            <a:ext cx="1683502" cy="2101675"/>
            <a:chOff x="1708029" y="6281199"/>
            <a:chExt cx="1683502" cy="2101675"/>
          </a:xfrm>
        </p:grpSpPr>
        <p:sp>
          <p:nvSpPr>
            <p:cNvPr id="47" name="Freeform 46"/>
            <p:cNvSpPr/>
            <p:nvPr/>
          </p:nvSpPr>
          <p:spPr>
            <a:xfrm>
              <a:off x="1708029"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5">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9" name="Freeform 48"/>
            <p:cNvSpPr/>
            <p:nvPr/>
          </p:nvSpPr>
          <p:spPr>
            <a:xfrm>
              <a:off x="1711875" y="6824686"/>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6">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52" name="Freeform 51"/>
            <p:cNvSpPr/>
            <p:nvPr/>
          </p:nvSpPr>
          <p:spPr>
            <a:xfrm>
              <a:off x="2231305" y="7395451"/>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4">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54" name="Freeform 53"/>
            <p:cNvSpPr/>
            <p:nvPr/>
          </p:nvSpPr>
          <p:spPr>
            <a:xfrm>
              <a:off x="3345811" y="7925674"/>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2">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grpSp>
      <p:sp>
        <p:nvSpPr>
          <p:cNvPr id="60" name="TextBox 59"/>
          <p:cNvSpPr txBox="1"/>
          <p:nvPr/>
        </p:nvSpPr>
        <p:spPr>
          <a:xfrm>
            <a:off x="6353754" y="1753052"/>
            <a:ext cx="2682742" cy="2031325"/>
          </a:xfrm>
          <a:prstGeom prst="rect">
            <a:avLst/>
          </a:prstGeom>
          <a:noFill/>
        </p:spPr>
        <p:txBody>
          <a:bodyPr wrap="square" rtlCol="0">
            <a:spAutoFit/>
          </a:bodyPr>
          <a:lstStyle/>
          <a:p>
            <a:pPr algn="ctr"/>
            <a:r>
              <a:rPr lang="en-US" b="1" u="sng" dirty="0"/>
              <a:t>Parallelization approach:</a:t>
            </a:r>
          </a:p>
          <a:p>
            <a:pPr algn="ctr"/>
            <a:r>
              <a:rPr lang="en-US" dirty="0"/>
              <a:t>Assign one thread to loop over each input row sequentially and update corresponding output element</a:t>
            </a:r>
          </a:p>
        </p:txBody>
      </p:sp>
      <p:sp>
        <p:nvSpPr>
          <p:cNvPr id="36" name="TextBox 610">
            <a:extLst>
              <a:ext uri="{FF2B5EF4-FFF2-40B4-BE49-F238E27FC236}">
                <a16:creationId xmlns:a16="http://schemas.microsoft.com/office/drawing/2014/main" id="{08E61871-0F2C-B048-9222-95ECDBA39491}"/>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39" name="Slide Number Placeholder 4">
            <a:extLst>
              <a:ext uri="{FF2B5EF4-FFF2-40B4-BE49-F238E27FC236}">
                <a16:creationId xmlns:a16="http://schemas.microsoft.com/office/drawing/2014/main" id="{69E3F2E8-B889-F448-98D8-6FA706BED296}"/>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84</a:t>
            </a:fld>
            <a:endParaRPr lang="en-US" dirty="0"/>
          </a:p>
        </p:txBody>
      </p:sp>
    </p:spTree>
    <p:extLst>
      <p:ext uri="{BB962C8B-B14F-4D97-AF65-F5344CB8AC3E}">
        <p14:creationId xmlns:p14="http://schemas.microsoft.com/office/powerpoint/2010/main" val="287050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789383" y="5065447"/>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2886663" y="5065446"/>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7" name="Straight Connector 56"/>
          <p:cNvCxnSpPr/>
          <p:nvPr/>
        </p:nvCxnSpPr>
        <p:spPr>
          <a:xfrm>
            <a:off x="4532583" y="5065445"/>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8" name="Straight Connector 57"/>
          <p:cNvCxnSpPr/>
          <p:nvPr/>
        </p:nvCxnSpPr>
        <p:spPr>
          <a:xfrm>
            <a:off x="5631228" y="5065445"/>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6174728" y="5065445"/>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dirty="0" err="1">
                <a:solidFill>
                  <a:srgbClr val="0070C0"/>
                </a:solidFill>
              </a:rPr>
              <a:t>SpMV</a:t>
            </a:r>
            <a:r>
              <a:rPr lang="en-US" dirty="0">
                <a:solidFill>
                  <a:srgbClr val="0070C0"/>
                </a:solidFill>
              </a:rPr>
              <a:t>/CSR</a:t>
            </a:r>
          </a:p>
        </p:txBody>
      </p:sp>
      <p:graphicFrame>
        <p:nvGraphicFramePr>
          <p:cNvPr id="4" name="Table 3"/>
          <p:cNvGraphicFramePr>
            <a:graphicFrameLocks noGrp="1"/>
          </p:cNvGraphicFramePr>
          <p:nvPr/>
        </p:nvGraphicFramePr>
        <p:xfrm>
          <a:off x="1789383" y="1412457"/>
          <a:ext cx="219456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8110500"/>
                    </a:ext>
                  </a:extLst>
                </a:gridCol>
                <a:gridCol w="548640">
                  <a:extLst>
                    <a:ext uri="{9D8B030D-6E8A-4147-A177-3AD203B41FA5}">
                      <a16:colId xmlns:a16="http://schemas.microsoft.com/office/drawing/2014/main" val="122961184"/>
                    </a:ext>
                  </a:extLst>
                </a:gridCol>
                <a:gridCol w="548640">
                  <a:extLst>
                    <a:ext uri="{9D8B030D-6E8A-4147-A177-3AD203B41FA5}">
                      <a16:colId xmlns:a16="http://schemas.microsoft.com/office/drawing/2014/main" val="4055335270"/>
                    </a:ext>
                  </a:extLst>
                </a:gridCol>
                <a:gridCol w="548640">
                  <a:extLst>
                    <a:ext uri="{9D8B030D-6E8A-4147-A177-3AD203B41FA5}">
                      <a16:colId xmlns:a16="http://schemas.microsoft.com/office/drawing/2014/main" val="2769809228"/>
                    </a:ext>
                  </a:extLst>
                </a:gridCol>
              </a:tblGrid>
              <a:tr h="548640">
                <a:tc>
                  <a:txBody>
                    <a:bodyPr/>
                    <a:lstStyle/>
                    <a:p>
                      <a:pPr algn="ctr"/>
                      <a:r>
                        <a:rPr lang="en-US" sz="2400" dirty="0"/>
                        <a:t>1</a:t>
                      </a:r>
                    </a:p>
                  </a:txBody>
                  <a:tcPr marL="133656" marR="133656" marT="66829" marB="66829" anchor="ctr">
                    <a:solidFill>
                      <a:schemeClr val="accent5">
                        <a:lumMod val="60000"/>
                        <a:lumOff val="40000"/>
                      </a:schemeClr>
                    </a:solidFill>
                  </a:tcPr>
                </a:tc>
                <a:tc>
                  <a:txBody>
                    <a:bodyPr/>
                    <a:lstStyle/>
                    <a:p>
                      <a:pPr algn="ctr"/>
                      <a:r>
                        <a:rPr lang="en-US" sz="2400" dirty="0"/>
                        <a:t>7</a:t>
                      </a:r>
                    </a:p>
                  </a:txBody>
                  <a:tcPr marL="133656" marR="133656" marT="66829" marB="66829" anchor="ctr">
                    <a:solidFill>
                      <a:schemeClr val="accent5">
                        <a:lumMod val="60000"/>
                        <a:lumOff val="40000"/>
                      </a:schemeClr>
                    </a:solidFill>
                  </a:tcPr>
                </a:tc>
                <a:tc>
                  <a:txBody>
                    <a:bodyPr/>
                    <a:lstStyle/>
                    <a:p>
                      <a:pPr algn="ctr"/>
                      <a:endParaRPr lang="en-US" sz="2400"/>
                    </a:p>
                  </a:txBody>
                  <a:tcPr marL="133656" marR="133656" marT="66829" marB="66829" anchor="ctr"/>
                </a:tc>
                <a:tc>
                  <a:txBody>
                    <a:bodyPr/>
                    <a:lstStyle/>
                    <a:p>
                      <a:pPr algn="ctr"/>
                      <a:endParaRPr lang="en-US" sz="2400"/>
                    </a:p>
                  </a:txBody>
                  <a:tcPr marL="133656" marR="133656" marT="66829" marB="66829" anchor="ctr"/>
                </a:tc>
                <a:extLst>
                  <a:ext uri="{0D108BD9-81ED-4DB2-BD59-A6C34878D82A}">
                    <a16:rowId xmlns:a16="http://schemas.microsoft.com/office/drawing/2014/main" val="2744168065"/>
                  </a:ext>
                </a:extLst>
              </a:tr>
              <a:tr h="548640">
                <a:tc>
                  <a:txBody>
                    <a:bodyPr/>
                    <a:lstStyle/>
                    <a:p>
                      <a:pPr algn="ctr"/>
                      <a:r>
                        <a:rPr lang="en-US" sz="2400" dirty="0"/>
                        <a:t>5</a:t>
                      </a:r>
                    </a:p>
                  </a:txBody>
                  <a:tcPr marL="133656" marR="133656" marT="66829" marB="66829" anchor="ctr">
                    <a:solidFill>
                      <a:schemeClr val="accent6">
                        <a:lumMod val="60000"/>
                        <a:lumOff val="40000"/>
                      </a:schemeClr>
                    </a:solidFill>
                  </a:tcPr>
                </a:tc>
                <a:tc>
                  <a:txBody>
                    <a:bodyPr/>
                    <a:lstStyle/>
                    <a:p>
                      <a:pPr algn="ctr"/>
                      <a:endParaRPr lang="en-US" sz="2400" dirty="0"/>
                    </a:p>
                  </a:txBody>
                  <a:tcPr marL="133656" marR="133656" marT="66829" marB="66829" anchor="ctr"/>
                </a:tc>
                <a:tc>
                  <a:txBody>
                    <a:bodyPr/>
                    <a:lstStyle/>
                    <a:p>
                      <a:pPr algn="ctr"/>
                      <a:r>
                        <a:rPr lang="en-US" sz="2400" dirty="0"/>
                        <a:t>3</a:t>
                      </a:r>
                    </a:p>
                  </a:txBody>
                  <a:tcPr marL="133656" marR="133656" marT="66829" marB="66829" anchor="ctr">
                    <a:solidFill>
                      <a:schemeClr val="accent6">
                        <a:lumMod val="60000"/>
                        <a:lumOff val="40000"/>
                      </a:schemeClr>
                    </a:solidFill>
                  </a:tcPr>
                </a:tc>
                <a:tc>
                  <a:txBody>
                    <a:bodyPr/>
                    <a:lstStyle/>
                    <a:p>
                      <a:pPr algn="ctr"/>
                      <a:r>
                        <a:rPr lang="en-US" sz="2400" dirty="0"/>
                        <a:t>9</a:t>
                      </a:r>
                    </a:p>
                  </a:txBody>
                  <a:tcPr marL="133656" marR="133656" marT="66829" marB="66829" anchor="ctr">
                    <a:solidFill>
                      <a:schemeClr val="accent6">
                        <a:lumMod val="60000"/>
                        <a:lumOff val="40000"/>
                      </a:schemeClr>
                    </a:solidFill>
                  </a:tcPr>
                </a:tc>
                <a:extLst>
                  <a:ext uri="{0D108BD9-81ED-4DB2-BD59-A6C34878D82A}">
                    <a16:rowId xmlns:a16="http://schemas.microsoft.com/office/drawing/2014/main" val="9918186"/>
                  </a:ext>
                </a:extLst>
              </a:tr>
              <a:tr h="548640">
                <a:tc>
                  <a:txBody>
                    <a:bodyPr/>
                    <a:lstStyle/>
                    <a:p>
                      <a:pPr algn="ctr"/>
                      <a:endParaRPr lang="en-US" sz="2400" dirty="0"/>
                    </a:p>
                  </a:txBody>
                  <a:tcPr marL="133656" marR="133656" marT="66829" marB="66829" anchor="ctr"/>
                </a:tc>
                <a:tc>
                  <a:txBody>
                    <a:bodyPr/>
                    <a:lstStyle/>
                    <a:p>
                      <a:pPr algn="ctr"/>
                      <a:r>
                        <a:rPr lang="en-US" sz="2400" dirty="0"/>
                        <a:t>2</a:t>
                      </a:r>
                    </a:p>
                  </a:txBody>
                  <a:tcPr marL="133656" marR="133656" marT="66829" marB="66829" anchor="ctr">
                    <a:solidFill>
                      <a:schemeClr val="accent1">
                        <a:lumMod val="60000"/>
                        <a:lumOff val="40000"/>
                      </a:schemeClr>
                    </a:solidFill>
                  </a:tcPr>
                </a:tc>
                <a:tc>
                  <a:txBody>
                    <a:bodyPr/>
                    <a:lstStyle/>
                    <a:p>
                      <a:pPr algn="ctr"/>
                      <a:r>
                        <a:rPr lang="en-US" sz="2400" dirty="0"/>
                        <a:t>8</a:t>
                      </a:r>
                    </a:p>
                  </a:txBody>
                  <a:tcPr marL="133656" marR="133656" marT="66829" marB="66829" anchor="ctr">
                    <a:solidFill>
                      <a:schemeClr val="accent1">
                        <a:lumMod val="60000"/>
                        <a:lumOff val="40000"/>
                      </a:schemeClr>
                    </a:solidFill>
                  </a:tcPr>
                </a:tc>
                <a:tc>
                  <a:txBody>
                    <a:bodyPr/>
                    <a:lstStyle/>
                    <a:p>
                      <a:pPr algn="ctr"/>
                      <a:endParaRPr lang="en-US" sz="2400" dirty="0"/>
                    </a:p>
                  </a:txBody>
                  <a:tcPr marL="133656" marR="133656" marT="66829" marB="66829" anchor="ctr"/>
                </a:tc>
                <a:extLst>
                  <a:ext uri="{0D108BD9-81ED-4DB2-BD59-A6C34878D82A}">
                    <a16:rowId xmlns:a16="http://schemas.microsoft.com/office/drawing/2014/main" val="915315581"/>
                  </a:ext>
                </a:extLst>
              </a:tr>
              <a:tr h="548640">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r>
                        <a:rPr lang="en-US" sz="2400" dirty="0"/>
                        <a:t>6</a:t>
                      </a:r>
                    </a:p>
                  </a:txBody>
                  <a:tcPr marL="133656" marR="133656" marT="66829" marB="66829" anchor="ctr">
                    <a:solidFill>
                      <a:srgbClr val="00B0F0"/>
                    </a:solidFill>
                  </a:tcPr>
                </a:tc>
                <a:extLst>
                  <a:ext uri="{0D108BD9-81ED-4DB2-BD59-A6C34878D82A}">
                    <a16:rowId xmlns:a16="http://schemas.microsoft.com/office/drawing/2014/main" val="979355789"/>
                  </a:ext>
                </a:extLst>
              </a:tr>
            </a:tbl>
          </a:graphicData>
        </a:graphic>
      </p:graphicFrame>
      <p:graphicFrame>
        <p:nvGraphicFramePr>
          <p:cNvPr id="5" name="Table 4"/>
          <p:cNvGraphicFramePr>
            <a:graphicFrameLocks noGrp="1"/>
          </p:cNvGraphicFramePr>
          <p:nvPr/>
        </p:nvGraphicFramePr>
        <p:xfrm>
          <a:off x="1789383" y="3808115"/>
          <a:ext cx="274320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5</a:t>
                      </a:r>
                    </a:p>
                  </a:txBody>
                  <a:tcPr anchor="ctr">
                    <a:solidFill>
                      <a:schemeClr val="accent1">
                        <a:lumMod val="60000"/>
                        <a:lumOff val="40000"/>
                      </a:schemeClr>
                    </a:solidFill>
                  </a:tcPr>
                </a:tc>
                <a:tc>
                  <a:txBody>
                    <a:bodyPr/>
                    <a:lstStyle/>
                    <a:p>
                      <a:pPr algn="ctr"/>
                      <a:r>
                        <a:rPr lang="en-US" sz="2400" dirty="0"/>
                        <a:t>7</a:t>
                      </a:r>
                    </a:p>
                  </a:txBody>
                  <a:tcPr anchor="ctr">
                    <a:solidFill>
                      <a:srgbClr val="00B0F0"/>
                    </a:solidFill>
                  </a:tcPr>
                </a:tc>
                <a:tc>
                  <a:txBody>
                    <a:bodyPr/>
                    <a:lstStyle/>
                    <a:p>
                      <a:pPr algn="ctr"/>
                      <a:r>
                        <a:rPr lang="en-US" sz="2400" dirty="0"/>
                        <a:t>8</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1009824243"/>
                  </a:ext>
                </a:extLst>
              </a:tr>
            </a:tbl>
          </a:graphicData>
        </a:graphic>
      </p:graphicFrame>
      <p:graphicFrame>
        <p:nvGraphicFramePr>
          <p:cNvPr id="6" name="Table 5"/>
          <p:cNvGraphicFramePr>
            <a:graphicFrameLocks noGrp="1"/>
          </p:cNvGraphicFramePr>
          <p:nvPr/>
        </p:nvGraphicFramePr>
        <p:xfrm>
          <a:off x="1789383" y="4533909"/>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0</a:t>
                      </a:r>
                    </a:p>
                  </a:txBody>
                  <a:tcPr anchor="ctr">
                    <a:solidFill>
                      <a:schemeClr val="accent6">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3</a:t>
                      </a:r>
                    </a:p>
                  </a:txBody>
                  <a:tcPr anchor="ctr">
                    <a:solidFill>
                      <a:schemeClr val="accent6">
                        <a:lumMod val="60000"/>
                        <a:lumOff val="40000"/>
                      </a:schemeClr>
                    </a:solidFill>
                  </a:tcPr>
                </a:tc>
                <a:tc>
                  <a:txBody>
                    <a:bodyPr/>
                    <a:lstStyle/>
                    <a:p>
                      <a:pPr algn="ctr"/>
                      <a:r>
                        <a:rPr lang="en-US" sz="2400" dirty="0"/>
                        <a:t>1</a:t>
                      </a:r>
                    </a:p>
                  </a:txBody>
                  <a:tcPr anchor="ctr">
                    <a:solidFill>
                      <a:schemeClr val="accent1">
                        <a:lumMod val="60000"/>
                        <a:lumOff val="40000"/>
                      </a:schemeClr>
                    </a:solidFill>
                  </a:tcPr>
                </a:tc>
                <a:tc>
                  <a:txBody>
                    <a:bodyPr/>
                    <a:lstStyle/>
                    <a:p>
                      <a:pPr algn="ctr"/>
                      <a:r>
                        <a:rPr lang="en-US" sz="2400" dirty="0"/>
                        <a:t>2</a:t>
                      </a:r>
                    </a:p>
                  </a:txBody>
                  <a:tcPr anchor="ctr">
                    <a:solidFill>
                      <a:schemeClr val="accent1">
                        <a:lumMod val="60000"/>
                        <a:lumOff val="40000"/>
                      </a:schemeClr>
                    </a:solidFill>
                  </a:tcPr>
                </a:tc>
                <a:tc>
                  <a:txBody>
                    <a:bodyPr/>
                    <a:lstStyle/>
                    <a:p>
                      <a:pPr algn="ctr"/>
                      <a:r>
                        <a:rPr lang="en-US" sz="2400" dirty="0"/>
                        <a:t>3</a:t>
                      </a:r>
                    </a:p>
                  </a:txBody>
                  <a:tcPr anchor="ctr">
                    <a:solidFill>
                      <a:srgbClr val="00B0F0"/>
                    </a:solidFill>
                  </a:tcPr>
                </a:tc>
                <a:extLst>
                  <a:ext uri="{0D108BD9-81ED-4DB2-BD59-A6C34878D82A}">
                    <a16:rowId xmlns:a16="http://schemas.microsoft.com/office/drawing/2014/main" val="1009824243"/>
                  </a:ext>
                </a:extLst>
              </a:tr>
            </a:tbl>
          </a:graphicData>
        </a:graphic>
      </p:graphicFrame>
      <p:graphicFrame>
        <p:nvGraphicFramePr>
          <p:cNvPr id="7" name="Table 6"/>
          <p:cNvGraphicFramePr>
            <a:graphicFrameLocks noGrp="1"/>
          </p:cNvGraphicFramePr>
          <p:nvPr/>
        </p:nvGraphicFramePr>
        <p:xfrm>
          <a:off x="1789383" y="5253353"/>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7</a:t>
                      </a:r>
                    </a:p>
                  </a:txBody>
                  <a:tcPr anchor="ctr">
                    <a:solidFill>
                      <a:schemeClr val="accent5">
                        <a:lumMod val="60000"/>
                        <a:lumOff val="40000"/>
                      </a:schemeClr>
                    </a:solidFill>
                  </a:tcPr>
                </a:tc>
                <a:tc>
                  <a:txBody>
                    <a:bodyPr/>
                    <a:lstStyle/>
                    <a:p>
                      <a:pPr algn="ctr"/>
                      <a:r>
                        <a:rPr lang="en-US" sz="2400" dirty="0"/>
                        <a:t>5</a:t>
                      </a:r>
                    </a:p>
                  </a:txBody>
                  <a:tcPr anchor="ctr">
                    <a:solidFill>
                      <a:schemeClr val="accent6">
                        <a:lumMod val="60000"/>
                        <a:lumOff val="40000"/>
                      </a:schemeClr>
                    </a:solidFill>
                  </a:tcPr>
                </a:tc>
                <a:tc>
                  <a:txBody>
                    <a:bodyPr/>
                    <a:lstStyle/>
                    <a:p>
                      <a:pPr algn="ctr"/>
                      <a:r>
                        <a:rPr lang="en-US" sz="2400" dirty="0"/>
                        <a:t>3</a:t>
                      </a:r>
                    </a:p>
                  </a:txBody>
                  <a:tcPr anchor="ctr">
                    <a:solidFill>
                      <a:schemeClr val="accent6">
                        <a:lumMod val="60000"/>
                        <a:lumOff val="40000"/>
                      </a:schemeClr>
                    </a:solidFill>
                  </a:tcPr>
                </a:tc>
                <a:tc>
                  <a:txBody>
                    <a:bodyPr/>
                    <a:lstStyle/>
                    <a:p>
                      <a:pPr algn="ctr"/>
                      <a:r>
                        <a:rPr lang="en-US" sz="2400" dirty="0"/>
                        <a:t>9</a:t>
                      </a:r>
                    </a:p>
                  </a:txBody>
                  <a:tcPr anchor="ctr">
                    <a:solidFill>
                      <a:schemeClr val="accent6">
                        <a:lumMod val="60000"/>
                        <a:lumOff val="40000"/>
                      </a:schemeClr>
                    </a:solidFill>
                  </a:tcPr>
                </a:tc>
                <a:tc>
                  <a:txBody>
                    <a:bodyPr/>
                    <a:lstStyle/>
                    <a:p>
                      <a:pPr algn="ctr"/>
                      <a:r>
                        <a:rPr lang="en-US" sz="2400" dirty="0"/>
                        <a:t>2</a:t>
                      </a:r>
                    </a:p>
                  </a:txBody>
                  <a:tcPr anchor="ctr">
                    <a:solidFill>
                      <a:schemeClr val="accent1">
                        <a:lumMod val="60000"/>
                        <a:lumOff val="40000"/>
                      </a:schemeClr>
                    </a:solidFill>
                  </a:tcPr>
                </a:tc>
                <a:tc>
                  <a:txBody>
                    <a:bodyPr/>
                    <a:lstStyle/>
                    <a:p>
                      <a:pPr algn="ctr"/>
                      <a:r>
                        <a:rPr lang="en-US" sz="2400" dirty="0"/>
                        <a:t>8</a:t>
                      </a:r>
                    </a:p>
                  </a:txBody>
                  <a:tcPr anchor="ctr">
                    <a:solidFill>
                      <a:schemeClr val="accent1">
                        <a:lumMod val="60000"/>
                        <a:lumOff val="40000"/>
                      </a:schemeClr>
                    </a:solidFill>
                  </a:tcPr>
                </a:tc>
                <a:tc>
                  <a:txBody>
                    <a:bodyPr/>
                    <a:lstStyle/>
                    <a:p>
                      <a:pPr algn="ctr"/>
                      <a:r>
                        <a:rPr lang="en-US" sz="2400" dirty="0"/>
                        <a:t>6</a:t>
                      </a:r>
                    </a:p>
                  </a:txBody>
                  <a:tcPr anchor="ctr">
                    <a:solidFill>
                      <a:srgbClr val="00B0F0"/>
                    </a:solidFill>
                  </a:tcPr>
                </a:tc>
                <a:extLst>
                  <a:ext uri="{0D108BD9-81ED-4DB2-BD59-A6C34878D82A}">
                    <a16:rowId xmlns:a16="http://schemas.microsoft.com/office/drawing/2014/main" val="1009824243"/>
                  </a:ext>
                </a:extLst>
              </a:tr>
            </a:tbl>
          </a:graphicData>
        </a:graphic>
      </p:graphicFrame>
      <p:sp>
        <p:nvSpPr>
          <p:cNvPr id="8" name="TextBox 7"/>
          <p:cNvSpPr txBox="1"/>
          <p:nvPr/>
        </p:nvSpPr>
        <p:spPr>
          <a:xfrm>
            <a:off x="610042" y="1435509"/>
            <a:ext cx="1087478" cy="461665"/>
          </a:xfrm>
          <a:prstGeom prst="rect">
            <a:avLst/>
          </a:prstGeom>
          <a:noFill/>
        </p:spPr>
        <p:txBody>
          <a:bodyPr wrap="none" rtlCol="0">
            <a:spAutoFit/>
          </a:bodyPr>
          <a:lstStyle/>
          <a:p>
            <a:pPr algn="r"/>
            <a:r>
              <a:rPr lang="en-US" sz="2400" dirty="0"/>
              <a:t>Matrix:</a:t>
            </a:r>
          </a:p>
        </p:txBody>
      </p:sp>
      <p:sp>
        <p:nvSpPr>
          <p:cNvPr id="9" name="TextBox 8"/>
          <p:cNvSpPr txBox="1"/>
          <p:nvPr/>
        </p:nvSpPr>
        <p:spPr>
          <a:xfrm>
            <a:off x="404922" y="3851602"/>
            <a:ext cx="1292598" cy="461665"/>
          </a:xfrm>
          <a:prstGeom prst="rect">
            <a:avLst/>
          </a:prstGeom>
          <a:noFill/>
        </p:spPr>
        <p:txBody>
          <a:bodyPr wrap="none" rtlCol="0">
            <a:spAutoFit/>
          </a:bodyPr>
          <a:lstStyle/>
          <a:p>
            <a:pPr algn="r"/>
            <a:r>
              <a:rPr lang="en-US" sz="2400" dirty="0" err="1"/>
              <a:t>RowPtrs</a:t>
            </a:r>
            <a:r>
              <a:rPr lang="en-US" sz="2400" dirty="0"/>
              <a:t>:</a:t>
            </a:r>
          </a:p>
        </p:txBody>
      </p:sp>
      <p:sp>
        <p:nvSpPr>
          <p:cNvPr id="10" name="TextBox 9"/>
          <p:cNvSpPr txBox="1"/>
          <p:nvPr/>
        </p:nvSpPr>
        <p:spPr>
          <a:xfrm>
            <a:off x="466093" y="4600479"/>
            <a:ext cx="1231427" cy="461665"/>
          </a:xfrm>
          <a:prstGeom prst="rect">
            <a:avLst/>
          </a:prstGeom>
          <a:noFill/>
        </p:spPr>
        <p:txBody>
          <a:bodyPr wrap="none" rtlCol="0">
            <a:spAutoFit/>
          </a:bodyPr>
          <a:lstStyle/>
          <a:p>
            <a:pPr algn="r"/>
            <a:r>
              <a:rPr lang="en-US" sz="2400" dirty="0"/>
              <a:t>Column:</a:t>
            </a:r>
          </a:p>
        </p:txBody>
      </p:sp>
      <p:sp>
        <p:nvSpPr>
          <p:cNvPr id="11" name="TextBox 10"/>
          <p:cNvSpPr txBox="1"/>
          <p:nvPr/>
        </p:nvSpPr>
        <p:spPr>
          <a:xfrm>
            <a:off x="739694" y="5296840"/>
            <a:ext cx="957826" cy="461665"/>
          </a:xfrm>
          <a:prstGeom prst="rect">
            <a:avLst/>
          </a:prstGeom>
          <a:noFill/>
        </p:spPr>
        <p:txBody>
          <a:bodyPr wrap="none" rtlCol="0">
            <a:spAutoFit/>
          </a:bodyPr>
          <a:lstStyle/>
          <a:p>
            <a:pPr algn="r"/>
            <a:r>
              <a:rPr lang="en-US" sz="2400" dirty="0"/>
              <a:t>Value:</a:t>
            </a:r>
          </a:p>
        </p:txBody>
      </p:sp>
      <p:grpSp>
        <p:nvGrpSpPr>
          <p:cNvPr id="30" name="Group 29"/>
          <p:cNvGrpSpPr/>
          <p:nvPr/>
        </p:nvGrpSpPr>
        <p:grpSpPr>
          <a:xfrm>
            <a:off x="2070730" y="4312305"/>
            <a:ext cx="3847916" cy="212079"/>
            <a:chOff x="1720823" y="4996202"/>
            <a:chExt cx="3847916" cy="212079"/>
          </a:xfrm>
        </p:grpSpPr>
        <p:cxnSp>
          <p:nvCxnSpPr>
            <p:cNvPr id="14" name="Straight Arrow Connector 13"/>
            <p:cNvCxnSpPr/>
            <p:nvPr/>
          </p:nvCxnSpPr>
          <p:spPr>
            <a:xfrm>
              <a:off x="1720823" y="4996202"/>
              <a:ext cx="0" cy="2120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2236527" y="4996202"/>
              <a:ext cx="567344" cy="2120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2803871" y="4996202"/>
              <a:ext cx="1660152" cy="212079"/>
            </a:xfrm>
            <a:prstGeom prst="straightConnector1">
              <a:avLst/>
            </a:prstGeom>
            <a:ln>
              <a:solidFill>
                <a:srgbClr val="FFC0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3319574" y="4996202"/>
              <a:ext cx="2249165" cy="212079"/>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grpSp>
      <p:sp>
        <p:nvSpPr>
          <p:cNvPr id="27" name="TextBox 26"/>
          <p:cNvSpPr txBox="1"/>
          <p:nvPr/>
        </p:nvSpPr>
        <p:spPr>
          <a:xfrm>
            <a:off x="4064904" y="2173897"/>
            <a:ext cx="389850" cy="584775"/>
          </a:xfrm>
          <a:prstGeom prst="rect">
            <a:avLst/>
          </a:prstGeom>
          <a:noFill/>
        </p:spPr>
        <p:txBody>
          <a:bodyPr wrap="none" rtlCol="0">
            <a:spAutoFit/>
          </a:bodyPr>
          <a:lstStyle/>
          <a:p>
            <a:pPr algn="ctr"/>
            <a:r>
              <a:rPr lang="en-US" sz="3200" dirty="0"/>
              <a:t>×</a:t>
            </a:r>
          </a:p>
        </p:txBody>
      </p:sp>
      <p:sp>
        <p:nvSpPr>
          <p:cNvPr id="28" name="TextBox 27"/>
          <p:cNvSpPr txBox="1"/>
          <p:nvPr/>
        </p:nvSpPr>
        <p:spPr>
          <a:xfrm>
            <a:off x="5165316" y="2173897"/>
            <a:ext cx="389850" cy="584775"/>
          </a:xfrm>
          <a:prstGeom prst="rect">
            <a:avLst/>
          </a:prstGeom>
          <a:noFill/>
        </p:spPr>
        <p:txBody>
          <a:bodyPr wrap="none" rtlCol="0">
            <a:spAutoFit/>
          </a:bodyPr>
          <a:lstStyle/>
          <a:p>
            <a:pPr algn="ctr"/>
            <a:r>
              <a:rPr lang="en-US" sz="3200" dirty="0"/>
              <a:t>=</a:t>
            </a:r>
          </a:p>
        </p:txBody>
      </p:sp>
      <p:graphicFrame>
        <p:nvGraphicFramePr>
          <p:cNvPr id="29" name="Table 28"/>
          <p:cNvGraphicFramePr>
            <a:graphicFrameLocks noGrp="1"/>
          </p:cNvGraphicFramePr>
          <p:nvPr/>
        </p:nvGraphicFramePr>
        <p:xfrm>
          <a:off x="4535715" y="1412457"/>
          <a:ext cx="54864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3545620861"/>
                    </a:ext>
                  </a:extLst>
                </a:gridCol>
              </a:tblGrid>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463891300"/>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859101109"/>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329695526"/>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895109681"/>
                  </a:ext>
                </a:extLst>
              </a:tr>
            </a:tbl>
          </a:graphicData>
        </a:graphic>
      </p:graphicFrame>
      <p:graphicFrame>
        <p:nvGraphicFramePr>
          <p:cNvPr id="31" name="Table 30"/>
          <p:cNvGraphicFramePr>
            <a:graphicFrameLocks noGrp="1"/>
          </p:cNvGraphicFramePr>
          <p:nvPr/>
        </p:nvGraphicFramePr>
        <p:xfrm>
          <a:off x="5636127" y="1412457"/>
          <a:ext cx="54864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3545620861"/>
                    </a:ext>
                  </a:extLst>
                </a:gridCol>
              </a:tblGrid>
              <a:tr h="548640">
                <a:tc>
                  <a:txBody>
                    <a:bodyPr/>
                    <a:lstStyle/>
                    <a:p>
                      <a:pPr algn="ctr"/>
                      <a:endParaRPr lang="en-US" sz="2400" dirty="0"/>
                    </a:p>
                  </a:txBody>
                  <a:tcPr marL="133656" marR="133656" marT="66829" marB="66829" anchor="ctr">
                    <a:solidFill>
                      <a:schemeClr val="accent5">
                        <a:lumMod val="60000"/>
                        <a:lumOff val="40000"/>
                      </a:schemeClr>
                    </a:solidFill>
                  </a:tcPr>
                </a:tc>
                <a:extLst>
                  <a:ext uri="{0D108BD9-81ED-4DB2-BD59-A6C34878D82A}">
                    <a16:rowId xmlns:a16="http://schemas.microsoft.com/office/drawing/2014/main" val="3463891300"/>
                  </a:ext>
                </a:extLst>
              </a:tr>
              <a:tr h="548640">
                <a:tc>
                  <a:txBody>
                    <a:bodyPr/>
                    <a:lstStyle/>
                    <a:p>
                      <a:pPr algn="ctr"/>
                      <a:endParaRPr lang="en-US" sz="2400" dirty="0"/>
                    </a:p>
                  </a:txBody>
                  <a:tcPr marL="133656" marR="133656" marT="66829" marB="66829" anchor="ctr">
                    <a:solidFill>
                      <a:schemeClr val="accent6">
                        <a:lumMod val="60000"/>
                        <a:lumOff val="40000"/>
                      </a:schemeClr>
                    </a:solidFill>
                  </a:tcPr>
                </a:tc>
                <a:extLst>
                  <a:ext uri="{0D108BD9-81ED-4DB2-BD59-A6C34878D82A}">
                    <a16:rowId xmlns:a16="http://schemas.microsoft.com/office/drawing/2014/main" val="3859101109"/>
                  </a:ext>
                </a:extLst>
              </a:tr>
              <a:tr h="548640">
                <a:tc>
                  <a:txBody>
                    <a:bodyPr/>
                    <a:lstStyle/>
                    <a:p>
                      <a:pPr algn="ctr"/>
                      <a:endParaRPr lang="en-US" sz="2400" dirty="0"/>
                    </a:p>
                  </a:txBody>
                  <a:tcPr marL="133656" marR="133656" marT="66829" marB="66829" anchor="ctr">
                    <a:solidFill>
                      <a:schemeClr val="accent1">
                        <a:lumMod val="60000"/>
                        <a:lumOff val="40000"/>
                      </a:schemeClr>
                    </a:solidFill>
                  </a:tcPr>
                </a:tc>
                <a:extLst>
                  <a:ext uri="{0D108BD9-81ED-4DB2-BD59-A6C34878D82A}">
                    <a16:rowId xmlns:a16="http://schemas.microsoft.com/office/drawing/2014/main" val="2329695526"/>
                  </a:ext>
                </a:extLst>
              </a:tr>
              <a:tr h="548640">
                <a:tc>
                  <a:txBody>
                    <a:bodyPr/>
                    <a:lstStyle/>
                    <a:p>
                      <a:pPr algn="ctr"/>
                      <a:endParaRPr lang="en-US" sz="2400" dirty="0"/>
                    </a:p>
                  </a:txBody>
                  <a:tcPr marL="133656" marR="133656" marT="66829" marB="66829" anchor="ctr">
                    <a:solidFill>
                      <a:srgbClr val="00B0F0"/>
                    </a:solidFill>
                  </a:tcPr>
                </a:tc>
                <a:extLst>
                  <a:ext uri="{0D108BD9-81ED-4DB2-BD59-A6C34878D82A}">
                    <a16:rowId xmlns:a16="http://schemas.microsoft.com/office/drawing/2014/main" val="2895109681"/>
                  </a:ext>
                </a:extLst>
              </a:tr>
            </a:tbl>
          </a:graphicData>
        </a:graphic>
      </p:graphicFrame>
      <p:grpSp>
        <p:nvGrpSpPr>
          <p:cNvPr id="37" name="Group 36"/>
          <p:cNvGrpSpPr/>
          <p:nvPr/>
        </p:nvGrpSpPr>
        <p:grpSpPr>
          <a:xfrm>
            <a:off x="2605029" y="5889402"/>
            <a:ext cx="3328278" cy="457200"/>
            <a:chOff x="2255122" y="6281199"/>
            <a:chExt cx="3328278" cy="457200"/>
          </a:xfrm>
        </p:grpSpPr>
        <p:sp>
          <p:nvSpPr>
            <p:cNvPr id="39" name="Freeform 38"/>
            <p:cNvSpPr/>
            <p:nvPr/>
          </p:nvSpPr>
          <p:spPr>
            <a:xfrm>
              <a:off x="2255122"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5">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1" name="Freeform 40"/>
            <p:cNvSpPr/>
            <p:nvPr/>
          </p:nvSpPr>
          <p:spPr>
            <a:xfrm>
              <a:off x="3349308"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6">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4" name="Freeform 43"/>
            <p:cNvSpPr/>
            <p:nvPr/>
          </p:nvSpPr>
          <p:spPr>
            <a:xfrm>
              <a:off x="4990587"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4">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5" name="Freeform 44"/>
            <p:cNvSpPr/>
            <p:nvPr/>
          </p:nvSpPr>
          <p:spPr>
            <a:xfrm>
              <a:off x="5537680"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2">
                  <a:lumMod val="40000"/>
                  <a:lumOff val="6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grpSp>
      <p:grpSp>
        <p:nvGrpSpPr>
          <p:cNvPr id="46" name="Group 45"/>
          <p:cNvGrpSpPr/>
          <p:nvPr/>
        </p:nvGrpSpPr>
        <p:grpSpPr>
          <a:xfrm>
            <a:off x="2414216" y="1196752"/>
            <a:ext cx="1682509" cy="2101675"/>
            <a:chOff x="2255122" y="6281199"/>
            <a:chExt cx="1682509" cy="2101675"/>
          </a:xfrm>
        </p:grpSpPr>
        <p:sp>
          <p:nvSpPr>
            <p:cNvPr id="48" name="Freeform 47"/>
            <p:cNvSpPr/>
            <p:nvPr/>
          </p:nvSpPr>
          <p:spPr>
            <a:xfrm>
              <a:off x="2255122"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5">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50" name="Freeform 49"/>
            <p:cNvSpPr/>
            <p:nvPr/>
          </p:nvSpPr>
          <p:spPr>
            <a:xfrm>
              <a:off x="2798718" y="6824686"/>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6">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53" name="Freeform 52"/>
            <p:cNvSpPr/>
            <p:nvPr/>
          </p:nvSpPr>
          <p:spPr>
            <a:xfrm>
              <a:off x="2778398" y="7395451"/>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4">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54" name="Freeform 53"/>
            <p:cNvSpPr/>
            <p:nvPr/>
          </p:nvSpPr>
          <p:spPr>
            <a:xfrm>
              <a:off x="3891911" y="7925674"/>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2">
                  <a:lumMod val="40000"/>
                  <a:lumOff val="6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grpSp>
      <p:sp>
        <p:nvSpPr>
          <p:cNvPr id="36" name="TextBox 610">
            <a:extLst>
              <a:ext uri="{FF2B5EF4-FFF2-40B4-BE49-F238E27FC236}">
                <a16:creationId xmlns:a16="http://schemas.microsoft.com/office/drawing/2014/main" id="{6B396F96-378B-8346-9E1B-2F8856B4148F}"/>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38" name="TextBox 37">
            <a:extLst>
              <a:ext uri="{FF2B5EF4-FFF2-40B4-BE49-F238E27FC236}">
                <a16:creationId xmlns:a16="http://schemas.microsoft.com/office/drawing/2014/main" id="{855A1E78-F826-944A-8283-71827FFFA26E}"/>
              </a:ext>
            </a:extLst>
          </p:cNvPr>
          <p:cNvSpPr txBox="1"/>
          <p:nvPr/>
        </p:nvSpPr>
        <p:spPr>
          <a:xfrm>
            <a:off x="6353754" y="1753052"/>
            <a:ext cx="2682742" cy="2031325"/>
          </a:xfrm>
          <a:prstGeom prst="rect">
            <a:avLst/>
          </a:prstGeom>
          <a:noFill/>
        </p:spPr>
        <p:txBody>
          <a:bodyPr wrap="square" rtlCol="0">
            <a:spAutoFit/>
          </a:bodyPr>
          <a:lstStyle/>
          <a:p>
            <a:pPr algn="ctr"/>
            <a:r>
              <a:rPr lang="en-US" b="1" u="sng" dirty="0"/>
              <a:t>Parallelization approach:</a:t>
            </a:r>
          </a:p>
          <a:p>
            <a:pPr algn="ctr"/>
            <a:r>
              <a:rPr lang="en-US" dirty="0"/>
              <a:t>Assign one thread to loop over each input row sequentially and update corresponding output element</a:t>
            </a:r>
          </a:p>
        </p:txBody>
      </p:sp>
      <p:sp>
        <p:nvSpPr>
          <p:cNvPr id="40" name="Slide Number Placeholder 4">
            <a:extLst>
              <a:ext uri="{FF2B5EF4-FFF2-40B4-BE49-F238E27FC236}">
                <a16:creationId xmlns:a16="http://schemas.microsoft.com/office/drawing/2014/main" id="{A5237C9A-E662-1244-9BFD-64C1323F01FE}"/>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85</a:t>
            </a:fld>
            <a:endParaRPr lang="en-US" dirty="0"/>
          </a:p>
        </p:txBody>
      </p:sp>
    </p:spTree>
    <p:extLst>
      <p:ext uri="{BB962C8B-B14F-4D97-AF65-F5344CB8AC3E}">
        <p14:creationId xmlns:p14="http://schemas.microsoft.com/office/powerpoint/2010/main" val="41972899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789383" y="5065447"/>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2886663" y="5065446"/>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7" name="Straight Connector 56"/>
          <p:cNvCxnSpPr/>
          <p:nvPr/>
        </p:nvCxnSpPr>
        <p:spPr>
          <a:xfrm>
            <a:off x="4532583" y="5065445"/>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8" name="Straight Connector 57"/>
          <p:cNvCxnSpPr/>
          <p:nvPr/>
        </p:nvCxnSpPr>
        <p:spPr>
          <a:xfrm>
            <a:off x="5631228" y="5065445"/>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6174728" y="5065445"/>
            <a:ext cx="0" cy="1325880"/>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dirty="0" err="1">
                <a:solidFill>
                  <a:srgbClr val="0070C0"/>
                </a:solidFill>
              </a:rPr>
              <a:t>SpMV</a:t>
            </a:r>
            <a:r>
              <a:rPr lang="en-US" dirty="0">
                <a:solidFill>
                  <a:srgbClr val="0070C0"/>
                </a:solidFill>
              </a:rPr>
              <a:t>/CSR</a:t>
            </a:r>
          </a:p>
        </p:txBody>
      </p:sp>
      <p:graphicFrame>
        <p:nvGraphicFramePr>
          <p:cNvPr id="4" name="Table 3"/>
          <p:cNvGraphicFramePr>
            <a:graphicFrameLocks noGrp="1"/>
          </p:cNvGraphicFramePr>
          <p:nvPr/>
        </p:nvGraphicFramePr>
        <p:xfrm>
          <a:off x="1789383" y="1412457"/>
          <a:ext cx="219456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8110500"/>
                    </a:ext>
                  </a:extLst>
                </a:gridCol>
                <a:gridCol w="548640">
                  <a:extLst>
                    <a:ext uri="{9D8B030D-6E8A-4147-A177-3AD203B41FA5}">
                      <a16:colId xmlns:a16="http://schemas.microsoft.com/office/drawing/2014/main" val="122961184"/>
                    </a:ext>
                  </a:extLst>
                </a:gridCol>
                <a:gridCol w="548640">
                  <a:extLst>
                    <a:ext uri="{9D8B030D-6E8A-4147-A177-3AD203B41FA5}">
                      <a16:colId xmlns:a16="http://schemas.microsoft.com/office/drawing/2014/main" val="4055335270"/>
                    </a:ext>
                  </a:extLst>
                </a:gridCol>
                <a:gridCol w="548640">
                  <a:extLst>
                    <a:ext uri="{9D8B030D-6E8A-4147-A177-3AD203B41FA5}">
                      <a16:colId xmlns:a16="http://schemas.microsoft.com/office/drawing/2014/main" val="2769809228"/>
                    </a:ext>
                  </a:extLst>
                </a:gridCol>
              </a:tblGrid>
              <a:tr h="548640">
                <a:tc>
                  <a:txBody>
                    <a:bodyPr/>
                    <a:lstStyle/>
                    <a:p>
                      <a:pPr algn="ctr"/>
                      <a:r>
                        <a:rPr lang="en-US" sz="2400" dirty="0"/>
                        <a:t>1</a:t>
                      </a:r>
                    </a:p>
                  </a:txBody>
                  <a:tcPr marL="133656" marR="133656" marT="66829" marB="66829" anchor="ctr">
                    <a:solidFill>
                      <a:schemeClr val="accent5">
                        <a:lumMod val="60000"/>
                        <a:lumOff val="40000"/>
                      </a:schemeClr>
                    </a:solidFill>
                  </a:tcPr>
                </a:tc>
                <a:tc>
                  <a:txBody>
                    <a:bodyPr/>
                    <a:lstStyle/>
                    <a:p>
                      <a:pPr algn="ctr"/>
                      <a:r>
                        <a:rPr lang="en-US" sz="2400" dirty="0"/>
                        <a:t>7</a:t>
                      </a:r>
                    </a:p>
                  </a:txBody>
                  <a:tcPr marL="133656" marR="133656" marT="66829" marB="66829" anchor="ctr">
                    <a:solidFill>
                      <a:schemeClr val="accent5">
                        <a:lumMod val="60000"/>
                        <a:lumOff val="40000"/>
                      </a:schemeClr>
                    </a:solidFill>
                  </a:tcPr>
                </a:tc>
                <a:tc>
                  <a:txBody>
                    <a:bodyPr/>
                    <a:lstStyle/>
                    <a:p>
                      <a:pPr algn="ctr"/>
                      <a:endParaRPr lang="en-US" sz="2400"/>
                    </a:p>
                  </a:txBody>
                  <a:tcPr marL="133656" marR="133656" marT="66829" marB="66829" anchor="ctr"/>
                </a:tc>
                <a:tc>
                  <a:txBody>
                    <a:bodyPr/>
                    <a:lstStyle/>
                    <a:p>
                      <a:pPr algn="ctr"/>
                      <a:endParaRPr lang="en-US" sz="2400"/>
                    </a:p>
                  </a:txBody>
                  <a:tcPr marL="133656" marR="133656" marT="66829" marB="66829" anchor="ctr"/>
                </a:tc>
                <a:extLst>
                  <a:ext uri="{0D108BD9-81ED-4DB2-BD59-A6C34878D82A}">
                    <a16:rowId xmlns:a16="http://schemas.microsoft.com/office/drawing/2014/main" val="2744168065"/>
                  </a:ext>
                </a:extLst>
              </a:tr>
              <a:tr h="548640">
                <a:tc>
                  <a:txBody>
                    <a:bodyPr/>
                    <a:lstStyle/>
                    <a:p>
                      <a:pPr algn="ctr"/>
                      <a:r>
                        <a:rPr lang="en-US" sz="2400" dirty="0"/>
                        <a:t>5</a:t>
                      </a:r>
                    </a:p>
                  </a:txBody>
                  <a:tcPr marL="133656" marR="133656" marT="66829" marB="66829" anchor="ctr">
                    <a:solidFill>
                      <a:schemeClr val="accent6">
                        <a:lumMod val="60000"/>
                        <a:lumOff val="40000"/>
                      </a:schemeClr>
                    </a:solidFill>
                  </a:tcPr>
                </a:tc>
                <a:tc>
                  <a:txBody>
                    <a:bodyPr/>
                    <a:lstStyle/>
                    <a:p>
                      <a:pPr algn="ctr"/>
                      <a:endParaRPr lang="en-US" sz="2400" dirty="0"/>
                    </a:p>
                  </a:txBody>
                  <a:tcPr marL="133656" marR="133656" marT="66829" marB="66829" anchor="ctr"/>
                </a:tc>
                <a:tc>
                  <a:txBody>
                    <a:bodyPr/>
                    <a:lstStyle/>
                    <a:p>
                      <a:pPr algn="ctr"/>
                      <a:r>
                        <a:rPr lang="en-US" sz="2400" dirty="0"/>
                        <a:t>3</a:t>
                      </a:r>
                    </a:p>
                  </a:txBody>
                  <a:tcPr marL="133656" marR="133656" marT="66829" marB="66829" anchor="ctr">
                    <a:solidFill>
                      <a:schemeClr val="accent6">
                        <a:lumMod val="60000"/>
                        <a:lumOff val="40000"/>
                      </a:schemeClr>
                    </a:solidFill>
                  </a:tcPr>
                </a:tc>
                <a:tc>
                  <a:txBody>
                    <a:bodyPr/>
                    <a:lstStyle/>
                    <a:p>
                      <a:pPr algn="ctr"/>
                      <a:r>
                        <a:rPr lang="en-US" sz="2400" dirty="0"/>
                        <a:t>9</a:t>
                      </a:r>
                    </a:p>
                  </a:txBody>
                  <a:tcPr marL="133656" marR="133656" marT="66829" marB="66829" anchor="ctr">
                    <a:solidFill>
                      <a:schemeClr val="accent6">
                        <a:lumMod val="60000"/>
                        <a:lumOff val="40000"/>
                      </a:schemeClr>
                    </a:solidFill>
                  </a:tcPr>
                </a:tc>
                <a:extLst>
                  <a:ext uri="{0D108BD9-81ED-4DB2-BD59-A6C34878D82A}">
                    <a16:rowId xmlns:a16="http://schemas.microsoft.com/office/drawing/2014/main" val="9918186"/>
                  </a:ext>
                </a:extLst>
              </a:tr>
              <a:tr h="548640">
                <a:tc>
                  <a:txBody>
                    <a:bodyPr/>
                    <a:lstStyle/>
                    <a:p>
                      <a:pPr algn="ctr"/>
                      <a:endParaRPr lang="en-US" sz="2400" dirty="0"/>
                    </a:p>
                  </a:txBody>
                  <a:tcPr marL="133656" marR="133656" marT="66829" marB="66829" anchor="ctr"/>
                </a:tc>
                <a:tc>
                  <a:txBody>
                    <a:bodyPr/>
                    <a:lstStyle/>
                    <a:p>
                      <a:pPr algn="ctr"/>
                      <a:r>
                        <a:rPr lang="en-US" sz="2400" dirty="0"/>
                        <a:t>2</a:t>
                      </a:r>
                    </a:p>
                  </a:txBody>
                  <a:tcPr marL="133656" marR="133656" marT="66829" marB="66829" anchor="ctr">
                    <a:solidFill>
                      <a:schemeClr val="accent1">
                        <a:lumMod val="60000"/>
                        <a:lumOff val="40000"/>
                      </a:schemeClr>
                    </a:solidFill>
                  </a:tcPr>
                </a:tc>
                <a:tc>
                  <a:txBody>
                    <a:bodyPr/>
                    <a:lstStyle/>
                    <a:p>
                      <a:pPr algn="ctr"/>
                      <a:r>
                        <a:rPr lang="en-US" sz="2400" dirty="0"/>
                        <a:t>8</a:t>
                      </a:r>
                    </a:p>
                  </a:txBody>
                  <a:tcPr marL="133656" marR="133656" marT="66829" marB="66829" anchor="ctr">
                    <a:solidFill>
                      <a:schemeClr val="accent1">
                        <a:lumMod val="60000"/>
                        <a:lumOff val="40000"/>
                      </a:schemeClr>
                    </a:solidFill>
                  </a:tcPr>
                </a:tc>
                <a:tc>
                  <a:txBody>
                    <a:bodyPr/>
                    <a:lstStyle/>
                    <a:p>
                      <a:pPr algn="ctr"/>
                      <a:endParaRPr lang="en-US" sz="2400" dirty="0"/>
                    </a:p>
                  </a:txBody>
                  <a:tcPr marL="133656" marR="133656" marT="66829" marB="66829" anchor="ctr"/>
                </a:tc>
                <a:extLst>
                  <a:ext uri="{0D108BD9-81ED-4DB2-BD59-A6C34878D82A}">
                    <a16:rowId xmlns:a16="http://schemas.microsoft.com/office/drawing/2014/main" val="915315581"/>
                  </a:ext>
                </a:extLst>
              </a:tr>
              <a:tr h="548640">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r>
                        <a:rPr lang="en-US" sz="2400" dirty="0"/>
                        <a:t>6</a:t>
                      </a:r>
                    </a:p>
                  </a:txBody>
                  <a:tcPr marL="133656" marR="133656" marT="66829" marB="66829" anchor="ctr">
                    <a:solidFill>
                      <a:schemeClr val="accent2">
                        <a:lumMod val="60000"/>
                        <a:lumOff val="40000"/>
                      </a:schemeClr>
                    </a:solidFill>
                  </a:tcPr>
                </a:tc>
                <a:extLst>
                  <a:ext uri="{0D108BD9-81ED-4DB2-BD59-A6C34878D82A}">
                    <a16:rowId xmlns:a16="http://schemas.microsoft.com/office/drawing/2014/main" val="979355789"/>
                  </a:ext>
                </a:extLst>
              </a:tr>
            </a:tbl>
          </a:graphicData>
        </a:graphic>
      </p:graphicFrame>
      <p:graphicFrame>
        <p:nvGraphicFramePr>
          <p:cNvPr id="5" name="Table 4"/>
          <p:cNvGraphicFramePr>
            <a:graphicFrameLocks noGrp="1"/>
          </p:cNvGraphicFramePr>
          <p:nvPr/>
        </p:nvGraphicFramePr>
        <p:xfrm>
          <a:off x="1789383" y="3808115"/>
          <a:ext cx="274320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5</a:t>
                      </a:r>
                    </a:p>
                  </a:txBody>
                  <a:tcPr anchor="ctr">
                    <a:solidFill>
                      <a:schemeClr val="accent1">
                        <a:lumMod val="60000"/>
                        <a:lumOff val="40000"/>
                      </a:schemeClr>
                    </a:solidFill>
                  </a:tcPr>
                </a:tc>
                <a:tc>
                  <a:txBody>
                    <a:bodyPr/>
                    <a:lstStyle/>
                    <a:p>
                      <a:pPr algn="ctr"/>
                      <a:r>
                        <a:rPr lang="en-US" sz="2400" dirty="0"/>
                        <a:t>7</a:t>
                      </a:r>
                    </a:p>
                  </a:txBody>
                  <a:tcPr anchor="ctr">
                    <a:solidFill>
                      <a:srgbClr val="00B0F0"/>
                    </a:solidFill>
                  </a:tcPr>
                </a:tc>
                <a:tc>
                  <a:txBody>
                    <a:bodyPr/>
                    <a:lstStyle/>
                    <a:p>
                      <a:pPr algn="ctr"/>
                      <a:r>
                        <a:rPr lang="en-US" sz="2400" dirty="0"/>
                        <a:t>8</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1009824243"/>
                  </a:ext>
                </a:extLst>
              </a:tr>
            </a:tbl>
          </a:graphicData>
        </a:graphic>
      </p:graphicFrame>
      <p:graphicFrame>
        <p:nvGraphicFramePr>
          <p:cNvPr id="6" name="Table 5"/>
          <p:cNvGraphicFramePr>
            <a:graphicFrameLocks noGrp="1"/>
          </p:cNvGraphicFramePr>
          <p:nvPr/>
        </p:nvGraphicFramePr>
        <p:xfrm>
          <a:off x="1789383" y="4533909"/>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0</a:t>
                      </a:r>
                    </a:p>
                  </a:txBody>
                  <a:tcPr anchor="ctr">
                    <a:solidFill>
                      <a:schemeClr val="accent6">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3</a:t>
                      </a:r>
                    </a:p>
                  </a:txBody>
                  <a:tcPr anchor="ctr">
                    <a:solidFill>
                      <a:schemeClr val="accent6">
                        <a:lumMod val="60000"/>
                        <a:lumOff val="40000"/>
                      </a:schemeClr>
                    </a:solidFill>
                  </a:tcPr>
                </a:tc>
                <a:tc>
                  <a:txBody>
                    <a:bodyPr/>
                    <a:lstStyle/>
                    <a:p>
                      <a:pPr algn="ctr"/>
                      <a:r>
                        <a:rPr lang="en-US" sz="2400" dirty="0"/>
                        <a:t>1</a:t>
                      </a:r>
                    </a:p>
                  </a:txBody>
                  <a:tcPr anchor="ctr">
                    <a:solidFill>
                      <a:schemeClr val="accent1">
                        <a:lumMod val="60000"/>
                        <a:lumOff val="40000"/>
                      </a:schemeClr>
                    </a:solidFill>
                  </a:tcPr>
                </a:tc>
                <a:tc>
                  <a:txBody>
                    <a:bodyPr/>
                    <a:lstStyle/>
                    <a:p>
                      <a:pPr algn="ctr"/>
                      <a:r>
                        <a:rPr lang="en-US" sz="2400" dirty="0"/>
                        <a:t>2</a:t>
                      </a:r>
                    </a:p>
                  </a:txBody>
                  <a:tcPr anchor="ctr">
                    <a:solidFill>
                      <a:schemeClr val="accent1">
                        <a:lumMod val="60000"/>
                        <a:lumOff val="40000"/>
                      </a:schemeClr>
                    </a:solidFill>
                  </a:tcPr>
                </a:tc>
                <a:tc>
                  <a:txBody>
                    <a:bodyPr/>
                    <a:lstStyle/>
                    <a:p>
                      <a:pPr algn="ctr"/>
                      <a:r>
                        <a:rPr lang="en-US" sz="2400" dirty="0"/>
                        <a:t>3</a:t>
                      </a:r>
                    </a:p>
                  </a:txBody>
                  <a:tcPr anchor="ctr">
                    <a:solidFill>
                      <a:srgbClr val="00B0F0"/>
                    </a:solidFill>
                  </a:tcPr>
                </a:tc>
                <a:extLst>
                  <a:ext uri="{0D108BD9-81ED-4DB2-BD59-A6C34878D82A}">
                    <a16:rowId xmlns:a16="http://schemas.microsoft.com/office/drawing/2014/main" val="1009824243"/>
                  </a:ext>
                </a:extLst>
              </a:tr>
            </a:tbl>
          </a:graphicData>
        </a:graphic>
      </p:graphicFrame>
      <p:graphicFrame>
        <p:nvGraphicFramePr>
          <p:cNvPr id="7" name="Table 6"/>
          <p:cNvGraphicFramePr>
            <a:graphicFrameLocks noGrp="1"/>
          </p:cNvGraphicFramePr>
          <p:nvPr/>
        </p:nvGraphicFramePr>
        <p:xfrm>
          <a:off x="1789383" y="5253353"/>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7</a:t>
                      </a:r>
                    </a:p>
                  </a:txBody>
                  <a:tcPr anchor="ctr">
                    <a:solidFill>
                      <a:schemeClr val="accent5">
                        <a:lumMod val="60000"/>
                        <a:lumOff val="40000"/>
                      </a:schemeClr>
                    </a:solidFill>
                  </a:tcPr>
                </a:tc>
                <a:tc>
                  <a:txBody>
                    <a:bodyPr/>
                    <a:lstStyle/>
                    <a:p>
                      <a:pPr algn="ctr"/>
                      <a:r>
                        <a:rPr lang="en-US" sz="2400" dirty="0"/>
                        <a:t>5</a:t>
                      </a:r>
                    </a:p>
                  </a:txBody>
                  <a:tcPr anchor="ctr">
                    <a:solidFill>
                      <a:schemeClr val="accent6">
                        <a:lumMod val="60000"/>
                        <a:lumOff val="40000"/>
                      </a:schemeClr>
                    </a:solidFill>
                  </a:tcPr>
                </a:tc>
                <a:tc>
                  <a:txBody>
                    <a:bodyPr/>
                    <a:lstStyle/>
                    <a:p>
                      <a:pPr algn="ctr"/>
                      <a:r>
                        <a:rPr lang="en-US" sz="2400" dirty="0"/>
                        <a:t>3</a:t>
                      </a:r>
                    </a:p>
                  </a:txBody>
                  <a:tcPr anchor="ctr">
                    <a:solidFill>
                      <a:schemeClr val="accent6">
                        <a:lumMod val="60000"/>
                        <a:lumOff val="40000"/>
                      </a:schemeClr>
                    </a:solidFill>
                  </a:tcPr>
                </a:tc>
                <a:tc>
                  <a:txBody>
                    <a:bodyPr/>
                    <a:lstStyle/>
                    <a:p>
                      <a:pPr algn="ctr"/>
                      <a:r>
                        <a:rPr lang="en-US" sz="2400" dirty="0"/>
                        <a:t>9</a:t>
                      </a:r>
                    </a:p>
                  </a:txBody>
                  <a:tcPr anchor="ctr">
                    <a:solidFill>
                      <a:schemeClr val="accent6">
                        <a:lumMod val="60000"/>
                        <a:lumOff val="40000"/>
                      </a:schemeClr>
                    </a:solidFill>
                  </a:tcPr>
                </a:tc>
                <a:tc>
                  <a:txBody>
                    <a:bodyPr/>
                    <a:lstStyle/>
                    <a:p>
                      <a:pPr algn="ctr"/>
                      <a:r>
                        <a:rPr lang="en-US" sz="2400" dirty="0"/>
                        <a:t>2</a:t>
                      </a:r>
                    </a:p>
                  </a:txBody>
                  <a:tcPr anchor="ctr">
                    <a:solidFill>
                      <a:schemeClr val="accent1">
                        <a:lumMod val="60000"/>
                        <a:lumOff val="40000"/>
                      </a:schemeClr>
                    </a:solidFill>
                  </a:tcPr>
                </a:tc>
                <a:tc>
                  <a:txBody>
                    <a:bodyPr/>
                    <a:lstStyle/>
                    <a:p>
                      <a:pPr algn="ctr"/>
                      <a:r>
                        <a:rPr lang="en-US" sz="2400" dirty="0"/>
                        <a:t>8</a:t>
                      </a:r>
                    </a:p>
                  </a:txBody>
                  <a:tcPr anchor="ctr">
                    <a:solidFill>
                      <a:schemeClr val="accent1">
                        <a:lumMod val="60000"/>
                        <a:lumOff val="40000"/>
                      </a:schemeClr>
                    </a:solidFill>
                  </a:tcPr>
                </a:tc>
                <a:tc>
                  <a:txBody>
                    <a:bodyPr/>
                    <a:lstStyle/>
                    <a:p>
                      <a:pPr algn="ctr"/>
                      <a:r>
                        <a:rPr lang="en-US" sz="2400" dirty="0"/>
                        <a:t>6</a:t>
                      </a:r>
                    </a:p>
                  </a:txBody>
                  <a:tcPr anchor="ctr">
                    <a:solidFill>
                      <a:srgbClr val="00B0F0"/>
                    </a:solidFill>
                  </a:tcPr>
                </a:tc>
                <a:extLst>
                  <a:ext uri="{0D108BD9-81ED-4DB2-BD59-A6C34878D82A}">
                    <a16:rowId xmlns:a16="http://schemas.microsoft.com/office/drawing/2014/main" val="1009824243"/>
                  </a:ext>
                </a:extLst>
              </a:tr>
            </a:tbl>
          </a:graphicData>
        </a:graphic>
      </p:graphicFrame>
      <p:sp>
        <p:nvSpPr>
          <p:cNvPr id="8" name="TextBox 7"/>
          <p:cNvSpPr txBox="1"/>
          <p:nvPr/>
        </p:nvSpPr>
        <p:spPr>
          <a:xfrm>
            <a:off x="610042" y="1435509"/>
            <a:ext cx="1087478" cy="461665"/>
          </a:xfrm>
          <a:prstGeom prst="rect">
            <a:avLst/>
          </a:prstGeom>
          <a:noFill/>
        </p:spPr>
        <p:txBody>
          <a:bodyPr wrap="none" rtlCol="0">
            <a:spAutoFit/>
          </a:bodyPr>
          <a:lstStyle/>
          <a:p>
            <a:pPr algn="r"/>
            <a:r>
              <a:rPr lang="en-US" sz="2400" dirty="0"/>
              <a:t>Matrix:</a:t>
            </a:r>
          </a:p>
        </p:txBody>
      </p:sp>
      <p:sp>
        <p:nvSpPr>
          <p:cNvPr id="9" name="TextBox 8"/>
          <p:cNvSpPr txBox="1"/>
          <p:nvPr/>
        </p:nvSpPr>
        <p:spPr>
          <a:xfrm>
            <a:off x="404922" y="3851602"/>
            <a:ext cx="1292598" cy="461665"/>
          </a:xfrm>
          <a:prstGeom prst="rect">
            <a:avLst/>
          </a:prstGeom>
          <a:noFill/>
        </p:spPr>
        <p:txBody>
          <a:bodyPr wrap="none" rtlCol="0">
            <a:spAutoFit/>
          </a:bodyPr>
          <a:lstStyle/>
          <a:p>
            <a:pPr algn="r"/>
            <a:r>
              <a:rPr lang="en-US" sz="2400" dirty="0" err="1"/>
              <a:t>RowPtrs</a:t>
            </a:r>
            <a:r>
              <a:rPr lang="en-US" sz="2400" dirty="0"/>
              <a:t>:</a:t>
            </a:r>
          </a:p>
        </p:txBody>
      </p:sp>
      <p:sp>
        <p:nvSpPr>
          <p:cNvPr id="10" name="TextBox 9"/>
          <p:cNvSpPr txBox="1"/>
          <p:nvPr/>
        </p:nvSpPr>
        <p:spPr>
          <a:xfrm>
            <a:off x="466093" y="4600479"/>
            <a:ext cx="1231427" cy="461665"/>
          </a:xfrm>
          <a:prstGeom prst="rect">
            <a:avLst/>
          </a:prstGeom>
          <a:noFill/>
        </p:spPr>
        <p:txBody>
          <a:bodyPr wrap="none" rtlCol="0">
            <a:spAutoFit/>
          </a:bodyPr>
          <a:lstStyle/>
          <a:p>
            <a:pPr algn="r"/>
            <a:r>
              <a:rPr lang="en-US" sz="2400" dirty="0"/>
              <a:t>Column:</a:t>
            </a:r>
          </a:p>
        </p:txBody>
      </p:sp>
      <p:sp>
        <p:nvSpPr>
          <p:cNvPr id="11" name="TextBox 10"/>
          <p:cNvSpPr txBox="1"/>
          <p:nvPr/>
        </p:nvSpPr>
        <p:spPr>
          <a:xfrm>
            <a:off x="739694" y="5296840"/>
            <a:ext cx="957826" cy="461665"/>
          </a:xfrm>
          <a:prstGeom prst="rect">
            <a:avLst/>
          </a:prstGeom>
          <a:noFill/>
        </p:spPr>
        <p:txBody>
          <a:bodyPr wrap="none" rtlCol="0">
            <a:spAutoFit/>
          </a:bodyPr>
          <a:lstStyle/>
          <a:p>
            <a:pPr algn="r"/>
            <a:r>
              <a:rPr lang="en-US" sz="2400" dirty="0"/>
              <a:t>Value:</a:t>
            </a:r>
          </a:p>
        </p:txBody>
      </p:sp>
      <p:grpSp>
        <p:nvGrpSpPr>
          <p:cNvPr id="30" name="Group 29"/>
          <p:cNvGrpSpPr/>
          <p:nvPr/>
        </p:nvGrpSpPr>
        <p:grpSpPr>
          <a:xfrm>
            <a:off x="2070730" y="4312305"/>
            <a:ext cx="3847916" cy="212079"/>
            <a:chOff x="1720823" y="4996202"/>
            <a:chExt cx="3847916" cy="212079"/>
          </a:xfrm>
        </p:grpSpPr>
        <p:cxnSp>
          <p:nvCxnSpPr>
            <p:cNvPr id="14" name="Straight Arrow Connector 13"/>
            <p:cNvCxnSpPr/>
            <p:nvPr/>
          </p:nvCxnSpPr>
          <p:spPr>
            <a:xfrm>
              <a:off x="1720823" y="4996202"/>
              <a:ext cx="0" cy="2120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2236527" y="4996202"/>
              <a:ext cx="567344" cy="2120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2803871" y="4996202"/>
              <a:ext cx="1660152" cy="212079"/>
            </a:xfrm>
            <a:prstGeom prst="straightConnector1">
              <a:avLst/>
            </a:prstGeom>
            <a:ln>
              <a:solidFill>
                <a:srgbClr val="FFC0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p:nvPr/>
          </p:nvCxnSpPr>
          <p:spPr>
            <a:xfrm>
              <a:off x="3319574" y="4996202"/>
              <a:ext cx="2249165" cy="212079"/>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grpSp>
      <p:sp>
        <p:nvSpPr>
          <p:cNvPr id="27" name="TextBox 26"/>
          <p:cNvSpPr txBox="1"/>
          <p:nvPr/>
        </p:nvSpPr>
        <p:spPr>
          <a:xfrm>
            <a:off x="4064904" y="2173897"/>
            <a:ext cx="389850" cy="584775"/>
          </a:xfrm>
          <a:prstGeom prst="rect">
            <a:avLst/>
          </a:prstGeom>
          <a:noFill/>
        </p:spPr>
        <p:txBody>
          <a:bodyPr wrap="none" rtlCol="0">
            <a:spAutoFit/>
          </a:bodyPr>
          <a:lstStyle/>
          <a:p>
            <a:pPr algn="ctr"/>
            <a:r>
              <a:rPr lang="en-US" sz="3200" dirty="0"/>
              <a:t>×</a:t>
            </a:r>
          </a:p>
        </p:txBody>
      </p:sp>
      <p:sp>
        <p:nvSpPr>
          <p:cNvPr id="28" name="TextBox 27"/>
          <p:cNvSpPr txBox="1"/>
          <p:nvPr/>
        </p:nvSpPr>
        <p:spPr>
          <a:xfrm>
            <a:off x="5165316" y="2173897"/>
            <a:ext cx="389850" cy="584775"/>
          </a:xfrm>
          <a:prstGeom prst="rect">
            <a:avLst/>
          </a:prstGeom>
          <a:noFill/>
        </p:spPr>
        <p:txBody>
          <a:bodyPr wrap="none" rtlCol="0">
            <a:spAutoFit/>
          </a:bodyPr>
          <a:lstStyle/>
          <a:p>
            <a:pPr algn="ctr"/>
            <a:r>
              <a:rPr lang="en-US" sz="3200" dirty="0"/>
              <a:t>=</a:t>
            </a:r>
          </a:p>
        </p:txBody>
      </p:sp>
      <p:graphicFrame>
        <p:nvGraphicFramePr>
          <p:cNvPr id="29" name="Table 28"/>
          <p:cNvGraphicFramePr>
            <a:graphicFrameLocks noGrp="1"/>
          </p:cNvGraphicFramePr>
          <p:nvPr/>
        </p:nvGraphicFramePr>
        <p:xfrm>
          <a:off x="4535715" y="1412457"/>
          <a:ext cx="54864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3545620861"/>
                    </a:ext>
                  </a:extLst>
                </a:gridCol>
              </a:tblGrid>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463891300"/>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3859101109"/>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329695526"/>
                  </a:ext>
                </a:extLst>
              </a:tr>
              <a:tr h="548640">
                <a:tc>
                  <a:txBody>
                    <a:bodyPr/>
                    <a:lstStyle/>
                    <a:p>
                      <a:pPr algn="ctr"/>
                      <a:endParaRPr lang="en-US" sz="2400" dirty="0"/>
                    </a:p>
                  </a:txBody>
                  <a:tcPr marL="133656" marR="133656" marT="66829" marB="66829" anchor="ctr">
                    <a:solidFill>
                      <a:schemeClr val="bg1">
                        <a:lumMod val="75000"/>
                      </a:schemeClr>
                    </a:solidFill>
                  </a:tcPr>
                </a:tc>
                <a:extLst>
                  <a:ext uri="{0D108BD9-81ED-4DB2-BD59-A6C34878D82A}">
                    <a16:rowId xmlns:a16="http://schemas.microsoft.com/office/drawing/2014/main" val="2895109681"/>
                  </a:ext>
                </a:extLst>
              </a:tr>
            </a:tbl>
          </a:graphicData>
        </a:graphic>
      </p:graphicFrame>
      <p:graphicFrame>
        <p:nvGraphicFramePr>
          <p:cNvPr id="31" name="Table 30"/>
          <p:cNvGraphicFramePr>
            <a:graphicFrameLocks noGrp="1"/>
          </p:cNvGraphicFramePr>
          <p:nvPr/>
        </p:nvGraphicFramePr>
        <p:xfrm>
          <a:off x="5636127" y="1412457"/>
          <a:ext cx="54864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3545620861"/>
                    </a:ext>
                  </a:extLst>
                </a:gridCol>
              </a:tblGrid>
              <a:tr h="548640">
                <a:tc>
                  <a:txBody>
                    <a:bodyPr/>
                    <a:lstStyle/>
                    <a:p>
                      <a:pPr algn="ctr"/>
                      <a:endParaRPr lang="en-US" sz="2400" dirty="0"/>
                    </a:p>
                  </a:txBody>
                  <a:tcPr marL="133656" marR="133656" marT="66829" marB="66829" anchor="ctr">
                    <a:solidFill>
                      <a:schemeClr val="accent5">
                        <a:lumMod val="60000"/>
                        <a:lumOff val="40000"/>
                      </a:schemeClr>
                    </a:solidFill>
                  </a:tcPr>
                </a:tc>
                <a:extLst>
                  <a:ext uri="{0D108BD9-81ED-4DB2-BD59-A6C34878D82A}">
                    <a16:rowId xmlns:a16="http://schemas.microsoft.com/office/drawing/2014/main" val="3463891300"/>
                  </a:ext>
                </a:extLst>
              </a:tr>
              <a:tr h="548640">
                <a:tc>
                  <a:txBody>
                    <a:bodyPr/>
                    <a:lstStyle/>
                    <a:p>
                      <a:pPr algn="ctr"/>
                      <a:endParaRPr lang="en-US" sz="2400" dirty="0"/>
                    </a:p>
                  </a:txBody>
                  <a:tcPr marL="133656" marR="133656" marT="66829" marB="66829" anchor="ctr">
                    <a:solidFill>
                      <a:schemeClr val="accent6">
                        <a:lumMod val="60000"/>
                        <a:lumOff val="40000"/>
                      </a:schemeClr>
                    </a:solidFill>
                  </a:tcPr>
                </a:tc>
                <a:extLst>
                  <a:ext uri="{0D108BD9-81ED-4DB2-BD59-A6C34878D82A}">
                    <a16:rowId xmlns:a16="http://schemas.microsoft.com/office/drawing/2014/main" val="3859101109"/>
                  </a:ext>
                </a:extLst>
              </a:tr>
              <a:tr h="548640">
                <a:tc>
                  <a:txBody>
                    <a:bodyPr/>
                    <a:lstStyle/>
                    <a:p>
                      <a:pPr algn="ctr"/>
                      <a:endParaRPr lang="en-US" sz="2400" dirty="0"/>
                    </a:p>
                  </a:txBody>
                  <a:tcPr marL="133656" marR="133656" marT="66829" marB="66829" anchor="ctr">
                    <a:solidFill>
                      <a:schemeClr val="accent1">
                        <a:lumMod val="60000"/>
                        <a:lumOff val="40000"/>
                      </a:schemeClr>
                    </a:solidFill>
                  </a:tcPr>
                </a:tc>
                <a:extLst>
                  <a:ext uri="{0D108BD9-81ED-4DB2-BD59-A6C34878D82A}">
                    <a16:rowId xmlns:a16="http://schemas.microsoft.com/office/drawing/2014/main" val="2329695526"/>
                  </a:ext>
                </a:extLst>
              </a:tr>
              <a:tr h="548640">
                <a:tc>
                  <a:txBody>
                    <a:bodyPr/>
                    <a:lstStyle/>
                    <a:p>
                      <a:pPr algn="ctr"/>
                      <a:endParaRPr lang="en-US" sz="2400" dirty="0"/>
                    </a:p>
                  </a:txBody>
                  <a:tcPr marL="133656" marR="133656" marT="66829" marB="66829" anchor="ctr">
                    <a:solidFill>
                      <a:srgbClr val="00B0F0"/>
                    </a:solidFill>
                  </a:tcPr>
                </a:tc>
                <a:extLst>
                  <a:ext uri="{0D108BD9-81ED-4DB2-BD59-A6C34878D82A}">
                    <a16:rowId xmlns:a16="http://schemas.microsoft.com/office/drawing/2014/main" val="2895109681"/>
                  </a:ext>
                </a:extLst>
              </a:tr>
            </a:tbl>
          </a:graphicData>
        </a:graphic>
      </p:graphicFrame>
      <p:grpSp>
        <p:nvGrpSpPr>
          <p:cNvPr id="37" name="Group 36"/>
          <p:cNvGrpSpPr/>
          <p:nvPr/>
        </p:nvGrpSpPr>
        <p:grpSpPr>
          <a:xfrm>
            <a:off x="2605029" y="5889402"/>
            <a:ext cx="3328278" cy="457200"/>
            <a:chOff x="2255122" y="6281199"/>
            <a:chExt cx="3328278" cy="457200"/>
          </a:xfrm>
        </p:grpSpPr>
        <p:sp>
          <p:nvSpPr>
            <p:cNvPr id="39" name="Freeform 38"/>
            <p:cNvSpPr/>
            <p:nvPr/>
          </p:nvSpPr>
          <p:spPr>
            <a:xfrm>
              <a:off x="2255122"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5">
                  <a:lumMod val="40000"/>
                  <a:lumOff val="6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2" name="Freeform 41"/>
            <p:cNvSpPr/>
            <p:nvPr/>
          </p:nvSpPr>
          <p:spPr>
            <a:xfrm>
              <a:off x="3896401"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6">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4" name="Freeform 43"/>
            <p:cNvSpPr/>
            <p:nvPr/>
          </p:nvSpPr>
          <p:spPr>
            <a:xfrm>
              <a:off x="4990587"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4">
                  <a:lumMod val="40000"/>
                  <a:lumOff val="6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45" name="Freeform 44"/>
            <p:cNvSpPr/>
            <p:nvPr/>
          </p:nvSpPr>
          <p:spPr>
            <a:xfrm>
              <a:off x="5537680"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2">
                  <a:lumMod val="40000"/>
                  <a:lumOff val="6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grpSp>
      <p:grpSp>
        <p:nvGrpSpPr>
          <p:cNvPr id="46" name="Group 45"/>
          <p:cNvGrpSpPr/>
          <p:nvPr/>
        </p:nvGrpSpPr>
        <p:grpSpPr>
          <a:xfrm>
            <a:off x="3504905" y="1196752"/>
            <a:ext cx="593421" cy="2101675"/>
            <a:chOff x="3345811" y="6281199"/>
            <a:chExt cx="593421" cy="2101675"/>
          </a:xfrm>
        </p:grpSpPr>
        <p:sp>
          <p:nvSpPr>
            <p:cNvPr id="48" name="Freeform 47"/>
            <p:cNvSpPr/>
            <p:nvPr/>
          </p:nvSpPr>
          <p:spPr>
            <a:xfrm>
              <a:off x="3893512" y="6281199"/>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5">
                  <a:lumMod val="40000"/>
                  <a:lumOff val="6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51" name="Freeform 50"/>
            <p:cNvSpPr/>
            <p:nvPr/>
          </p:nvSpPr>
          <p:spPr>
            <a:xfrm>
              <a:off x="3345811" y="6824686"/>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6">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53" name="Freeform 52"/>
            <p:cNvSpPr/>
            <p:nvPr/>
          </p:nvSpPr>
          <p:spPr>
            <a:xfrm>
              <a:off x="3893512" y="7395451"/>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4">
                  <a:lumMod val="40000"/>
                  <a:lumOff val="6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sp>
          <p:nvSpPr>
            <p:cNvPr id="54" name="Freeform 53"/>
            <p:cNvSpPr/>
            <p:nvPr/>
          </p:nvSpPr>
          <p:spPr>
            <a:xfrm>
              <a:off x="3893512" y="7925674"/>
              <a:ext cx="45720" cy="457200"/>
            </a:xfrm>
            <a:custGeom>
              <a:avLst/>
              <a:gdLst>
                <a:gd name="connsiteX0" fmla="*/ 127000 w 196850"/>
                <a:gd name="connsiteY0" fmla="*/ 0 h 1625600"/>
                <a:gd name="connsiteX1" fmla="*/ 82550 w 196850"/>
                <a:gd name="connsiteY1" fmla="*/ 38100 h 1625600"/>
                <a:gd name="connsiteX2" fmla="*/ 50800 w 196850"/>
                <a:gd name="connsiteY2" fmla="*/ 76200 h 1625600"/>
                <a:gd name="connsiteX3" fmla="*/ 19050 w 196850"/>
                <a:gd name="connsiteY3" fmla="*/ 133350 h 1625600"/>
                <a:gd name="connsiteX4" fmla="*/ 0 w 196850"/>
                <a:gd name="connsiteY4" fmla="*/ 196850 h 1625600"/>
                <a:gd name="connsiteX5" fmla="*/ 25400 w 196850"/>
                <a:gd name="connsiteY5" fmla="*/ 323850 h 1625600"/>
                <a:gd name="connsiteX6" fmla="*/ 50800 w 196850"/>
                <a:gd name="connsiteY6" fmla="*/ 361950 h 1625600"/>
                <a:gd name="connsiteX7" fmla="*/ 82550 w 196850"/>
                <a:gd name="connsiteY7" fmla="*/ 393700 h 1625600"/>
                <a:gd name="connsiteX8" fmla="*/ 101600 w 196850"/>
                <a:gd name="connsiteY8" fmla="*/ 400050 h 1625600"/>
                <a:gd name="connsiteX9" fmla="*/ 165100 w 196850"/>
                <a:gd name="connsiteY9" fmla="*/ 476250 h 1625600"/>
                <a:gd name="connsiteX10" fmla="*/ 177800 w 196850"/>
                <a:gd name="connsiteY10" fmla="*/ 495300 h 1625600"/>
                <a:gd name="connsiteX11" fmla="*/ 184150 w 196850"/>
                <a:gd name="connsiteY11" fmla="*/ 514350 h 1625600"/>
                <a:gd name="connsiteX12" fmla="*/ 190500 w 196850"/>
                <a:gd name="connsiteY12" fmla="*/ 552450 h 1625600"/>
                <a:gd name="connsiteX13" fmla="*/ 196850 w 196850"/>
                <a:gd name="connsiteY13" fmla="*/ 577850 h 1625600"/>
                <a:gd name="connsiteX14" fmla="*/ 190500 w 196850"/>
                <a:gd name="connsiteY14" fmla="*/ 660400 h 1625600"/>
                <a:gd name="connsiteX15" fmla="*/ 158750 w 196850"/>
                <a:gd name="connsiteY15" fmla="*/ 717550 h 1625600"/>
                <a:gd name="connsiteX16" fmla="*/ 139700 w 196850"/>
                <a:gd name="connsiteY16" fmla="*/ 736600 h 1625600"/>
                <a:gd name="connsiteX17" fmla="*/ 107950 w 196850"/>
                <a:gd name="connsiteY17" fmla="*/ 768350 h 1625600"/>
                <a:gd name="connsiteX18" fmla="*/ 95250 w 196850"/>
                <a:gd name="connsiteY18" fmla="*/ 787400 h 1625600"/>
                <a:gd name="connsiteX19" fmla="*/ 88900 w 196850"/>
                <a:gd name="connsiteY19" fmla="*/ 806450 h 1625600"/>
                <a:gd name="connsiteX20" fmla="*/ 69850 w 196850"/>
                <a:gd name="connsiteY20" fmla="*/ 819150 h 1625600"/>
                <a:gd name="connsiteX21" fmla="*/ 44450 w 196850"/>
                <a:gd name="connsiteY21" fmla="*/ 863600 h 1625600"/>
                <a:gd name="connsiteX22" fmla="*/ 31750 w 196850"/>
                <a:gd name="connsiteY22" fmla="*/ 882650 h 1625600"/>
                <a:gd name="connsiteX23" fmla="*/ 19050 w 196850"/>
                <a:gd name="connsiteY23" fmla="*/ 927100 h 1625600"/>
                <a:gd name="connsiteX24" fmla="*/ 31750 w 196850"/>
                <a:gd name="connsiteY24" fmla="*/ 1060450 h 1625600"/>
                <a:gd name="connsiteX25" fmla="*/ 63500 w 196850"/>
                <a:gd name="connsiteY25" fmla="*/ 1092200 h 1625600"/>
                <a:gd name="connsiteX26" fmla="*/ 76200 w 196850"/>
                <a:gd name="connsiteY26" fmla="*/ 1111250 h 1625600"/>
                <a:gd name="connsiteX27" fmla="*/ 114300 w 196850"/>
                <a:gd name="connsiteY27" fmla="*/ 1136650 h 1625600"/>
                <a:gd name="connsiteX28" fmla="*/ 120650 w 196850"/>
                <a:gd name="connsiteY28" fmla="*/ 1155700 h 1625600"/>
                <a:gd name="connsiteX29" fmla="*/ 139700 w 196850"/>
                <a:gd name="connsiteY29" fmla="*/ 1168400 h 1625600"/>
                <a:gd name="connsiteX30" fmla="*/ 165100 w 196850"/>
                <a:gd name="connsiteY30" fmla="*/ 1187450 h 1625600"/>
                <a:gd name="connsiteX31" fmla="*/ 190500 w 196850"/>
                <a:gd name="connsiteY31" fmla="*/ 1225550 h 1625600"/>
                <a:gd name="connsiteX32" fmla="*/ 196850 w 196850"/>
                <a:gd name="connsiteY32" fmla="*/ 1250950 h 1625600"/>
                <a:gd name="connsiteX33" fmla="*/ 190500 w 196850"/>
                <a:gd name="connsiteY33" fmla="*/ 1339850 h 1625600"/>
                <a:gd name="connsiteX34" fmla="*/ 171450 w 196850"/>
                <a:gd name="connsiteY34" fmla="*/ 1403350 h 1625600"/>
                <a:gd name="connsiteX35" fmla="*/ 158750 w 196850"/>
                <a:gd name="connsiteY35" fmla="*/ 1422400 h 1625600"/>
                <a:gd name="connsiteX36" fmla="*/ 152400 w 196850"/>
                <a:gd name="connsiteY36" fmla="*/ 1441450 h 1625600"/>
                <a:gd name="connsiteX37" fmla="*/ 127000 w 196850"/>
                <a:gd name="connsiteY37" fmla="*/ 1498600 h 1625600"/>
                <a:gd name="connsiteX38" fmla="*/ 95250 w 196850"/>
                <a:gd name="connsiteY38" fmla="*/ 1555750 h 1625600"/>
                <a:gd name="connsiteX39" fmla="*/ 95250 w 196850"/>
                <a:gd name="connsiteY39" fmla="*/ 16256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6850" h="1625600">
                  <a:moveTo>
                    <a:pt x="127000" y="0"/>
                  </a:moveTo>
                  <a:cubicBezTo>
                    <a:pt x="72901" y="32460"/>
                    <a:pt x="111869" y="2917"/>
                    <a:pt x="82550" y="38100"/>
                  </a:cubicBezTo>
                  <a:cubicBezTo>
                    <a:pt x="68308" y="55190"/>
                    <a:pt x="59809" y="55930"/>
                    <a:pt x="50800" y="76200"/>
                  </a:cubicBezTo>
                  <a:cubicBezTo>
                    <a:pt x="25936" y="132143"/>
                    <a:pt x="53821" y="98579"/>
                    <a:pt x="19050" y="133350"/>
                  </a:cubicBezTo>
                  <a:cubicBezTo>
                    <a:pt x="3590" y="179729"/>
                    <a:pt x="9597" y="158463"/>
                    <a:pt x="0" y="196850"/>
                  </a:cubicBezTo>
                  <a:cubicBezTo>
                    <a:pt x="14593" y="299002"/>
                    <a:pt x="3234" y="257352"/>
                    <a:pt x="25400" y="323850"/>
                  </a:cubicBezTo>
                  <a:cubicBezTo>
                    <a:pt x="30227" y="338330"/>
                    <a:pt x="42333" y="349250"/>
                    <a:pt x="50800" y="361950"/>
                  </a:cubicBezTo>
                  <a:cubicBezTo>
                    <a:pt x="63500" y="381000"/>
                    <a:pt x="61383" y="383117"/>
                    <a:pt x="82550" y="393700"/>
                  </a:cubicBezTo>
                  <a:cubicBezTo>
                    <a:pt x="88537" y="396693"/>
                    <a:pt x="95250" y="397933"/>
                    <a:pt x="101600" y="400050"/>
                  </a:cubicBezTo>
                  <a:cubicBezTo>
                    <a:pt x="150493" y="448943"/>
                    <a:pt x="129737" y="423206"/>
                    <a:pt x="165100" y="476250"/>
                  </a:cubicBezTo>
                  <a:cubicBezTo>
                    <a:pt x="169333" y="482600"/>
                    <a:pt x="175387" y="488060"/>
                    <a:pt x="177800" y="495300"/>
                  </a:cubicBezTo>
                  <a:cubicBezTo>
                    <a:pt x="179917" y="501650"/>
                    <a:pt x="182698" y="507816"/>
                    <a:pt x="184150" y="514350"/>
                  </a:cubicBezTo>
                  <a:cubicBezTo>
                    <a:pt x="186943" y="526919"/>
                    <a:pt x="187975" y="539825"/>
                    <a:pt x="190500" y="552450"/>
                  </a:cubicBezTo>
                  <a:cubicBezTo>
                    <a:pt x="192212" y="561008"/>
                    <a:pt x="194733" y="569383"/>
                    <a:pt x="196850" y="577850"/>
                  </a:cubicBezTo>
                  <a:cubicBezTo>
                    <a:pt x="194733" y="605367"/>
                    <a:pt x="193923" y="633015"/>
                    <a:pt x="190500" y="660400"/>
                  </a:cubicBezTo>
                  <a:cubicBezTo>
                    <a:pt x="188219" y="678652"/>
                    <a:pt x="167578" y="708722"/>
                    <a:pt x="158750" y="717550"/>
                  </a:cubicBezTo>
                  <a:cubicBezTo>
                    <a:pt x="152400" y="723900"/>
                    <a:pt x="145449" y="729701"/>
                    <a:pt x="139700" y="736600"/>
                  </a:cubicBezTo>
                  <a:cubicBezTo>
                    <a:pt x="113242" y="768350"/>
                    <a:pt x="142875" y="745067"/>
                    <a:pt x="107950" y="768350"/>
                  </a:cubicBezTo>
                  <a:cubicBezTo>
                    <a:pt x="103717" y="774700"/>
                    <a:pt x="98663" y="780574"/>
                    <a:pt x="95250" y="787400"/>
                  </a:cubicBezTo>
                  <a:cubicBezTo>
                    <a:pt x="92257" y="793387"/>
                    <a:pt x="93081" y="801223"/>
                    <a:pt x="88900" y="806450"/>
                  </a:cubicBezTo>
                  <a:cubicBezTo>
                    <a:pt x="84132" y="812409"/>
                    <a:pt x="76200" y="814917"/>
                    <a:pt x="69850" y="819150"/>
                  </a:cubicBezTo>
                  <a:cubicBezTo>
                    <a:pt x="38908" y="865562"/>
                    <a:pt x="76676" y="807204"/>
                    <a:pt x="44450" y="863600"/>
                  </a:cubicBezTo>
                  <a:cubicBezTo>
                    <a:pt x="40664" y="870226"/>
                    <a:pt x="35163" y="875824"/>
                    <a:pt x="31750" y="882650"/>
                  </a:cubicBezTo>
                  <a:cubicBezTo>
                    <a:pt x="27195" y="891760"/>
                    <a:pt x="21085" y="918962"/>
                    <a:pt x="19050" y="927100"/>
                  </a:cubicBezTo>
                  <a:cubicBezTo>
                    <a:pt x="19267" y="930136"/>
                    <a:pt x="24826" y="1037369"/>
                    <a:pt x="31750" y="1060450"/>
                  </a:cubicBezTo>
                  <a:cubicBezTo>
                    <a:pt x="37042" y="1078089"/>
                    <a:pt x="49742" y="1083028"/>
                    <a:pt x="63500" y="1092200"/>
                  </a:cubicBezTo>
                  <a:cubicBezTo>
                    <a:pt x="67733" y="1098550"/>
                    <a:pt x="70457" y="1106224"/>
                    <a:pt x="76200" y="1111250"/>
                  </a:cubicBezTo>
                  <a:cubicBezTo>
                    <a:pt x="87687" y="1121301"/>
                    <a:pt x="114300" y="1136650"/>
                    <a:pt x="114300" y="1136650"/>
                  </a:cubicBezTo>
                  <a:cubicBezTo>
                    <a:pt x="116417" y="1143000"/>
                    <a:pt x="116469" y="1150473"/>
                    <a:pt x="120650" y="1155700"/>
                  </a:cubicBezTo>
                  <a:cubicBezTo>
                    <a:pt x="125418" y="1161659"/>
                    <a:pt x="133490" y="1163964"/>
                    <a:pt x="139700" y="1168400"/>
                  </a:cubicBezTo>
                  <a:cubicBezTo>
                    <a:pt x="148312" y="1174551"/>
                    <a:pt x="158069" y="1179540"/>
                    <a:pt x="165100" y="1187450"/>
                  </a:cubicBezTo>
                  <a:cubicBezTo>
                    <a:pt x="175241" y="1198858"/>
                    <a:pt x="190500" y="1225550"/>
                    <a:pt x="190500" y="1225550"/>
                  </a:cubicBezTo>
                  <a:cubicBezTo>
                    <a:pt x="192617" y="1234017"/>
                    <a:pt x="196850" y="1242223"/>
                    <a:pt x="196850" y="1250950"/>
                  </a:cubicBezTo>
                  <a:cubicBezTo>
                    <a:pt x="196850" y="1280659"/>
                    <a:pt x="193781" y="1310323"/>
                    <a:pt x="190500" y="1339850"/>
                  </a:cubicBezTo>
                  <a:cubicBezTo>
                    <a:pt x="188901" y="1354245"/>
                    <a:pt x="174642" y="1393773"/>
                    <a:pt x="171450" y="1403350"/>
                  </a:cubicBezTo>
                  <a:cubicBezTo>
                    <a:pt x="169037" y="1410590"/>
                    <a:pt x="162163" y="1415574"/>
                    <a:pt x="158750" y="1422400"/>
                  </a:cubicBezTo>
                  <a:cubicBezTo>
                    <a:pt x="155757" y="1428387"/>
                    <a:pt x="155393" y="1435463"/>
                    <a:pt x="152400" y="1441450"/>
                  </a:cubicBezTo>
                  <a:cubicBezTo>
                    <a:pt x="122211" y="1501827"/>
                    <a:pt x="159765" y="1400306"/>
                    <a:pt x="127000" y="1498600"/>
                  </a:cubicBezTo>
                  <a:cubicBezTo>
                    <a:pt x="119404" y="1521388"/>
                    <a:pt x="96991" y="1531377"/>
                    <a:pt x="95250" y="1555750"/>
                  </a:cubicBezTo>
                  <a:cubicBezTo>
                    <a:pt x="93591" y="1578974"/>
                    <a:pt x="95250" y="1602317"/>
                    <a:pt x="95250" y="1625600"/>
                  </a:cubicBezTo>
                </a:path>
              </a:pathLst>
            </a:custGeom>
            <a:ln w="19050">
              <a:solidFill>
                <a:schemeClr val="accent2">
                  <a:lumMod val="40000"/>
                  <a:lumOff val="6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2700">
                  <a:solidFill>
                    <a:schemeClr val="tx1"/>
                  </a:solidFill>
                </a:ln>
              </a:endParaRPr>
            </a:p>
          </p:txBody>
        </p:sp>
      </p:grpSp>
      <p:sp>
        <p:nvSpPr>
          <p:cNvPr id="36" name="TextBox 610">
            <a:extLst>
              <a:ext uri="{FF2B5EF4-FFF2-40B4-BE49-F238E27FC236}">
                <a16:creationId xmlns:a16="http://schemas.microsoft.com/office/drawing/2014/main" id="{905856E6-07B9-3B44-BE51-5CBE28D12BB9}"/>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38" name="TextBox 37">
            <a:extLst>
              <a:ext uri="{FF2B5EF4-FFF2-40B4-BE49-F238E27FC236}">
                <a16:creationId xmlns:a16="http://schemas.microsoft.com/office/drawing/2014/main" id="{0919E74D-0DBB-C244-A8F9-24BB17460804}"/>
              </a:ext>
            </a:extLst>
          </p:cNvPr>
          <p:cNvSpPr txBox="1"/>
          <p:nvPr/>
        </p:nvSpPr>
        <p:spPr>
          <a:xfrm>
            <a:off x="6353754" y="1753052"/>
            <a:ext cx="2682742" cy="2031325"/>
          </a:xfrm>
          <a:prstGeom prst="rect">
            <a:avLst/>
          </a:prstGeom>
          <a:noFill/>
        </p:spPr>
        <p:txBody>
          <a:bodyPr wrap="square" rtlCol="0">
            <a:spAutoFit/>
          </a:bodyPr>
          <a:lstStyle/>
          <a:p>
            <a:pPr algn="ctr"/>
            <a:r>
              <a:rPr lang="en-US" b="1" u="sng" dirty="0"/>
              <a:t>Parallelization approach:</a:t>
            </a:r>
          </a:p>
          <a:p>
            <a:pPr algn="ctr"/>
            <a:r>
              <a:rPr lang="en-US" dirty="0"/>
              <a:t>Assign one thread to loop over each input row sequentially and update corresponding output element</a:t>
            </a:r>
          </a:p>
        </p:txBody>
      </p:sp>
      <p:sp>
        <p:nvSpPr>
          <p:cNvPr id="40" name="Slide Number Placeholder 4">
            <a:extLst>
              <a:ext uri="{FF2B5EF4-FFF2-40B4-BE49-F238E27FC236}">
                <a16:creationId xmlns:a16="http://schemas.microsoft.com/office/drawing/2014/main" id="{08BA59C4-9CCA-CE4D-90E1-000EEDA87945}"/>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86</a:t>
            </a:fld>
            <a:endParaRPr lang="en-US" dirty="0"/>
          </a:p>
        </p:txBody>
      </p:sp>
    </p:spTree>
    <p:extLst>
      <p:ext uri="{BB962C8B-B14F-4D97-AF65-F5344CB8AC3E}">
        <p14:creationId xmlns:p14="http://schemas.microsoft.com/office/powerpoint/2010/main" val="37585927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CSR Tradeoffs (versus COO)</a:t>
            </a:r>
          </a:p>
        </p:txBody>
      </p:sp>
      <p:sp>
        <p:nvSpPr>
          <p:cNvPr id="3" name="Content Placeholder 2"/>
          <p:cNvSpPr>
            <a:spLocks noGrp="1"/>
          </p:cNvSpPr>
          <p:nvPr>
            <p:ph idx="1"/>
          </p:nvPr>
        </p:nvSpPr>
        <p:spPr/>
        <p:txBody>
          <a:bodyPr>
            <a:noAutofit/>
          </a:bodyPr>
          <a:lstStyle/>
          <a:p>
            <a:r>
              <a:rPr lang="en-US" dirty="0">
                <a:solidFill>
                  <a:srgbClr val="00B050"/>
                </a:solidFill>
              </a:rPr>
              <a:t>Advantages</a:t>
            </a:r>
            <a:r>
              <a:rPr lang="en-US" dirty="0"/>
              <a:t>:</a:t>
            </a:r>
          </a:p>
          <a:p>
            <a:pPr lvl="1"/>
            <a:r>
              <a:rPr lang="en-US" dirty="0"/>
              <a:t>Space efficiency: row pointers smaller than row indexes</a:t>
            </a:r>
          </a:p>
          <a:p>
            <a:pPr lvl="1"/>
            <a:r>
              <a:rPr lang="en-US" dirty="0"/>
              <a:t>Accessibility: given a row, easy to find all </a:t>
            </a:r>
            <a:r>
              <a:rPr lang="en-US" dirty="0" err="1"/>
              <a:t>nonzeros</a:t>
            </a:r>
            <a:r>
              <a:rPr lang="en-US" dirty="0"/>
              <a:t> </a:t>
            </a:r>
          </a:p>
          <a:p>
            <a:pPr lvl="1"/>
            <a:r>
              <a:rPr lang="en-US" dirty="0" err="1"/>
              <a:t>SpMV</a:t>
            </a:r>
            <a:r>
              <a:rPr lang="en-US" dirty="0"/>
              <a:t>/CSR avoids atomics, every thread owns its output</a:t>
            </a:r>
          </a:p>
          <a:p>
            <a:endParaRPr lang="en-US" sz="1400" dirty="0"/>
          </a:p>
          <a:p>
            <a:r>
              <a:rPr lang="en-US" dirty="0">
                <a:solidFill>
                  <a:srgbClr val="C00000"/>
                </a:solidFill>
              </a:rPr>
              <a:t>Disadvantages</a:t>
            </a:r>
            <a:r>
              <a:rPr lang="en-US" dirty="0"/>
              <a:t>:</a:t>
            </a:r>
          </a:p>
          <a:p>
            <a:pPr lvl="1"/>
            <a:r>
              <a:rPr lang="en-US" dirty="0"/>
              <a:t>Flexibility: hard to add new elements to the matrix</a:t>
            </a:r>
          </a:p>
          <a:p>
            <a:pPr lvl="1"/>
            <a:r>
              <a:rPr lang="en-US" dirty="0"/>
              <a:t>Accessibility: given nonzero, hard to find row; given a column, hard to find all </a:t>
            </a:r>
            <a:r>
              <a:rPr lang="en-US" dirty="0" err="1"/>
              <a:t>nonzeros</a:t>
            </a:r>
            <a:endParaRPr lang="en-US" dirty="0"/>
          </a:p>
          <a:p>
            <a:pPr lvl="1"/>
            <a:r>
              <a:rPr lang="en-US" dirty="0" err="1"/>
              <a:t>SpMV</a:t>
            </a:r>
            <a:r>
              <a:rPr lang="en-US" dirty="0"/>
              <a:t>/CSR memory accesses are not coalesced</a:t>
            </a:r>
          </a:p>
          <a:p>
            <a:pPr lvl="1"/>
            <a:r>
              <a:rPr lang="en-US" dirty="0" err="1"/>
              <a:t>SpMV</a:t>
            </a:r>
            <a:r>
              <a:rPr lang="en-US" dirty="0"/>
              <a:t>/CSR has control divergence</a:t>
            </a:r>
          </a:p>
          <a:p>
            <a:endParaRPr lang="en-US" dirty="0"/>
          </a:p>
        </p:txBody>
      </p:sp>
      <p:sp>
        <p:nvSpPr>
          <p:cNvPr id="4" name="TextBox 610">
            <a:extLst>
              <a:ext uri="{FF2B5EF4-FFF2-40B4-BE49-F238E27FC236}">
                <a16:creationId xmlns:a16="http://schemas.microsoft.com/office/drawing/2014/main" id="{69D1ED7A-7F3C-644B-B8E2-04B6D58A8592}"/>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5" name="Slide Number Placeholder 4">
            <a:extLst>
              <a:ext uri="{FF2B5EF4-FFF2-40B4-BE49-F238E27FC236}">
                <a16:creationId xmlns:a16="http://schemas.microsoft.com/office/drawing/2014/main" id="{A9D83CC7-FE64-2B41-8FB5-68F4FBC110E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87</a:t>
            </a:fld>
            <a:endParaRPr lang="en-US" dirty="0"/>
          </a:p>
        </p:txBody>
      </p:sp>
    </p:spTree>
    <p:extLst>
      <p:ext uri="{BB962C8B-B14F-4D97-AF65-F5344CB8AC3E}">
        <p14:creationId xmlns:p14="http://schemas.microsoft.com/office/powerpoint/2010/main" val="320520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Compressed Sparse Column (CSC)</a:t>
            </a:r>
          </a:p>
        </p:txBody>
      </p:sp>
      <p:graphicFrame>
        <p:nvGraphicFramePr>
          <p:cNvPr id="4" name="Table 3"/>
          <p:cNvGraphicFramePr>
            <a:graphicFrameLocks noGrp="1"/>
          </p:cNvGraphicFramePr>
          <p:nvPr/>
        </p:nvGraphicFramePr>
        <p:xfrm>
          <a:off x="1779230" y="1412776"/>
          <a:ext cx="2194560" cy="219456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8110500"/>
                    </a:ext>
                  </a:extLst>
                </a:gridCol>
                <a:gridCol w="548640">
                  <a:extLst>
                    <a:ext uri="{9D8B030D-6E8A-4147-A177-3AD203B41FA5}">
                      <a16:colId xmlns:a16="http://schemas.microsoft.com/office/drawing/2014/main" val="122961184"/>
                    </a:ext>
                  </a:extLst>
                </a:gridCol>
                <a:gridCol w="548640">
                  <a:extLst>
                    <a:ext uri="{9D8B030D-6E8A-4147-A177-3AD203B41FA5}">
                      <a16:colId xmlns:a16="http://schemas.microsoft.com/office/drawing/2014/main" val="4055335270"/>
                    </a:ext>
                  </a:extLst>
                </a:gridCol>
                <a:gridCol w="548640">
                  <a:extLst>
                    <a:ext uri="{9D8B030D-6E8A-4147-A177-3AD203B41FA5}">
                      <a16:colId xmlns:a16="http://schemas.microsoft.com/office/drawing/2014/main" val="2769809228"/>
                    </a:ext>
                  </a:extLst>
                </a:gridCol>
              </a:tblGrid>
              <a:tr h="548640">
                <a:tc>
                  <a:txBody>
                    <a:bodyPr/>
                    <a:lstStyle/>
                    <a:p>
                      <a:pPr algn="ctr"/>
                      <a:r>
                        <a:rPr lang="en-US" sz="2400" dirty="0"/>
                        <a:t>1</a:t>
                      </a:r>
                    </a:p>
                  </a:txBody>
                  <a:tcPr marL="133656" marR="133656" marT="66829" marB="66829" anchor="ctr">
                    <a:solidFill>
                      <a:schemeClr val="accent5">
                        <a:lumMod val="60000"/>
                        <a:lumOff val="40000"/>
                      </a:schemeClr>
                    </a:solidFill>
                  </a:tcPr>
                </a:tc>
                <a:tc>
                  <a:txBody>
                    <a:bodyPr/>
                    <a:lstStyle/>
                    <a:p>
                      <a:pPr algn="ctr"/>
                      <a:r>
                        <a:rPr lang="en-US" sz="2400" dirty="0"/>
                        <a:t>7</a:t>
                      </a:r>
                    </a:p>
                  </a:txBody>
                  <a:tcPr marL="133656" marR="133656" marT="66829" marB="66829" anchor="ctr">
                    <a:solidFill>
                      <a:schemeClr val="accent6">
                        <a:lumMod val="60000"/>
                        <a:lumOff val="40000"/>
                      </a:schemeClr>
                    </a:solidFill>
                  </a:tcPr>
                </a:tc>
                <a:tc>
                  <a:txBody>
                    <a:bodyPr/>
                    <a:lstStyle/>
                    <a:p>
                      <a:pPr algn="ctr"/>
                      <a:endParaRPr lang="en-US" sz="2400"/>
                    </a:p>
                  </a:txBody>
                  <a:tcPr marL="133656" marR="133656" marT="66829" marB="66829" anchor="ctr"/>
                </a:tc>
                <a:tc>
                  <a:txBody>
                    <a:bodyPr/>
                    <a:lstStyle/>
                    <a:p>
                      <a:pPr algn="ctr"/>
                      <a:endParaRPr lang="en-US" sz="2400"/>
                    </a:p>
                  </a:txBody>
                  <a:tcPr marL="133656" marR="133656" marT="66829" marB="66829" anchor="ctr"/>
                </a:tc>
                <a:extLst>
                  <a:ext uri="{0D108BD9-81ED-4DB2-BD59-A6C34878D82A}">
                    <a16:rowId xmlns:a16="http://schemas.microsoft.com/office/drawing/2014/main" val="2744168065"/>
                  </a:ext>
                </a:extLst>
              </a:tr>
              <a:tr h="548640">
                <a:tc>
                  <a:txBody>
                    <a:bodyPr/>
                    <a:lstStyle/>
                    <a:p>
                      <a:pPr algn="ctr"/>
                      <a:r>
                        <a:rPr lang="en-US" sz="2400" dirty="0"/>
                        <a:t>5</a:t>
                      </a:r>
                    </a:p>
                  </a:txBody>
                  <a:tcPr marL="133656" marR="133656" marT="66829" marB="66829" anchor="ctr">
                    <a:solidFill>
                      <a:schemeClr val="accent5">
                        <a:lumMod val="60000"/>
                        <a:lumOff val="40000"/>
                      </a:schemeClr>
                    </a:solidFill>
                  </a:tcPr>
                </a:tc>
                <a:tc>
                  <a:txBody>
                    <a:bodyPr/>
                    <a:lstStyle/>
                    <a:p>
                      <a:pPr algn="ctr"/>
                      <a:endParaRPr lang="en-US" sz="2400" dirty="0"/>
                    </a:p>
                  </a:txBody>
                  <a:tcPr marL="133656" marR="133656" marT="66829" marB="66829" anchor="ctr"/>
                </a:tc>
                <a:tc>
                  <a:txBody>
                    <a:bodyPr/>
                    <a:lstStyle/>
                    <a:p>
                      <a:pPr algn="ctr"/>
                      <a:r>
                        <a:rPr lang="en-US" sz="2400" dirty="0"/>
                        <a:t>3</a:t>
                      </a:r>
                    </a:p>
                  </a:txBody>
                  <a:tcPr marL="133656" marR="133656" marT="66829" marB="66829" anchor="ctr">
                    <a:solidFill>
                      <a:srgbClr val="FFC000"/>
                    </a:solidFill>
                  </a:tcPr>
                </a:tc>
                <a:tc>
                  <a:txBody>
                    <a:bodyPr/>
                    <a:lstStyle/>
                    <a:p>
                      <a:pPr algn="ctr"/>
                      <a:r>
                        <a:rPr lang="en-US" sz="2400" dirty="0"/>
                        <a:t>9</a:t>
                      </a:r>
                    </a:p>
                  </a:txBody>
                  <a:tcPr marL="133656" marR="133656" marT="66829" marB="66829" anchor="ctr">
                    <a:solidFill>
                      <a:srgbClr val="00B0F0"/>
                    </a:solidFill>
                  </a:tcPr>
                </a:tc>
                <a:extLst>
                  <a:ext uri="{0D108BD9-81ED-4DB2-BD59-A6C34878D82A}">
                    <a16:rowId xmlns:a16="http://schemas.microsoft.com/office/drawing/2014/main" val="9918186"/>
                  </a:ext>
                </a:extLst>
              </a:tr>
              <a:tr h="548640">
                <a:tc>
                  <a:txBody>
                    <a:bodyPr/>
                    <a:lstStyle/>
                    <a:p>
                      <a:pPr algn="ctr"/>
                      <a:endParaRPr lang="en-US" sz="2400" dirty="0"/>
                    </a:p>
                  </a:txBody>
                  <a:tcPr marL="133656" marR="133656" marT="66829" marB="66829" anchor="ctr"/>
                </a:tc>
                <a:tc>
                  <a:txBody>
                    <a:bodyPr/>
                    <a:lstStyle/>
                    <a:p>
                      <a:pPr algn="ctr"/>
                      <a:r>
                        <a:rPr lang="en-US" sz="2400" dirty="0"/>
                        <a:t>2</a:t>
                      </a:r>
                    </a:p>
                  </a:txBody>
                  <a:tcPr marL="133656" marR="133656" marT="66829" marB="66829" anchor="ctr">
                    <a:solidFill>
                      <a:schemeClr val="accent6">
                        <a:lumMod val="60000"/>
                        <a:lumOff val="40000"/>
                      </a:schemeClr>
                    </a:solidFill>
                  </a:tcPr>
                </a:tc>
                <a:tc>
                  <a:txBody>
                    <a:bodyPr/>
                    <a:lstStyle/>
                    <a:p>
                      <a:pPr algn="ctr"/>
                      <a:r>
                        <a:rPr lang="en-US" sz="2400" dirty="0"/>
                        <a:t>8</a:t>
                      </a:r>
                    </a:p>
                  </a:txBody>
                  <a:tcPr marL="133656" marR="133656" marT="66829" marB="66829" anchor="ctr">
                    <a:solidFill>
                      <a:srgbClr val="FFC000"/>
                    </a:solidFill>
                  </a:tcPr>
                </a:tc>
                <a:tc>
                  <a:txBody>
                    <a:bodyPr/>
                    <a:lstStyle/>
                    <a:p>
                      <a:pPr algn="ctr"/>
                      <a:endParaRPr lang="en-US" sz="2400" dirty="0"/>
                    </a:p>
                  </a:txBody>
                  <a:tcPr marL="133656" marR="133656" marT="66829" marB="66829" anchor="ctr"/>
                </a:tc>
                <a:extLst>
                  <a:ext uri="{0D108BD9-81ED-4DB2-BD59-A6C34878D82A}">
                    <a16:rowId xmlns:a16="http://schemas.microsoft.com/office/drawing/2014/main" val="915315581"/>
                  </a:ext>
                </a:extLst>
              </a:tr>
              <a:tr h="548640">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endParaRPr lang="en-US" sz="2400" dirty="0"/>
                    </a:p>
                  </a:txBody>
                  <a:tcPr marL="133656" marR="133656" marT="66829" marB="66829" anchor="ctr"/>
                </a:tc>
                <a:tc>
                  <a:txBody>
                    <a:bodyPr/>
                    <a:lstStyle/>
                    <a:p>
                      <a:pPr algn="ctr"/>
                      <a:r>
                        <a:rPr lang="en-US" sz="2400" dirty="0"/>
                        <a:t>6</a:t>
                      </a:r>
                    </a:p>
                  </a:txBody>
                  <a:tcPr marL="133656" marR="133656" marT="66829" marB="66829" anchor="ctr">
                    <a:solidFill>
                      <a:srgbClr val="00B0F0"/>
                    </a:solidFill>
                  </a:tcPr>
                </a:tc>
                <a:extLst>
                  <a:ext uri="{0D108BD9-81ED-4DB2-BD59-A6C34878D82A}">
                    <a16:rowId xmlns:a16="http://schemas.microsoft.com/office/drawing/2014/main" val="979355789"/>
                  </a:ext>
                </a:extLst>
              </a:tr>
            </a:tbl>
          </a:graphicData>
        </a:graphic>
      </p:graphicFrame>
      <p:graphicFrame>
        <p:nvGraphicFramePr>
          <p:cNvPr id="5" name="Table 4"/>
          <p:cNvGraphicFramePr>
            <a:graphicFrameLocks noGrp="1"/>
          </p:cNvGraphicFramePr>
          <p:nvPr/>
        </p:nvGraphicFramePr>
        <p:xfrm>
          <a:off x="1779230" y="4056084"/>
          <a:ext cx="274320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4</a:t>
                      </a:r>
                    </a:p>
                  </a:txBody>
                  <a:tcPr anchor="ctr">
                    <a:solidFill>
                      <a:srgbClr val="FFC000"/>
                    </a:solidFill>
                  </a:tcPr>
                </a:tc>
                <a:tc>
                  <a:txBody>
                    <a:bodyPr/>
                    <a:lstStyle/>
                    <a:p>
                      <a:pPr algn="ctr"/>
                      <a:r>
                        <a:rPr lang="en-US" sz="2400" dirty="0"/>
                        <a:t>6</a:t>
                      </a:r>
                    </a:p>
                  </a:txBody>
                  <a:tcPr anchor="ctr">
                    <a:solidFill>
                      <a:srgbClr val="00B0F0"/>
                    </a:solidFill>
                  </a:tcPr>
                </a:tc>
                <a:tc>
                  <a:txBody>
                    <a:bodyPr/>
                    <a:lstStyle/>
                    <a:p>
                      <a:pPr algn="ctr"/>
                      <a:r>
                        <a:rPr lang="en-US" sz="2400" dirty="0"/>
                        <a:t>8</a:t>
                      </a:r>
                    </a:p>
                  </a:txBody>
                  <a:tcPr anchor="ctr">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noFill/>
                  </a:tcPr>
                </a:tc>
                <a:extLst>
                  <a:ext uri="{0D108BD9-81ED-4DB2-BD59-A6C34878D82A}">
                    <a16:rowId xmlns:a16="http://schemas.microsoft.com/office/drawing/2014/main" val="1009824243"/>
                  </a:ext>
                </a:extLst>
              </a:tr>
            </a:tbl>
          </a:graphicData>
        </a:graphic>
      </p:graphicFrame>
      <p:graphicFrame>
        <p:nvGraphicFramePr>
          <p:cNvPr id="6" name="Table 5"/>
          <p:cNvGraphicFramePr>
            <a:graphicFrameLocks noGrp="1"/>
          </p:cNvGraphicFramePr>
          <p:nvPr/>
        </p:nvGraphicFramePr>
        <p:xfrm>
          <a:off x="1779230" y="4816803"/>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0</a:t>
                      </a:r>
                    </a:p>
                  </a:txBody>
                  <a:tcPr anchor="ctr">
                    <a:solidFill>
                      <a:schemeClr val="accent5">
                        <a:lumMod val="60000"/>
                        <a:lumOff val="40000"/>
                      </a:schemeClr>
                    </a:solidFill>
                  </a:tcPr>
                </a:tc>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0</a:t>
                      </a:r>
                    </a:p>
                  </a:txBody>
                  <a:tcPr anchor="ctr">
                    <a:solidFill>
                      <a:schemeClr val="accent6">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1</a:t>
                      </a:r>
                    </a:p>
                  </a:txBody>
                  <a:tcPr anchor="ctr">
                    <a:solidFill>
                      <a:srgbClr val="FFC000"/>
                    </a:solidFill>
                  </a:tcPr>
                </a:tc>
                <a:tc>
                  <a:txBody>
                    <a:bodyPr/>
                    <a:lstStyle/>
                    <a:p>
                      <a:pPr algn="ctr"/>
                      <a:r>
                        <a:rPr lang="en-US" sz="2400" dirty="0"/>
                        <a:t>2</a:t>
                      </a:r>
                    </a:p>
                  </a:txBody>
                  <a:tcPr anchor="ctr">
                    <a:solidFill>
                      <a:srgbClr val="FFC000"/>
                    </a:solidFill>
                  </a:tcPr>
                </a:tc>
                <a:tc>
                  <a:txBody>
                    <a:bodyPr/>
                    <a:lstStyle/>
                    <a:p>
                      <a:pPr algn="ctr"/>
                      <a:r>
                        <a:rPr lang="en-US" sz="2400" dirty="0"/>
                        <a:t>1</a:t>
                      </a:r>
                    </a:p>
                  </a:txBody>
                  <a:tcPr anchor="ctr">
                    <a:solidFill>
                      <a:srgbClr val="00B0F0"/>
                    </a:solidFill>
                  </a:tcPr>
                </a:tc>
                <a:tc>
                  <a:txBody>
                    <a:bodyPr/>
                    <a:lstStyle/>
                    <a:p>
                      <a:pPr algn="ctr"/>
                      <a:r>
                        <a:rPr lang="en-US" sz="2400" dirty="0"/>
                        <a:t>3</a:t>
                      </a:r>
                    </a:p>
                  </a:txBody>
                  <a:tcPr anchor="ctr">
                    <a:solidFill>
                      <a:srgbClr val="00B0F0"/>
                    </a:solidFill>
                  </a:tcPr>
                </a:tc>
                <a:extLst>
                  <a:ext uri="{0D108BD9-81ED-4DB2-BD59-A6C34878D82A}">
                    <a16:rowId xmlns:a16="http://schemas.microsoft.com/office/drawing/2014/main" val="1009824243"/>
                  </a:ext>
                </a:extLst>
              </a:tr>
            </a:tbl>
          </a:graphicData>
        </a:graphic>
      </p:graphicFrame>
      <p:graphicFrame>
        <p:nvGraphicFramePr>
          <p:cNvPr id="7" name="Table 6"/>
          <p:cNvGraphicFramePr>
            <a:graphicFrameLocks noGrp="1"/>
          </p:cNvGraphicFramePr>
          <p:nvPr/>
        </p:nvGraphicFramePr>
        <p:xfrm>
          <a:off x="1779230" y="5577522"/>
          <a:ext cx="438912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107098062"/>
                    </a:ext>
                  </a:extLst>
                </a:gridCol>
                <a:gridCol w="548640">
                  <a:extLst>
                    <a:ext uri="{9D8B030D-6E8A-4147-A177-3AD203B41FA5}">
                      <a16:colId xmlns:a16="http://schemas.microsoft.com/office/drawing/2014/main" val="3375989957"/>
                    </a:ext>
                  </a:extLst>
                </a:gridCol>
                <a:gridCol w="548640">
                  <a:extLst>
                    <a:ext uri="{9D8B030D-6E8A-4147-A177-3AD203B41FA5}">
                      <a16:colId xmlns:a16="http://schemas.microsoft.com/office/drawing/2014/main" val="2992663410"/>
                    </a:ext>
                  </a:extLst>
                </a:gridCol>
                <a:gridCol w="548640">
                  <a:extLst>
                    <a:ext uri="{9D8B030D-6E8A-4147-A177-3AD203B41FA5}">
                      <a16:colId xmlns:a16="http://schemas.microsoft.com/office/drawing/2014/main" val="1586155771"/>
                    </a:ext>
                  </a:extLst>
                </a:gridCol>
                <a:gridCol w="548640">
                  <a:extLst>
                    <a:ext uri="{9D8B030D-6E8A-4147-A177-3AD203B41FA5}">
                      <a16:colId xmlns:a16="http://schemas.microsoft.com/office/drawing/2014/main" val="1954955650"/>
                    </a:ext>
                  </a:extLst>
                </a:gridCol>
                <a:gridCol w="548640">
                  <a:extLst>
                    <a:ext uri="{9D8B030D-6E8A-4147-A177-3AD203B41FA5}">
                      <a16:colId xmlns:a16="http://schemas.microsoft.com/office/drawing/2014/main" val="2751465127"/>
                    </a:ext>
                  </a:extLst>
                </a:gridCol>
                <a:gridCol w="548640">
                  <a:extLst>
                    <a:ext uri="{9D8B030D-6E8A-4147-A177-3AD203B41FA5}">
                      <a16:colId xmlns:a16="http://schemas.microsoft.com/office/drawing/2014/main" val="1398260782"/>
                    </a:ext>
                  </a:extLst>
                </a:gridCol>
                <a:gridCol w="548640">
                  <a:extLst>
                    <a:ext uri="{9D8B030D-6E8A-4147-A177-3AD203B41FA5}">
                      <a16:colId xmlns:a16="http://schemas.microsoft.com/office/drawing/2014/main" val="1355015503"/>
                    </a:ext>
                  </a:extLst>
                </a:gridCol>
              </a:tblGrid>
              <a:tr h="548640">
                <a:tc>
                  <a:txBody>
                    <a:bodyPr/>
                    <a:lstStyle/>
                    <a:p>
                      <a:pPr algn="ctr"/>
                      <a:r>
                        <a:rPr lang="en-US" sz="2400" dirty="0"/>
                        <a:t>1</a:t>
                      </a:r>
                    </a:p>
                  </a:txBody>
                  <a:tcPr anchor="ctr">
                    <a:solidFill>
                      <a:schemeClr val="accent5">
                        <a:lumMod val="60000"/>
                        <a:lumOff val="40000"/>
                      </a:schemeClr>
                    </a:solidFill>
                  </a:tcPr>
                </a:tc>
                <a:tc>
                  <a:txBody>
                    <a:bodyPr/>
                    <a:lstStyle/>
                    <a:p>
                      <a:pPr algn="ctr"/>
                      <a:r>
                        <a:rPr lang="en-US" sz="2400" dirty="0"/>
                        <a:t>5</a:t>
                      </a:r>
                    </a:p>
                  </a:txBody>
                  <a:tcPr anchor="ctr">
                    <a:solidFill>
                      <a:schemeClr val="accent5">
                        <a:lumMod val="60000"/>
                        <a:lumOff val="40000"/>
                      </a:schemeClr>
                    </a:solidFill>
                  </a:tcPr>
                </a:tc>
                <a:tc>
                  <a:txBody>
                    <a:bodyPr/>
                    <a:lstStyle/>
                    <a:p>
                      <a:pPr algn="ctr"/>
                      <a:r>
                        <a:rPr lang="en-US" sz="2400" dirty="0"/>
                        <a:t>7</a:t>
                      </a:r>
                    </a:p>
                  </a:txBody>
                  <a:tcPr anchor="ctr">
                    <a:solidFill>
                      <a:schemeClr val="accent6">
                        <a:lumMod val="60000"/>
                        <a:lumOff val="40000"/>
                      </a:schemeClr>
                    </a:solidFill>
                  </a:tcPr>
                </a:tc>
                <a:tc>
                  <a:txBody>
                    <a:bodyPr/>
                    <a:lstStyle/>
                    <a:p>
                      <a:pPr algn="ctr"/>
                      <a:r>
                        <a:rPr lang="en-US" sz="2400" dirty="0"/>
                        <a:t>2</a:t>
                      </a:r>
                    </a:p>
                  </a:txBody>
                  <a:tcPr anchor="ctr">
                    <a:solidFill>
                      <a:schemeClr val="accent6">
                        <a:lumMod val="60000"/>
                        <a:lumOff val="40000"/>
                      </a:schemeClr>
                    </a:solidFill>
                  </a:tcPr>
                </a:tc>
                <a:tc>
                  <a:txBody>
                    <a:bodyPr/>
                    <a:lstStyle/>
                    <a:p>
                      <a:pPr algn="ctr"/>
                      <a:r>
                        <a:rPr lang="en-US" sz="2400" dirty="0"/>
                        <a:t>3</a:t>
                      </a:r>
                    </a:p>
                  </a:txBody>
                  <a:tcPr anchor="ctr">
                    <a:solidFill>
                      <a:srgbClr val="FFC000"/>
                    </a:solidFill>
                  </a:tcPr>
                </a:tc>
                <a:tc>
                  <a:txBody>
                    <a:bodyPr/>
                    <a:lstStyle/>
                    <a:p>
                      <a:pPr algn="ctr"/>
                      <a:r>
                        <a:rPr lang="en-US" sz="2400" dirty="0"/>
                        <a:t>8</a:t>
                      </a:r>
                    </a:p>
                  </a:txBody>
                  <a:tcPr anchor="ctr">
                    <a:solidFill>
                      <a:srgbClr val="FFC000"/>
                    </a:solidFill>
                  </a:tcPr>
                </a:tc>
                <a:tc>
                  <a:txBody>
                    <a:bodyPr/>
                    <a:lstStyle/>
                    <a:p>
                      <a:pPr algn="ctr"/>
                      <a:r>
                        <a:rPr lang="en-US" sz="2400" dirty="0"/>
                        <a:t>9</a:t>
                      </a:r>
                    </a:p>
                  </a:txBody>
                  <a:tcPr anchor="ctr">
                    <a:solidFill>
                      <a:srgbClr val="00B0F0"/>
                    </a:solidFill>
                  </a:tcPr>
                </a:tc>
                <a:tc>
                  <a:txBody>
                    <a:bodyPr/>
                    <a:lstStyle/>
                    <a:p>
                      <a:pPr algn="ctr"/>
                      <a:r>
                        <a:rPr lang="en-US" sz="2400" dirty="0"/>
                        <a:t>6</a:t>
                      </a:r>
                    </a:p>
                  </a:txBody>
                  <a:tcPr anchor="ctr">
                    <a:solidFill>
                      <a:srgbClr val="00B0F0"/>
                    </a:solidFill>
                  </a:tcPr>
                </a:tc>
                <a:extLst>
                  <a:ext uri="{0D108BD9-81ED-4DB2-BD59-A6C34878D82A}">
                    <a16:rowId xmlns:a16="http://schemas.microsoft.com/office/drawing/2014/main" val="1009824243"/>
                  </a:ext>
                </a:extLst>
              </a:tr>
            </a:tbl>
          </a:graphicData>
        </a:graphic>
      </p:graphicFrame>
      <p:sp>
        <p:nvSpPr>
          <p:cNvPr id="8" name="TextBox 7"/>
          <p:cNvSpPr txBox="1"/>
          <p:nvPr/>
        </p:nvSpPr>
        <p:spPr>
          <a:xfrm>
            <a:off x="599889" y="1435828"/>
            <a:ext cx="1087478" cy="461665"/>
          </a:xfrm>
          <a:prstGeom prst="rect">
            <a:avLst/>
          </a:prstGeom>
          <a:noFill/>
        </p:spPr>
        <p:txBody>
          <a:bodyPr wrap="none" rtlCol="0">
            <a:spAutoFit/>
          </a:bodyPr>
          <a:lstStyle/>
          <a:p>
            <a:pPr algn="r"/>
            <a:r>
              <a:rPr lang="en-US" sz="2400" dirty="0"/>
              <a:t>Matrix:</a:t>
            </a:r>
          </a:p>
        </p:txBody>
      </p:sp>
      <p:sp>
        <p:nvSpPr>
          <p:cNvPr id="9" name="TextBox 8"/>
          <p:cNvSpPr txBox="1"/>
          <p:nvPr/>
        </p:nvSpPr>
        <p:spPr>
          <a:xfrm>
            <a:off x="539552" y="4099571"/>
            <a:ext cx="1147815" cy="461665"/>
          </a:xfrm>
          <a:prstGeom prst="rect">
            <a:avLst/>
          </a:prstGeom>
          <a:noFill/>
        </p:spPr>
        <p:txBody>
          <a:bodyPr wrap="none" rtlCol="0">
            <a:spAutoFit/>
          </a:bodyPr>
          <a:lstStyle/>
          <a:p>
            <a:pPr algn="r"/>
            <a:r>
              <a:rPr lang="en-US" sz="2400" dirty="0" err="1"/>
              <a:t>ColPtrs</a:t>
            </a:r>
            <a:r>
              <a:rPr lang="en-US" sz="2400" dirty="0"/>
              <a:t>:</a:t>
            </a:r>
          </a:p>
        </p:txBody>
      </p:sp>
      <p:sp>
        <p:nvSpPr>
          <p:cNvPr id="10" name="TextBox 9"/>
          <p:cNvSpPr txBox="1"/>
          <p:nvPr/>
        </p:nvSpPr>
        <p:spPr>
          <a:xfrm>
            <a:off x="880222" y="4883373"/>
            <a:ext cx="807145" cy="461665"/>
          </a:xfrm>
          <a:prstGeom prst="rect">
            <a:avLst/>
          </a:prstGeom>
          <a:noFill/>
        </p:spPr>
        <p:txBody>
          <a:bodyPr wrap="none" rtlCol="0">
            <a:spAutoFit/>
          </a:bodyPr>
          <a:lstStyle/>
          <a:p>
            <a:pPr algn="r"/>
            <a:r>
              <a:rPr lang="en-US" sz="2400" dirty="0"/>
              <a:t>Row:</a:t>
            </a:r>
          </a:p>
        </p:txBody>
      </p:sp>
      <p:sp>
        <p:nvSpPr>
          <p:cNvPr id="11" name="TextBox 10"/>
          <p:cNvSpPr txBox="1"/>
          <p:nvPr/>
        </p:nvSpPr>
        <p:spPr>
          <a:xfrm>
            <a:off x="729541" y="5621009"/>
            <a:ext cx="957826" cy="461665"/>
          </a:xfrm>
          <a:prstGeom prst="rect">
            <a:avLst/>
          </a:prstGeom>
          <a:noFill/>
        </p:spPr>
        <p:txBody>
          <a:bodyPr wrap="none" rtlCol="0">
            <a:spAutoFit/>
          </a:bodyPr>
          <a:lstStyle/>
          <a:p>
            <a:pPr algn="r"/>
            <a:r>
              <a:rPr lang="en-US" sz="2400" dirty="0"/>
              <a:t>Value:</a:t>
            </a:r>
          </a:p>
        </p:txBody>
      </p:sp>
      <p:sp>
        <p:nvSpPr>
          <p:cNvPr id="12" name="TextBox 11"/>
          <p:cNvSpPr txBox="1"/>
          <p:nvPr/>
        </p:nvSpPr>
        <p:spPr>
          <a:xfrm>
            <a:off x="4919340" y="1857677"/>
            <a:ext cx="3469084" cy="1323439"/>
          </a:xfrm>
          <a:prstGeom prst="rect">
            <a:avLst/>
          </a:prstGeom>
          <a:noFill/>
        </p:spPr>
        <p:txBody>
          <a:bodyPr wrap="square" rtlCol="0">
            <a:spAutoFit/>
          </a:bodyPr>
          <a:lstStyle/>
          <a:p>
            <a:pPr algn="ctr"/>
            <a:r>
              <a:rPr lang="en-US" sz="2400" dirty="0"/>
              <a:t>Like CSR, but groups </a:t>
            </a:r>
            <a:r>
              <a:rPr lang="en-US" sz="2400" dirty="0" err="1"/>
              <a:t>nonzeros</a:t>
            </a:r>
            <a:r>
              <a:rPr lang="en-US" sz="2400" dirty="0"/>
              <a:t> by column</a:t>
            </a:r>
          </a:p>
          <a:p>
            <a:pPr algn="ctr"/>
            <a:r>
              <a:rPr lang="en-US" sz="1600" dirty="0">
                <a:solidFill>
                  <a:schemeClr val="bg1">
                    <a:lumMod val="65000"/>
                  </a:schemeClr>
                </a:solidFill>
              </a:rPr>
              <a:t>(useful for computations other than </a:t>
            </a:r>
            <a:r>
              <a:rPr lang="en-US" sz="1600" dirty="0" err="1">
                <a:solidFill>
                  <a:schemeClr val="bg1">
                    <a:lumMod val="65000"/>
                  </a:schemeClr>
                </a:solidFill>
              </a:rPr>
              <a:t>SpMV</a:t>
            </a:r>
            <a:r>
              <a:rPr lang="en-US" sz="1600" dirty="0">
                <a:solidFill>
                  <a:schemeClr val="bg1">
                    <a:lumMod val="65000"/>
                  </a:schemeClr>
                </a:solidFill>
              </a:rPr>
              <a:t> that require column traversal)</a:t>
            </a:r>
          </a:p>
        </p:txBody>
      </p:sp>
      <p:cxnSp>
        <p:nvCxnSpPr>
          <p:cNvPr id="14" name="Straight Arrow Connector 13"/>
          <p:cNvCxnSpPr/>
          <p:nvPr/>
        </p:nvCxnSpPr>
        <p:spPr>
          <a:xfrm>
            <a:off x="2060577" y="4604724"/>
            <a:ext cx="0" cy="2120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p:nvPr/>
        </p:nvCxnSpPr>
        <p:spPr>
          <a:xfrm>
            <a:off x="2576281" y="4604724"/>
            <a:ext cx="567344" cy="2120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3143625" y="4604724"/>
            <a:ext cx="1097280" cy="212079"/>
          </a:xfrm>
          <a:prstGeom prst="straightConnector1">
            <a:avLst/>
          </a:prstGeom>
          <a:ln>
            <a:solidFill>
              <a:srgbClr val="FFC000"/>
            </a:solidFill>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p:cNvCxnSpPr>
            <a:cxnSpLocks/>
          </p:cNvCxnSpPr>
          <p:nvPr/>
        </p:nvCxnSpPr>
        <p:spPr>
          <a:xfrm>
            <a:off x="3659328" y="4604724"/>
            <a:ext cx="1704760" cy="212079"/>
          </a:xfrm>
          <a:prstGeom prst="straightConnector1">
            <a:avLst/>
          </a:prstGeom>
          <a:ln>
            <a:solidFill>
              <a:srgbClr val="00B0F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1779230" y="5365443"/>
            <a:ext cx="0" cy="212079"/>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2876510" y="5365442"/>
            <a:ext cx="0" cy="212079"/>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4522430" y="5365441"/>
            <a:ext cx="0" cy="212079"/>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5621075" y="5365441"/>
            <a:ext cx="0" cy="212079"/>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6164575" y="5365441"/>
            <a:ext cx="0" cy="212079"/>
          </a:xfrm>
          <a:prstGeom prst="line">
            <a:avLst/>
          </a:prstGeom>
          <a:ln>
            <a:solidFill>
              <a:schemeClr val="bg1">
                <a:lumMod val="50000"/>
              </a:schemeClr>
            </a:solidFill>
            <a:prstDash val="sysDash"/>
          </a:ln>
        </p:spPr>
        <p:style>
          <a:lnRef idx="2">
            <a:schemeClr val="dk1"/>
          </a:lnRef>
          <a:fillRef idx="0">
            <a:schemeClr val="dk1"/>
          </a:fillRef>
          <a:effectRef idx="1">
            <a:schemeClr val="dk1"/>
          </a:effectRef>
          <a:fontRef idx="minor">
            <a:schemeClr val="tx1"/>
          </a:fontRef>
        </p:style>
      </p:cxnSp>
      <p:sp>
        <p:nvSpPr>
          <p:cNvPr id="21" name="TextBox 610">
            <a:extLst>
              <a:ext uri="{FF2B5EF4-FFF2-40B4-BE49-F238E27FC236}">
                <a16:creationId xmlns:a16="http://schemas.microsoft.com/office/drawing/2014/main" id="{ABDE1FF8-DD1B-7A4F-95D3-F0CEB57C06CE}"/>
              </a:ext>
            </a:extLst>
          </p:cNvPr>
          <p:cNvSpPr txBox="1">
            <a:spLocks noChangeArrowheads="1"/>
          </p:cNvSpPr>
          <p:nvPr/>
        </p:nvSpPr>
        <p:spPr bwMode="auto">
          <a:xfrm>
            <a:off x="228600" y="6541584"/>
            <a:ext cx="15616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Izzat El Hajj</a:t>
            </a:r>
          </a:p>
        </p:txBody>
      </p:sp>
      <p:sp>
        <p:nvSpPr>
          <p:cNvPr id="27" name="Slide Number Placeholder 4">
            <a:extLst>
              <a:ext uri="{FF2B5EF4-FFF2-40B4-BE49-F238E27FC236}">
                <a16:creationId xmlns:a16="http://schemas.microsoft.com/office/drawing/2014/main" id="{A42022C5-FEB2-6B49-98AE-0781912E793E}"/>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88</a:t>
            </a:fld>
            <a:endParaRPr lang="en-US" dirty="0"/>
          </a:p>
        </p:txBody>
      </p:sp>
    </p:spTree>
    <p:extLst>
      <p:ext uri="{BB962C8B-B14F-4D97-AF65-F5344CB8AC3E}">
        <p14:creationId xmlns:p14="http://schemas.microsoft.com/office/powerpoint/2010/main" val="1097276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04">
            <a:extLst>
              <a:ext uri="{FF2B5EF4-FFF2-40B4-BE49-F238E27FC236}">
                <a16:creationId xmlns:a16="http://schemas.microsoft.com/office/drawing/2014/main" id="{2651D507-87CE-A54D-9229-F168B6F23463}"/>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EF0EDDB-3F8C-454D-B7AF-385D22F27965}" type="slidenum">
              <a:rPr lang="en-GR" smtClean="0"/>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GR" sz="2800" b="0" i="0" u="none" strike="noStrike" kern="1200" cap="none" spc="0" normalizeH="0" baseline="0" noProof="0" dirty="0">
              <a:ln>
                <a:noFill/>
              </a:ln>
              <a:solidFill>
                <a:srgbClr val="C19859">
                  <a:lumMod val="50000"/>
                </a:srgbClr>
              </a:solidFill>
              <a:effectLst/>
              <a:uLnTx/>
              <a:uFillTx/>
              <a:latin typeface="Trebuchet MS" panose="020B0703020202090204" pitchFamily="34" charset="0"/>
              <a:ea typeface="+mn-ea"/>
              <a:cs typeface="+mn-cs"/>
            </a:endParaRPr>
          </a:p>
        </p:txBody>
      </p:sp>
      <p:sp>
        <p:nvSpPr>
          <p:cNvPr id="8" name="Title 1">
            <a:extLst>
              <a:ext uri="{FF2B5EF4-FFF2-40B4-BE49-F238E27FC236}">
                <a16:creationId xmlns:a16="http://schemas.microsoft.com/office/drawing/2014/main" id="{117DB252-DBD9-DE49-AA8A-0A37833062FB}"/>
              </a:ext>
            </a:extLst>
          </p:cNvPr>
          <p:cNvSpPr txBox="1">
            <a:spLocks/>
          </p:cNvSpPr>
          <p:nvPr/>
        </p:nvSpPr>
        <p:spPr>
          <a:xfrm>
            <a:off x="391579" y="223518"/>
            <a:ext cx="8325193" cy="839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0" normalizeH="0" baseline="0" noProof="0" dirty="0">
                <a:ln>
                  <a:noFill/>
                </a:ln>
                <a:solidFill>
                  <a:srgbClr val="0070C0"/>
                </a:solidFill>
                <a:effectLst/>
                <a:uLnTx/>
                <a:uFillTx/>
                <a:latin typeface="Trebuchet MS" panose="020B0703020202090204" pitchFamily="34" charset="0"/>
                <a:ea typeface="+mj-ea"/>
                <a:cs typeface="+mj-cs"/>
              </a:rPr>
              <a:t>Sparse Matrix Vector Multiplication</a:t>
            </a:r>
          </a:p>
        </p:txBody>
      </p:sp>
      <p:sp>
        <p:nvSpPr>
          <p:cNvPr id="38" name="Content Placeholder 2">
            <a:extLst>
              <a:ext uri="{FF2B5EF4-FFF2-40B4-BE49-F238E27FC236}">
                <a16:creationId xmlns:a16="http://schemas.microsoft.com/office/drawing/2014/main" id="{0441BABB-655B-4E41-B839-2B5B6A765097}"/>
              </a:ext>
            </a:extLst>
          </p:cNvPr>
          <p:cNvSpPr>
            <a:spLocks noGrp="1"/>
          </p:cNvSpPr>
          <p:nvPr>
            <p:ph idx="1"/>
          </p:nvPr>
        </p:nvSpPr>
        <p:spPr>
          <a:xfrm>
            <a:off x="391581" y="967410"/>
            <a:ext cx="8360840" cy="5667072"/>
          </a:xfrm>
        </p:spPr>
        <p:txBody>
          <a:bodyPr>
            <a:normAutofit/>
          </a:bodyPr>
          <a:lstStyle/>
          <a:p>
            <a:pPr marL="0" indent="0">
              <a:lnSpc>
                <a:spcPct val="100000"/>
              </a:lnSpc>
              <a:spcBef>
                <a:spcPts val="0"/>
              </a:spcBef>
              <a:spcAft>
                <a:spcPts val="1000"/>
              </a:spcAft>
              <a:buNone/>
            </a:pPr>
            <a:r>
              <a:rPr lang="en-GB" sz="3200" dirty="0">
                <a:solidFill>
                  <a:schemeClr val="tx1">
                    <a:lumMod val="85000"/>
                    <a:lumOff val="15000"/>
                  </a:schemeClr>
                </a:solidFill>
                <a:latin typeface="Trebuchet MS" panose="020B0703020202090204" pitchFamily="34" charset="0"/>
              </a:rPr>
              <a:t>Sparse Matrix Vector Multiplication (</a:t>
            </a:r>
            <a:r>
              <a:rPr lang="en-GB" sz="3200" dirty="0" err="1">
                <a:solidFill>
                  <a:schemeClr val="accent3"/>
                </a:solidFill>
                <a:latin typeface="Trebuchet MS" panose="020B0703020202090204" pitchFamily="34" charset="0"/>
              </a:rPr>
              <a:t>SpMV</a:t>
            </a:r>
            <a:r>
              <a:rPr lang="en-GB" sz="3200" dirty="0">
                <a:solidFill>
                  <a:schemeClr val="tx1">
                    <a:lumMod val="85000"/>
                    <a:lumOff val="15000"/>
                  </a:schemeClr>
                </a:solidFill>
                <a:latin typeface="Trebuchet MS" panose="020B0703020202090204" pitchFamily="34" charset="0"/>
              </a:rPr>
              <a:t>):</a:t>
            </a:r>
          </a:p>
          <a:p>
            <a:pPr indent="-264600">
              <a:lnSpc>
                <a:spcPct val="100000"/>
              </a:lnSpc>
              <a:spcBef>
                <a:spcPts val="0"/>
              </a:spcBef>
              <a:spcAft>
                <a:spcPts val="1000"/>
              </a:spcAft>
              <a:buFont typeface="Wingdings" pitchFamily="2" charset="2"/>
              <a:buChar char="§"/>
            </a:pPr>
            <a:r>
              <a:rPr lang="en-GB" dirty="0">
                <a:solidFill>
                  <a:schemeClr val="accent4"/>
                </a:solidFill>
                <a:latin typeface="Trebuchet MS" panose="020B0703020202090204" pitchFamily="34" charset="0"/>
              </a:rPr>
              <a:t>Widely-used</a:t>
            </a:r>
            <a:r>
              <a:rPr lang="en-GB" dirty="0">
                <a:solidFill>
                  <a:schemeClr val="tx1">
                    <a:lumMod val="85000"/>
                    <a:lumOff val="15000"/>
                  </a:schemeClr>
                </a:solidFill>
                <a:latin typeface="Trebuchet MS" panose="020B0703020202090204" pitchFamily="34" charset="0"/>
              </a:rPr>
              <a:t> kernel in graph processing,   machine learning, scientific computing … </a:t>
            </a:r>
          </a:p>
          <a:p>
            <a:pPr indent="-264600">
              <a:lnSpc>
                <a:spcPct val="100000"/>
              </a:lnSpc>
              <a:spcBef>
                <a:spcPts val="0"/>
              </a:spcBef>
              <a:spcAft>
                <a:spcPts val="1000"/>
              </a:spcAft>
              <a:buFont typeface="Wingdings" pitchFamily="2" charset="2"/>
              <a:buChar char="§"/>
            </a:pPr>
            <a:r>
              <a:rPr lang="en-GB" dirty="0">
                <a:solidFill>
                  <a:schemeClr val="tx1">
                    <a:lumMod val="85000"/>
                    <a:lumOff val="15000"/>
                  </a:schemeClr>
                </a:solidFill>
                <a:latin typeface="Trebuchet MS" panose="020B0703020202090204" pitchFamily="34" charset="0"/>
              </a:rPr>
              <a:t>A </a:t>
            </a:r>
            <a:r>
              <a:rPr lang="en-GB" dirty="0">
                <a:solidFill>
                  <a:schemeClr val="accent2"/>
                </a:solidFill>
                <a:latin typeface="Trebuchet MS" panose="020B0703020202090204" pitchFamily="34" charset="0"/>
              </a:rPr>
              <a:t>highly memory-bound </a:t>
            </a:r>
            <a:r>
              <a:rPr lang="en-GB" dirty="0">
                <a:solidFill>
                  <a:schemeClr val="tx1">
                    <a:lumMod val="85000"/>
                    <a:lumOff val="15000"/>
                  </a:schemeClr>
                </a:solidFill>
                <a:latin typeface="Trebuchet MS" panose="020B0703020202090204" pitchFamily="34" charset="0"/>
              </a:rPr>
              <a:t>kernel</a:t>
            </a:r>
          </a:p>
        </p:txBody>
      </p:sp>
      <p:grpSp>
        <p:nvGrpSpPr>
          <p:cNvPr id="67" name="Group 66">
            <a:extLst>
              <a:ext uri="{FF2B5EF4-FFF2-40B4-BE49-F238E27FC236}">
                <a16:creationId xmlns:a16="http://schemas.microsoft.com/office/drawing/2014/main" id="{34E70053-A92F-13F9-44A4-EE456DE281C1}"/>
              </a:ext>
            </a:extLst>
          </p:cNvPr>
          <p:cNvGrpSpPr>
            <a:grpSpLocks noChangeAspect="1"/>
          </p:cNvGrpSpPr>
          <p:nvPr/>
        </p:nvGrpSpPr>
        <p:grpSpPr>
          <a:xfrm>
            <a:off x="1006717" y="3625028"/>
            <a:ext cx="6803933" cy="3071058"/>
            <a:chOff x="1242475" y="3253902"/>
            <a:chExt cx="7779973" cy="3511588"/>
          </a:xfrm>
        </p:grpSpPr>
        <p:grpSp>
          <p:nvGrpSpPr>
            <p:cNvPr id="68" name="Group 67">
              <a:extLst>
                <a:ext uri="{FF2B5EF4-FFF2-40B4-BE49-F238E27FC236}">
                  <a16:creationId xmlns:a16="http://schemas.microsoft.com/office/drawing/2014/main" id="{2A0C61B4-1C7C-8B23-D7F4-F58AE9524948}"/>
                </a:ext>
              </a:extLst>
            </p:cNvPr>
            <p:cNvGrpSpPr/>
            <p:nvPr/>
          </p:nvGrpSpPr>
          <p:grpSpPr>
            <a:xfrm>
              <a:off x="1242475" y="3253902"/>
              <a:ext cx="7779973" cy="3511588"/>
              <a:chOff x="1242475" y="3253902"/>
              <a:chExt cx="7779973" cy="3511588"/>
            </a:xfrm>
          </p:grpSpPr>
          <p:grpSp>
            <p:nvGrpSpPr>
              <p:cNvPr id="94" name="Group 93">
                <a:extLst>
                  <a:ext uri="{FF2B5EF4-FFF2-40B4-BE49-F238E27FC236}">
                    <a16:creationId xmlns:a16="http://schemas.microsoft.com/office/drawing/2014/main" id="{2E68F78C-9D82-339E-79A5-B15CE0DCF091}"/>
                  </a:ext>
                </a:extLst>
              </p:cNvPr>
              <p:cNvGrpSpPr/>
              <p:nvPr/>
            </p:nvGrpSpPr>
            <p:grpSpPr>
              <a:xfrm>
                <a:off x="1612877" y="3253902"/>
                <a:ext cx="7409571" cy="3169634"/>
                <a:chOff x="1612877" y="3118438"/>
                <a:chExt cx="7409571" cy="3169634"/>
              </a:xfrm>
            </p:grpSpPr>
            <p:cxnSp>
              <p:nvCxnSpPr>
                <p:cNvPr id="97" name="Straight Arrow Connector 96">
                  <a:extLst>
                    <a:ext uri="{FF2B5EF4-FFF2-40B4-BE49-F238E27FC236}">
                      <a16:creationId xmlns:a16="http://schemas.microsoft.com/office/drawing/2014/main" id="{44B16ACE-2995-D7D2-6E30-F6EF91F54C56}"/>
                    </a:ext>
                  </a:extLst>
                </p:cNvPr>
                <p:cNvCxnSpPr>
                  <a:cxnSpLocks/>
                </p:cNvCxnSpPr>
                <p:nvPr/>
              </p:nvCxnSpPr>
              <p:spPr>
                <a:xfrm flipV="1">
                  <a:off x="1821579" y="3118438"/>
                  <a:ext cx="0" cy="3169634"/>
                </a:xfrm>
                <a:prstGeom prst="straightConnector1">
                  <a:avLst/>
                </a:prstGeom>
                <a:ln w="508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A1B8620-0457-6B8F-5184-07763A641B1D}"/>
                    </a:ext>
                  </a:extLst>
                </p:cNvPr>
                <p:cNvCxnSpPr/>
                <p:nvPr/>
              </p:nvCxnSpPr>
              <p:spPr>
                <a:xfrm>
                  <a:off x="1612877" y="6051884"/>
                  <a:ext cx="7409571" cy="0"/>
                </a:xfrm>
                <a:prstGeom prst="straightConnector1">
                  <a:avLst/>
                </a:prstGeom>
                <a:ln w="508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F671136E-2271-F2BC-8EE8-5E3A1A820A14}"/>
                  </a:ext>
                </a:extLst>
              </p:cNvPr>
              <p:cNvSpPr txBox="1"/>
              <p:nvPr/>
            </p:nvSpPr>
            <p:spPr>
              <a:xfrm>
                <a:off x="3793150" y="6237600"/>
                <a:ext cx="3675451" cy="52789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R" sz="2400" b="0" i="0" u="none" strike="noStrike" kern="1200" cap="none" spc="0" normalizeH="0" baseline="0" noProof="0" dirty="0">
                    <a:ln>
                      <a:noFill/>
                    </a:ln>
                    <a:solidFill>
                      <a:prstClr val="black">
                        <a:lumMod val="85000"/>
                        <a:lumOff val="15000"/>
                      </a:prstClr>
                    </a:solidFill>
                    <a:effectLst/>
                    <a:uLnTx/>
                    <a:uFillTx/>
                    <a:latin typeface="Trebuchet MS" panose="020B0703020202090204" pitchFamily="34" charset="0"/>
                    <a:ea typeface="+mn-ea"/>
                    <a:cs typeface="+mn-cs"/>
                  </a:rPr>
                  <a:t>Operational Intensity</a:t>
                </a:r>
              </a:p>
            </p:txBody>
          </p:sp>
          <p:sp>
            <p:nvSpPr>
              <p:cNvPr id="96" name="TextBox 95">
                <a:extLst>
                  <a:ext uri="{FF2B5EF4-FFF2-40B4-BE49-F238E27FC236}">
                    <a16:creationId xmlns:a16="http://schemas.microsoft.com/office/drawing/2014/main" id="{70FEAB8A-6E51-B25F-21E2-E4687DC9E166}"/>
                  </a:ext>
                </a:extLst>
              </p:cNvPr>
              <p:cNvSpPr txBox="1"/>
              <p:nvPr/>
            </p:nvSpPr>
            <p:spPr>
              <a:xfrm rot="16200000">
                <a:off x="400053" y="4615677"/>
                <a:ext cx="2212738" cy="52789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R" sz="2400" b="0" i="0" u="none" strike="noStrike" kern="1200" cap="none" spc="0" normalizeH="0" baseline="0" noProof="0" dirty="0">
                    <a:ln>
                      <a:noFill/>
                    </a:ln>
                    <a:solidFill>
                      <a:prstClr val="black">
                        <a:lumMod val="85000"/>
                        <a:lumOff val="15000"/>
                      </a:prstClr>
                    </a:solidFill>
                    <a:effectLst/>
                    <a:uLnTx/>
                    <a:uFillTx/>
                    <a:latin typeface="Trebuchet MS" panose="020B0703020202090204" pitchFamily="34" charset="0"/>
                    <a:ea typeface="+mn-ea"/>
                    <a:cs typeface="+mn-cs"/>
                  </a:rPr>
                  <a:t>Performance</a:t>
                </a:r>
              </a:p>
            </p:txBody>
          </p:sp>
        </p:grpSp>
        <p:sp>
          <p:nvSpPr>
            <p:cNvPr id="69" name="TextBox 68">
              <a:extLst>
                <a:ext uri="{FF2B5EF4-FFF2-40B4-BE49-F238E27FC236}">
                  <a16:creationId xmlns:a16="http://schemas.microsoft.com/office/drawing/2014/main" id="{758245A2-8E6F-1589-0833-C539A7A2A00F}"/>
                </a:ext>
              </a:extLst>
            </p:cNvPr>
            <p:cNvSpPr txBox="1"/>
            <p:nvPr/>
          </p:nvSpPr>
          <p:spPr>
            <a:xfrm>
              <a:off x="4616371" y="3560560"/>
              <a:ext cx="3836675" cy="422311"/>
            </a:xfrm>
            <a:prstGeom prst="rect">
              <a:avLst/>
            </a:prstGeom>
            <a:noFill/>
          </p:spPr>
          <p:txBody>
            <a:bodyPr wrap="none" rtlCol="0">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R" sz="2000" b="0" i="0" u="none" strike="noStrike" kern="1200" cap="none" spc="0" normalizeH="0" baseline="0" noProof="0" dirty="0">
                  <a:ln>
                    <a:noFill/>
                  </a:ln>
                  <a:solidFill>
                    <a:prstClr val="black">
                      <a:lumMod val="85000"/>
                      <a:lumOff val="15000"/>
                    </a:prstClr>
                  </a:solidFill>
                  <a:effectLst/>
                  <a:uLnTx/>
                  <a:uFillTx/>
                  <a:latin typeface="Trebuchet MS" panose="020B0703020202090204" pitchFamily="34" charset="0"/>
                  <a:ea typeface="+mn-ea"/>
                  <a:cs typeface="+mn-cs"/>
                </a:rPr>
                <a:t>Peak Compute Performance</a:t>
              </a:r>
            </a:p>
          </p:txBody>
        </p:sp>
        <p:sp>
          <p:nvSpPr>
            <p:cNvPr id="70" name="TextBox 69">
              <a:extLst>
                <a:ext uri="{FF2B5EF4-FFF2-40B4-BE49-F238E27FC236}">
                  <a16:creationId xmlns:a16="http://schemas.microsoft.com/office/drawing/2014/main" id="{A3A53C53-ADE8-9062-F91E-9EA7A550DD99}"/>
                </a:ext>
              </a:extLst>
            </p:cNvPr>
            <p:cNvSpPr txBox="1"/>
            <p:nvPr/>
          </p:nvSpPr>
          <p:spPr>
            <a:xfrm rot="18960000">
              <a:off x="1554226" y="4776993"/>
              <a:ext cx="3410552" cy="422312"/>
            </a:xfrm>
            <a:prstGeom prst="rect">
              <a:avLst/>
            </a:prstGeom>
            <a:noFill/>
          </p:spPr>
          <p:txBody>
            <a:bodyPr wrap="none" rtlCol="0">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R" sz="2000" b="0" i="0" u="none" strike="noStrike" kern="1200" cap="none" spc="0" normalizeH="0" baseline="0" noProof="0" dirty="0">
                  <a:ln>
                    <a:noFill/>
                  </a:ln>
                  <a:solidFill>
                    <a:prstClr val="black">
                      <a:lumMod val="85000"/>
                      <a:lumOff val="15000"/>
                    </a:prstClr>
                  </a:solidFill>
                  <a:effectLst/>
                  <a:uLnTx/>
                  <a:uFillTx/>
                  <a:latin typeface="Trebuchet MS" panose="020B0703020202090204" pitchFamily="34" charset="0"/>
                  <a:ea typeface="+mn-ea"/>
                  <a:cs typeface="+mn-cs"/>
                </a:rPr>
                <a:t>Peak Memory Bandwidth</a:t>
              </a:r>
            </a:p>
          </p:txBody>
        </p:sp>
        <p:grpSp>
          <p:nvGrpSpPr>
            <p:cNvPr id="71" name="Group 70">
              <a:extLst>
                <a:ext uri="{FF2B5EF4-FFF2-40B4-BE49-F238E27FC236}">
                  <a16:creationId xmlns:a16="http://schemas.microsoft.com/office/drawing/2014/main" id="{96B38385-1981-AADF-A9A0-9E424CB477F1}"/>
                </a:ext>
              </a:extLst>
            </p:cNvPr>
            <p:cNvGrpSpPr/>
            <p:nvPr/>
          </p:nvGrpSpPr>
          <p:grpSpPr>
            <a:xfrm>
              <a:off x="2370665" y="4043497"/>
              <a:ext cx="6081012" cy="2143851"/>
              <a:chOff x="2370665" y="4043497"/>
              <a:chExt cx="6081012" cy="2143851"/>
            </a:xfrm>
          </p:grpSpPr>
          <p:grpSp>
            <p:nvGrpSpPr>
              <p:cNvPr id="86" name="Group 85">
                <a:extLst>
                  <a:ext uri="{FF2B5EF4-FFF2-40B4-BE49-F238E27FC236}">
                    <a16:creationId xmlns:a16="http://schemas.microsoft.com/office/drawing/2014/main" id="{E40D7D06-D7F4-53DB-F757-FE7D326AFF0A}"/>
                  </a:ext>
                </a:extLst>
              </p:cNvPr>
              <p:cNvGrpSpPr/>
              <p:nvPr/>
            </p:nvGrpSpPr>
            <p:grpSpPr>
              <a:xfrm>
                <a:off x="3764861" y="4201684"/>
                <a:ext cx="989856" cy="1945721"/>
                <a:chOff x="3764861" y="4201684"/>
                <a:chExt cx="989856" cy="1945721"/>
              </a:xfrm>
              <a:solidFill>
                <a:schemeClr val="tx2">
                  <a:lumMod val="25000"/>
                  <a:lumOff val="75000"/>
                </a:schemeClr>
              </a:solidFill>
            </p:grpSpPr>
            <p:sp>
              <p:nvSpPr>
                <p:cNvPr id="90" name="Snip Single Corner of Rectangle 89">
                  <a:extLst>
                    <a:ext uri="{FF2B5EF4-FFF2-40B4-BE49-F238E27FC236}">
                      <a16:creationId xmlns:a16="http://schemas.microsoft.com/office/drawing/2014/main" id="{B6A07882-8228-B79B-38CF-D5D211D339A2}"/>
                    </a:ext>
                  </a:extLst>
                </p:cNvPr>
                <p:cNvSpPr/>
                <p:nvPr/>
              </p:nvSpPr>
              <p:spPr>
                <a:xfrm rot="16200000">
                  <a:off x="3411706" y="4940612"/>
                  <a:ext cx="1559948" cy="853638"/>
                </a:xfrm>
                <a:prstGeom prst="snip1Rect">
                  <a:avLst>
                    <a:gd name="adj" fmla="val 37975"/>
                  </a:avLst>
                </a:prstGeom>
                <a:grp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91" name="Snip Single Corner of Rectangle 90">
                  <a:extLst>
                    <a:ext uri="{FF2B5EF4-FFF2-40B4-BE49-F238E27FC236}">
                      <a16:creationId xmlns:a16="http://schemas.microsoft.com/office/drawing/2014/main" id="{0E73D2EF-03FC-089D-C757-FFD1790D2A75}"/>
                    </a:ext>
                  </a:extLst>
                </p:cNvPr>
                <p:cNvSpPr/>
                <p:nvPr/>
              </p:nvSpPr>
              <p:spPr>
                <a:xfrm rot="16200000">
                  <a:off x="3500459" y="4933605"/>
                  <a:ext cx="1691980" cy="526657"/>
                </a:xfrm>
                <a:prstGeom prst="snip1Rect">
                  <a:avLst>
                    <a:gd name="adj" fmla="val 43569"/>
                  </a:avLst>
                </a:prstGeom>
                <a:grp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dirty="0">
                    <a:ln>
                      <a:noFill/>
                    </a:ln>
                    <a:solidFill>
                      <a:prstClr val="white"/>
                    </a:solidFill>
                    <a:effectLst/>
                    <a:uLnTx/>
                    <a:uFillTx/>
                    <a:latin typeface="Trebuchet MS" panose="020B0703020202090204" pitchFamily="34" charset="0"/>
                    <a:ea typeface="+mn-ea"/>
                    <a:cs typeface="+mn-cs"/>
                  </a:endParaRPr>
                </a:p>
              </p:txBody>
            </p:sp>
            <p:sp>
              <p:nvSpPr>
                <p:cNvPr id="92" name="Snip Single Corner of Rectangle 91">
                  <a:extLst>
                    <a:ext uri="{FF2B5EF4-FFF2-40B4-BE49-F238E27FC236}">
                      <a16:creationId xmlns:a16="http://schemas.microsoft.com/office/drawing/2014/main" id="{27747F6F-9ABD-D8D1-6E7F-44A2090BA71D}"/>
                    </a:ext>
                  </a:extLst>
                </p:cNvPr>
                <p:cNvSpPr/>
                <p:nvPr/>
              </p:nvSpPr>
              <p:spPr>
                <a:xfrm rot="16200000">
                  <a:off x="3625811" y="4901674"/>
                  <a:ext cx="1691980" cy="292000"/>
                </a:xfrm>
                <a:prstGeom prst="snip1Rect">
                  <a:avLst>
                    <a:gd name="adj" fmla="val 50000"/>
                  </a:avLst>
                </a:prstGeom>
                <a:grp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dirty="0">
                    <a:ln>
                      <a:noFill/>
                    </a:ln>
                    <a:solidFill>
                      <a:prstClr val="white"/>
                    </a:solidFill>
                    <a:effectLst/>
                    <a:uLnTx/>
                    <a:uFillTx/>
                    <a:latin typeface="Trebuchet MS" panose="020B0703020202090204" pitchFamily="34" charset="0"/>
                    <a:ea typeface="+mn-ea"/>
                    <a:cs typeface="+mn-cs"/>
                  </a:endParaRPr>
                </a:p>
              </p:txBody>
            </p:sp>
            <p:sp>
              <p:nvSpPr>
                <p:cNvPr id="93" name="Triangle 92">
                  <a:extLst>
                    <a:ext uri="{FF2B5EF4-FFF2-40B4-BE49-F238E27FC236}">
                      <a16:creationId xmlns:a16="http://schemas.microsoft.com/office/drawing/2014/main" id="{687463A7-5CF7-89FE-1C23-E8A5EA444778}"/>
                    </a:ext>
                  </a:extLst>
                </p:cNvPr>
                <p:cNvSpPr/>
                <p:nvPr/>
              </p:nvSpPr>
              <p:spPr>
                <a:xfrm rot="8146999">
                  <a:off x="4280394" y="4242497"/>
                  <a:ext cx="474323" cy="242354"/>
                </a:xfrm>
                <a:prstGeom prst="triangle">
                  <a:avLst/>
                </a:prstGeom>
                <a:grpFill/>
                <a:ln w="44450">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dirty="0">
                    <a:ln>
                      <a:noFill/>
                    </a:ln>
                    <a:solidFill>
                      <a:prstClr val="white"/>
                    </a:solidFill>
                    <a:effectLst/>
                    <a:uLnTx/>
                    <a:uFillTx/>
                    <a:latin typeface="Trebuchet MS" panose="020B0703020202090204" pitchFamily="34" charset="0"/>
                    <a:ea typeface="+mn-ea"/>
                    <a:cs typeface="+mn-cs"/>
                  </a:endParaRPr>
                </a:p>
              </p:txBody>
            </p:sp>
          </p:grpSp>
          <p:grpSp>
            <p:nvGrpSpPr>
              <p:cNvPr id="87" name="Group 86">
                <a:extLst>
                  <a:ext uri="{FF2B5EF4-FFF2-40B4-BE49-F238E27FC236}">
                    <a16:creationId xmlns:a16="http://schemas.microsoft.com/office/drawing/2014/main" id="{D7B7664F-F8EF-0F6C-98B7-DF715BFBDF6D}"/>
                  </a:ext>
                </a:extLst>
              </p:cNvPr>
              <p:cNvGrpSpPr/>
              <p:nvPr/>
            </p:nvGrpSpPr>
            <p:grpSpPr>
              <a:xfrm>
                <a:off x="2370665" y="4043497"/>
                <a:ext cx="6081012" cy="2143851"/>
                <a:chOff x="2455330" y="4043497"/>
                <a:chExt cx="6081012" cy="2143851"/>
              </a:xfrm>
            </p:grpSpPr>
            <p:cxnSp>
              <p:nvCxnSpPr>
                <p:cNvPr id="88" name="Straight Arrow Connector 87">
                  <a:extLst>
                    <a:ext uri="{FF2B5EF4-FFF2-40B4-BE49-F238E27FC236}">
                      <a16:creationId xmlns:a16="http://schemas.microsoft.com/office/drawing/2014/main" id="{9B62BD24-06B5-544F-064A-90D145810AF5}"/>
                    </a:ext>
                  </a:extLst>
                </p:cNvPr>
                <p:cNvCxnSpPr/>
                <p:nvPr/>
              </p:nvCxnSpPr>
              <p:spPr>
                <a:xfrm>
                  <a:off x="4666898" y="4053748"/>
                  <a:ext cx="3869444" cy="0"/>
                </a:xfrm>
                <a:prstGeom prst="straightConnector1">
                  <a:avLst/>
                </a:prstGeom>
                <a:ln w="571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513654C-FF60-ADD4-B692-62FB1E9CBF8E}"/>
                    </a:ext>
                  </a:extLst>
                </p:cNvPr>
                <p:cNvCxnSpPr>
                  <a:cxnSpLocks/>
                </p:cNvCxnSpPr>
                <p:nvPr/>
              </p:nvCxnSpPr>
              <p:spPr>
                <a:xfrm flipV="1">
                  <a:off x="2455330" y="4043497"/>
                  <a:ext cx="2228513" cy="2143851"/>
                </a:xfrm>
                <a:prstGeom prst="straightConnector1">
                  <a:avLst/>
                </a:prstGeom>
                <a:ln w="571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0AB59478-6A6E-8D0A-0E1B-8A0BF4D7CDEC}"/>
                </a:ext>
              </a:extLst>
            </p:cNvPr>
            <p:cNvGrpSpPr/>
            <p:nvPr/>
          </p:nvGrpSpPr>
          <p:grpSpPr>
            <a:xfrm>
              <a:off x="3822131" y="4326542"/>
              <a:ext cx="765849" cy="1549903"/>
              <a:chOff x="3822131" y="4326542"/>
              <a:chExt cx="765849" cy="1549903"/>
            </a:xfrm>
          </p:grpSpPr>
          <p:sp>
            <p:nvSpPr>
              <p:cNvPr id="74" name="Oval 73">
                <a:extLst>
                  <a:ext uri="{FF2B5EF4-FFF2-40B4-BE49-F238E27FC236}">
                    <a16:creationId xmlns:a16="http://schemas.microsoft.com/office/drawing/2014/main" id="{698CE4AE-3058-9C32-614D-0DDE5F556091}"/>
                  </a:ext>
                </a:extLst>
              </p:cNvPr>
              <p:cNvSpPr>
                <a:spLocks noChangeAspect="1"/>
              </p:cNvSpPr>
              <p:nvPr/>
            </p:nvSpPr>
            <p:spPr>
              <a:xfrm>
                <a:off x="3977078" y="5434049"/>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75" name="Oval 74">
                <a:extLst>
                  <a:ext uri="{FF2B5EF4-FFF2-40B4-BE49-F238E27FC236}">
                    <a16:creationId xmlns:a16="http://schemas.microsoft.com/office/drawing/2014/main" id="{DA754FD1-AF67-704B-27A7-CACB871132B4}"/>
                  </a:ext>
                </a:extLst>
              </p:cNvPr>
              <p:cNvSpPr>
                <a:spLocks noChangeAspect="1"/>
              </p:cNvSpPr>
              <p:nvPr/>
            </p:nvSpPr>
            <p:spPr>
              <a:xfrm>
                <a:off x="3859825" y="5126016"/>
                <a:ext cx="180000" cy="180000"/>
              </a:xfrm>
              <a:prstGeom prst="ellipse">
                <a:avLst/>
              </a:prstGeom>
              <a:solidFill>
                <a:schemeClr val="accent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76" name="Oval 75">
                <a:extLst>
                  <a:ext uri="{FF2B5EF4-FFF2-40B4-BE49-F238E27FC236}">
                    <a16:creationId xmlns:a16="http://schemas.microsoft.com/office/drawing/2014/main" id="{8F00E82A-EF59-1E45-F9B5-77E06056E355}"/>
                  </a:ext>
                </a:extLst>
              </p:cNvPr>
              <p:cNvSpPr>
                <a:spLocks noChangeAspect="1"/>
              </p:cNvSpPr>
              <p:nvPr/>
            </p:nvSpPr>
            <p:spPr>
              <a:xfrm>
                <a:off x="4150417" y="5063951"/>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77" name="Oval 76">
                <a:extLst>
                  <a:ext uri="{FF2B5EF4-FFF2-40B4-BE49-F238E27FC236}">
                    <a16:creationId xmlns:a16="http://schemas.microsoft.com/office/drawing/2014/main" id="{075013CA-3C9C-C128-6343-68E450E15F05}"/>
                  </a:ext>
                </a:extLst>
              </p:cNvPr>
              <p:cNvSpPr>
                <a:spLocks noChangeAspect="1"/>
              </p:cNvSpPr>
              <p:nvPr/>
            </p:nvSpPr>
            <p:spPr>
              <a:xfrm>
                <a:off x="4250056" y="4553042"/>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78" name="Oval 77">
                <a:extLst>
                  <a:ext uri="{FF2B5EF4-FFF2-40B4-BE49-F238E27FC236}">
                    <a16:creationId xmlns:a16="http://schemas.microsoft.com/office/drawing/2014/main" id="{95E6963E-A7F5-53E2-365B-981D2AB9A15D}"/>
                  </a:ext>
                </a:extLst>
              </p:cNvPr>
              <p:cNvSpPr>
                <a:spLocks noChangeAspect="1"/>
              </p:cNvSpPr>
              <p:nvPr/>
            </p:nvSpPr>
            <p:spPr>
              <a:xfrm>
                <a:off x="4216190" y="5351014"/>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79" name="Oval 78">
                <a:extLst>
                  <a:ext uri="{FF2B5EF4-FFF2-40B4-BE49-F238E27FC236}">
                    <a16:creationId xmlns:a16="http://schemas.microsoft.com/office/drawing/2014/main" id="{8C0A7A8A-F5B1-DD1A-C6BD-94AC844780EA}"/>
                  </a:ext>
                </a:extLst>
              </p:cNvPr>
              <p:cNvSpPr>
                <a:spLocks noChangeAspect="1"/>
              </p:cNvSpPr>
              <p:nvPr/>
            </p:nvSpPr>
            <p:spPr>
              <a:xfrm>
                <a:off x="3981084" y="4793022"/>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80" name="Oval 79">
                <a:extLst>
                  <a:ext uri="{FF2B5EF4-FFF2-40B4-BE49-F238E27FC236}">
                    <a16:creationId xmlns:a16="http://schemas.microsoft.com/office/drawing/2014/main" id="{D71CFFB5-E2E8-D2D2-24AA-9FBFF4637B32}"/>
                  </a:ext>
                </a:extLst>
              </p:cNvPr>
              <p:cNvSpPr>
                <a:spLocks noChangeAspect="1"/>
              </p:cNvSpPr>
              <p:nvPr/>
            </p:nvSpPr>
            <p:spPr>
              <a:xfrm>
                <a:off x="4338542" y="4793042"/>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81" name="Oval 80">
                <a:extLst>
                  <a:ext uri="{FF2B5EF4-FFF2-40B4-BE49-F238E27FC236}">
                    <a16:creationId xmlns:a16="http://schemas.microsoft.com/office/drawing/2014/main" id="{CFB4F7EF-3048-92B7-74EC-D366B584AB51}"/>
                  </a:ext>
                </a:extLst>
              </p:cNvPr>
              <p:cNvSpPr>
                <a:spLocks noChangeAspect="1"/>
              </p:cNvSpPr>
              <p:nvPr/>
            </p:nvSpPr>
            <p:spPr>
              <a:xfrm>
                <a:off x="4368590" y="5615708"/>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82" name="Oval 81">
                <a:extLst>
                  <a:ext uri="{FF2B5EF4-FFF2-40B4-BE49-F238E27FC236}">
                    <a16:creationId xmlns:a16="http://schemas.microsoft.com/office/drawing/2014/main" id="{5062C319-DD04-6E93-6AD0-0C3CAAED774A}"/>
                  </a:ext>
                </a:extLst>
              </p:cNvPr>
              <p:cNvSpPr>
                <a:spLocks noChangeAspect="1"/>
              </p:cNvSpPr>
              <p:nvPr/>
            </p:nvSpPr>
            <p:spPr>
              <a:xfrm>
                <a:off x="4401508" y="5102428"/>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83" name="Oval 82">
                <a:extLst>
                  <a:ext uri="{FF2B5EF4-FFF2-40B4-BE49-F238E27FC236}">
                    <a16:creationId xmlns:a16="http://schemas.microsoft.com/office/drawing/2014/main" id="{E579A0C1-4C80-E66B-AA5F-E73597DADD56}"/>
                  </a:ext>
                </a:extLst>
              </p:cNvPr>
              <p:cNvSpPr>
                <a:spLocks noChangeAspect="1"/>
              </p:cNvSpPr>
              <p:nvPr/>
            </p:nvSpPr>
            <p:spPr>
              <a:xfrm>
                <a:off x="4407979" y="4326542"/>
                <a:ext cx="180001" cy="179999"/>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84" name="Oval 83">
                <a:extLst>
                  <a:ext uri="{FF2B5EF4-FFF2-40B4-BE49-F238E27FC236}">
                    <a16:creationId xmlns:a16="http://schemas.microsoft.com/office/drawing/2014/main" id="{024D516E-701D-A167-5B97-61130A7EF50C}"/>
                  </a:ext>
                </a:extLst>
              </p:cNvPr>
              <p:cNvSpPr>
                <a:spLocks noChangeAspect="1"/>
              </p:cNvSpPr>
              <p:nvPr/>
            </p:nvSpPr>
            <p:spPr>
              <a:xfrm>
                <a:off x="3822131" y="5696445"/>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sp>
            <p:nvSpPr>
              <p:cNvPr id="85" name="Oval 84">
                <a:extLst>
                  <a:ext uri="{FF2B5EF4-FFF2-40B4-BE49-F238E27FC236}">
                    <a16:creationId xmlns:a16="http://schemas.microsoft.com/office/drawing/2014/main" id="{7BCDE583-85D4-EE3C-F9A0-9B7487D82F5C}"/>
                  </a:ext>
                </a:extLst>
              </p:cNvPr>
              <p:cNvSpPr>
                <a:spLocks noChangeAspect="1"/>
              </p:cNvSpPr>
              <p:nvPr/>
            </p:nvSpPr>
            <p:spPr>
              <a:xfrm>
                <a:off x="4098303" y="5647813"/>
                <a:ext cx="180000" cy="180000"/>
              </a:xfrm>
              <a:prstGeom prst="ellipse">
                <a:avLst/>
              </a:prstGeom>
              <a:solidFill>
                <a:schemeClr val="accent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R" sz="1800" b="0" i="0" u="none" strike="noStrike" kern="1200" cap="none" spc="0" normalizeH="0" baseline="0" noProof="0">
                  <a:ln>
                    <a:noFill/>
                  </a:ln>
                  <a:solidFill>
                    <a:prstClr val="white"/>
                  </a:solidFill>
                  <a:effectLst/>
                  <a:uLnTx/>
                  <a:uFillTx/>
                  <a:latin typeface="Trebuchet MS" panose="020B0703020202090204" pitchFamily="34" charset="0"/>
                  <a:ea typeface="+mn-ea"/>
                  <a:cs typeface="+mn-cs"/>
                </a:endParaRPr>
              </a:p>
            </p:txBody>
          </p:sp>
        </p:grpSp>
        <p:sp>
          <p:nvSpPr>
            <p:cNvPr id="73" name="TextBox 72">
              <a:extLst>
                <a:ext uri="{FF2B5EF4-FFF2-40B4-BE49-F238E27FC236}">
                  <a16:creationId xmlns:a16="http://schemas.microsoft.com/office/drawing/2014/main" id="{20A5A313-331F-AE0F-38D4-1293D454F802}"/>
                </a:ext>
              </a:extLst>
            </p:cNvPr>
            <p:cNvSpPr txBox="1"/>
            <p:nvPr/>
          </p:nvSpPr>
          <p:spPr>
            <a:xfrm>
              <a:off x="3210201" y="5223112"/>
              <a:ext cx="931511" cy="45750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R" sz="2000" b="0" i="0" u="none" strike="noStrike" kern="1200" cap="none" spc="0" normalizeH="0" baseline="0" noProof="0" dirty="0">
                  <a:ln>
                    <a:noFill/>
                  </a:ln>
                  <a:solidFill>
                    <a:prstClr val="black">
                      <a:lumMod val="85000"/>
                      <a:lumOff val="15000"/>
                    </a:prstClr>
                  </a:solidFill>
                  <a:effectLst/>
                  <a:uLnTx/>
                  <a:uFillTx/>
                  <a:latin typeface="Trebuchet MS" panose="020B0703020202090204" pitchFamily="34" charset="0"/>
                  <a:ea typeface="+mn-ea"/>
                  <a:cs typeface="+mn-cs"/>
                </a:rPr>
                <a:t>SpMV</a:t>
              </a:r>
            </a:p>
          </p:txBody>
        </p:sp>
      </p:grpSp>
      <p:sp>
        <p:nvSpPr>
          <p:cNvPr id="37" name="TextBox 36">
            <a:extLst>
              <a:ext uri="{FF2B5EF4-FFF2-40B4-BE49-F238E27FC236}">
                <a16:creationId xmlns:a16="http://schemas.microsoft.com/office/drawing/2014/main" id="{F76D1565-D7D7-AEB8-759A-BEC74CE9E3CF}"/>
              </a:ext>
            </a:extLst>
          </p:cNvPr>
          <p:cNvSpPr txBox="1"/>
          <p:nvPr/>
        </p:nvSpPr>
        <p:spPr>
          <a:xfrm>
            <a:off x="3207622" y="3233612"/>
            <a:ext cx="240212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07F09"/>
                </a:solidFill>
                <a:effectLst/>
                <a:uLnTx/>
                <a:uFillTx/>
                <a:latin typeface="Trebuchet MS" panose="020B0703020202090204" pitchFamily="34" charset="0"/>
                <a:ea typeface="+mn-ea"/>
                <a:cs typeface="+mn-cs"/>
              </a:rPr>
              <a:t>Roofline Model</a:t>
            </a:r>
            <a:endParaRPr kumimoji="0" lang="en-GR" sz="2400" b="0" i="0" u="none" strike="noStrike" kern="1200" cap="none" spc="0" normalizeH="0" baseline="0" noProof="0" dirty="0">
              <a:ln>
                <a:noFill/>
              </a:ln>
              <a:solidFill>
                <a:srgbClr val="F07F09"/>
              </a:solidFill>
              <a:effectLst/>
              <a:uLnTx/>
              <a:uFillTx/>
              <a:latin typeface="Trebuchet MS" panose="020B0703020202090204" pitchFamily="34" charset="0"/>
              <a:ea typeface="+mn-ea"/>
              <a:cs typeface="+mn-cs"/>
            </a:endParaRPr>
          </a:p>
        </p:txBody>
      </p:sp>
    </p:spTree>
    <p:extLst>
      <p:ext uri="{BB962C8B-B14F-4D97-AF65-F5344CB8AC3E}">
        <p14:creationId xmlns:p14="http://schemas.microsoft.com/office/powerpoint/2010/main" val="1115120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3400" dirty="0">
                <a:solidFill>
                  <a:srgbClr val="0070C0"/>
                </a:solidFill>
              </a:rPr>
              <a:t>Read and Write Access to GPU Shared Memory</a:t>
            </a:r>
          </a:p>
        </p:txBody>
      </p:sp>
      <p:sp>
        <p:nvSpPr>
          <p:cNvPr id="3" name="Marcador de contenido 2"/>
          <p:cNvSpPr>
            <a:spLocks noGrp="1"/>
          </p:cNvSpPr>
          <p:nvPr>
            <p:ph idx="1"/>
          </p:nvPr>
        </p:nvSpPr>
        <p:spPr>
          <a:xfrm>
            <a:off x="248147" y="1052736"/>
            <a:ext cx="3470776" cy="4525963"/>
          </a:xfrm>
        </p:spPr>
        <p:txBody>
          <a:bodyPr>
            <a:normAutofit/>
          </a:bodyPr>
          <a:lstStyle/>
          <a:p>
            <a:pPr marL="342900" lvl="2" indent="-342900"/>
            <a:r>
              <a:rPr lang="en-US" sz="2200" dirty="0"/>
              <a:t>Threads running on </a:t>
            </a:r>
            <a:r>
              <a:rPr lang="en-US" sz="2200" dirty="0">
                <a:solidFill>
                  <a:srgbClr val="CC9900"/>
                </a:solidFill>
              </a:rPr>
              <a:t>processing engines</a:t>
            </a:r>
            <a:r>
              <a:rPr lang="en-US" sz="2200" dirty="0"/>
              <a:t> have access to a local </a:t>
            </a:r>
            <a:r>
              <a:rPr lang="en-US" sz="2200" dirty="0">
                <a:solidFill>
                  <a:srgbClr val="0070C0"/>
                </a:solidFill>
              </a:rPr>
              <a:t>register file</a:t>
            </a:r>
            <a:r>
              <a:rPr lang="en-US" sz="2200" dirty="0"/>
              <a:t> (LRF)</a:t>
            </a:r>
          </a:p>
          <a:p>
            <a:pPr marL="342900" lvl="2" indent="-342900"/>
            <a:r>
              <a:rPr lang="en-US" sz="2200" dirty="0"/>
              <a:t>And </a:t>
            </a:r>
            <a:r>
              <a:rPr lang="en-US" sz="2200" dirty="0">
                <a:solidFill>
                  <a:srgbClr val="00B050"/>
                </a:solidFill>
              </a:rPr>
              <a:t>shared memory</a:t>
            </a:r>
            <a:r>
              <a:rPr lang="en-US" sz="2200" dirty="0"/>
              <a:t> banks (SRF)</a:t>
            </a:r>
          </a:p>
        </p:txBody>
      </p:sp>
      <p:pic>
        <p:nvPicPr>
          <p:cNvPr id="8" name="Imagen 7"/>
          <p:cNvPicPr>
            <a:picLocks noChangeAspect="1"/>
          </p:cNvPicPr>
          <p:nvPr/>
        </p:nvPicPr>
        <p:blipFill>
          <a:blip r:embed="rId3"/>
          <a:stretch>
            <a:fillRect/>
          </a:stretch>
        </p:blipFill>
        <p:spPr>
          <a:xfrm>
            <a:off x="3779912" y="1052736"/>
            <a:ext cx="5035550" cy="5132181"/>
          </a:xfrm>
          <a:prstGeom prst="rect">
            <a:avLst/>
          </a:prstGeom>
          <a:ln>
            <a:noFill/>
          </a:ln>
        </p:spPr>
      </p:pic>
      <p:sp>
        <p:nvSpPr>
          <p:cNvPr id="7" name="Rectangle 6">
            <a:extLst>
              <a:ext uri="{FF2B5EF4-FFF2-40B4-BE49-F238E27FC236}">
                <a16:creationId xmlns:a16="http://schemas.microsoft.com/office/drawing/2014/main" id="{6DDDD86F-EABA-3248-A857-E01498BB4602}"/>
              </a:ext>
            </a:extLst>
          </p:cNvPr>
          <p:cNvSpPr/>
          <p:nvPr/>
        </p:nvSpPr>
        <p:spPr>
          <a:xfrm>
            <a:off x="4055244" y="4784452"/>
            <a:ext cx="700906" cy="466998"/>
          </a:xfrm>
          <a:prstGeom prst="rect">
            <a:avLst/>
          </a:prstGeom>
          <a:solidFill>
            <a:srgbClr val="CC9900">
              <a:alpha val="29804"/>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2631E3-71DA-A04B-908C-C4AD73D2853E}"/>
              </a:ext>
            </a:extLst>
          </p:cNvPr>
          <p:cNvSpPr/>
          <p:nvPr/>
        </p:nvSpPr>
        <p:spPr>
          <a:xfrm>
            <a:off x="5095230" y="4778102"/>
            <a:ext cx="700906" cy="466998"/>
          </a:xfrm>
          <a:prstGeom prst="rect">
            <a:avLst/>
          </a:prstGeom>
          <a:solidFill>
            <a:srgbClr val="CC9900">
              <a:alpha val="29804"/>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AED922-2DC7-E24A-BFF0-7F2DDC3D6644}"/>
              </a:ext>
            </a:extLst>
          </p:cNvPr>
          <p:cNvSpPr/>
          <p:nvPr/>
        </p:nvSpPr>
        <p:spPr>
          <a:xfrm>
            <a:off x="6130280" y="4784452"/>
            <a:ext cx="700906" cy="466998"/>
          </a:xfrm>
          <a:prstGeom prst="rect">
            <a:avLst/>
          </a:prstGeom>
          <a:solidFill>
            <a:srgbClr val="CC9900">
              <a:alpha val="29804"/>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D04432-7252-4A49-8AC8-45055F85CB7A}"/>
              </a:ext>
            </a:extLst>
          </p:cNvPr>
          <p:cNvSpPr/>
          <p:nvPr/>
        </p:nvSpPr>
        <p:spPr>
          <a:xfrm>
            <a:off x="7552680" y="4784452"/>
            <a:ext cx="700906" cy="466998"/>
          </a:xfrm>
          <a:prstGeom prst="rect">
            <a:avLst/>
          </a:prstGeom>
          <a:solidFill>
            <a:srgbClr val="CC9900">
              <a:alpha val="29804"/>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AE442D-68CF-C947-8B3B-CEDCF1AE7576}"/>
              </a:ext>
            </a:extLst>
          </p:cNvPr>
          <p:cNvSpPr/>
          <p:nvPr/>
        </p:nvSpPr>
        <p:spPr>
          <a:xfrm>
            <a:off x="4625330" y="2892152"/>
            <a:ext cx="422920" cy="759098"/>
          </a:xfrm>
          <a:prstGeom prst="rect">
            <a:avLst/>
          </a:prstGeom>
          <a:solidFill>
            <a:srgbClr val="00B050">
              <a:alpha val="29804"/>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F2B636-1B57-CB47-83FA-C5B01BC7C006}"/>
              </a:ext>
            </a:extLst>
          </p:cNvPr>
          <p:cNvSpPr/>
          <p:nvPr/>
        </p:nvSpPr>
        <p:spPr>
          <a:xfrm>
            <a:off x="5660380" y="2892152"/>
            <a:ext cx="422920" cy="759098"/>
          </a:xfrm>
          <a:prstGeom prst="rect">
            <a:avLst/>
          </a:prstGeom>
          <a:solidFill>
            <a:srgbClr val="00B050">
              <a:alpha val="29804"/>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DEC6B1-1653-E24A-9796-A18EC30411A1}"/>
              </a:ext>
            </a:extLst>
          </p:cNvPr>
          <p:cNvSpPr/>
          <p:nvPr/>
        </p:nvSpPr>
        <p:spPr>
          <a:xfrm>
            <a:off x="6701780" y="2892152"/>
            <a:ext cx="422920" cy="759098"/>
          </a:xfrm>
          <a:prstGeom prst="rect">
            <a:avLst/>
          </a:prstGeom>
          <a:solidFill>
            <a:srgbClr val="00B050">
              <a:alpha val="29804"/>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E8E1A1A-1B77-294B-9EE7-389106961185}"/>
              </a:ext>
            </a:extLst>
          </p:cNvPr>
          <p:cNvSpPr/>
          <p:nvPr/>
        </p:nvSpPr>
        <p:spPr>
          <a:xfrm>
            <a:off x="8111480" y="2892152"/>
            <a:ext cx="422920" cy="759098"/>
          </a:xfrm>
          <a:prstGeom prst="rect">
            <a:avLst/>
          </a:prstGeom>
          <a:solidFill>
            <a:srgbClr val="00B050">
              <a:alpha val="29804"/>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CAD2C79-E567-C849-A656-3C95AD373A59}"/>
              </a:ext>
            </a:extLst>
          </p:cNvPr>
          <p:cNvSpPr/>
          <p:nvPr/>
        </p:nvSpPr>
        <p:spPr>
          <a:xfrm>
            <a:off x="4104630" y="2047602"/>
            <a:ext cx="467370" cy="466998"/>
          </a:xfrm>
          <a:prstGeom prst="rect">
            <a:avLst/>
          </a:prstGeom>
          <a:solidFill>
            <a:srgbClr val="0070C0">
              <a:alpha val="29804"/>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7" name="Rectangle 16">
            <a:extLst>
              <a:ext uri="{FF2B5EF4-FFF2-40B4-BE49-F238E27FC236}">
                <a16:creationId xmlns:a16="http://schemas.microsoft.com/office/drawing/2014/main" id="{0848EF79-27DB-E147-99A3-10C9AEAFB3AD}"/>
              </a:ext>
            </a:extLst>
          </p:cNvPr>
          <p:cNvSpPr/>
          <p:nvPr/>
        </p:nvSpPr>
        <p:spPr>
          <a:xfrm>
            <a:off x="5146030" y="2047602"/>
            <a:ext cx="467370" cy="466998"/>
          </a:xfrm>
          <a:prstGeom prst="rect">
            <a:avLst/>
          </a:prstGeom>
          <a:solidFill>
            <a:srgbClr val="0070C0">
              <a:alpha val="29804"/>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Rectangle 17">
            <a:extLst>
              <a:ext uri="{FF2B5EF4-FFF2-40B4-BE49-F238E27FC236}">
                <a16:creationId xmlns:a16="http://schemas.microsoft.com/office/drawing/2014/main" id="{48F6A1BA-EF04-8D40-9062-5911E3C3DADC}"/>
              </a:ext>
            </a:extLst>
          </p:cNvPr>
          <p:cNvSpPr/>
          <p:nvPr/>
        </p:nvSpPr>
        <p:spPr>
          <a:xfrm>
            <a:off x="6181080" y="2047602"/>
            <a:ext cx="467370" cy="466998"/>
          </a:xfrm>
          <a:prstGeom prst="rect">
            <a:avLst/>
          </a:prstGeom>
          <a:solidFill>
            <a:srgbClr val="0070C0">
              <a:alpha val="29804"/>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9" name="Rectangle 18">
            <a:extLst>
              <a:ext uri="{FF2B5EF4-FFF2-40B4-BE49-F238E27FC236}">
                <a16:creationId xmlns:a16="http://schemas.microsoft.com/office/drawing/2014/main" id="{DEAAAB4B-7A06-5D47-9029-9E7BBE93B67D}"/>
              </a:ext>
            </a:extLst>
          </p:cNvPr>
          <p:cNvSpPr/>
          <p:nvPr/>
        </p:nvSpPr>
        <p:spPr>
          <a:xfrm>
            <a:off x="7597130" y="2047602"/>
            <a:ext cx="467370" cy="466998"/>
          </a:xfrm>
          <a:prstGeom prst="rect">
            <a:avLst/>
          </a:prstGeom>
          <a:solidFill>
            <a:srgbClr val="0070C0">
              <a:alpha val="29804"/>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20" name="Slide Number Placeholder 3">
            <a:extLst>
              <a:ext uri="{FF2B5EF4-FFF2-40B4-BE49-F238E27FC236}">
                <a16:creationId xmlns:a16="http://schemas.microsoft.com/office/drawing/2014/main" id="{9A80C9C2-F355-2D49-B473-AA2C43EC2AE0}"/>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21" name="TextBox 20">
            <a:extLst>
              <a:ext uri="{FF2B5EF4-FFF2-40B4-BE49-F238E27FC236}">
                <a16:creationId xmlns:a16="http://schemas.microsoft.com/office/drawing/2014/main" id="{E0BCD13F-7773-AF4C-9BB1-437E632039C4}"/>
              </a:ext>
            </a:extLst>
          </p:cNvPr>
          <p:cNvSpPr txBox="1"/>
          <p:nvPr/>
        </p:nvSpPr>
        <p:spPr>
          <a:xfrm>
            <a:off x="192954" y="6453336"/>
            <a:ext cx="8177239" cy="261610"/>
          </a:xfrm>
          <a:prstGeom prst="rect">
            <a:avLst/>
          </a:prstGeom>
          <a:noFill/>
        </p:spPr>
        <p:txBody>
          <a:bodyPr wrap="none" rtlCol="0">
            <a:spAutoFit/>
          </a:bodyPr>
          <a:lstStyle/>
          <a:p>
            <a:r>
              <a:rPr lang="en-US" sz="1100" dirty="0" err="1"/>
              <a:t>Nickolls</a:t>
            </a:r>
            <a:r>
              <a:rPr lang="en-US" sz="1100" dirty="0"/>
              <a:t> et al., "Single Interconnect Providing Read and Write Access to a Memory Shared by Concurrent Threads," US7680988B1</a:t>
            </a:r>
          </a:p>
        </p:txBody>
      </p:sp>
    </p:spTree>
    <p:extLst>
      <p:ext uri="{BB962C8B-B14F-4D97-AF65-F5344CB8AC3E}">
        <p14:creationId xmlns:p14="http://schemas.microsoft.com/office/powerpoint/2010/main" val="227264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dirty="0">
                <a:solidFill>
                  <a:srgbClr val="0070C0"/>
                </a:solidFill>
                <a:ea typeface="ＭＳ Ｐゴシック" panose="020B0600070205080204" pitchFamily="34" charset="-128"/>
              </a:rPr>
              <a:t>Can We Design a Better Compression Format?</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438572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C01AB6DD-5CA1-4404-9E0B-6CDFACA817FB}"/>
              </a:ext>
            </a:extLst>
          </p:cNvPr>
          <p:cNvSpPr/>
          <p:nvPr/>
        </p:nvSpPr>
        <p:spPr>
          <a:xfrm>
            <a:off x="97669" y="1068085"/>
            <a:ext cx="6228500" cy="446276"/>
          </a:xfrm>
          <a:prstGeom prst="rect">
            <a:avLst/>
          </a:prstGeom>
          <a:solidFill>
            <a:schemeClr val="accent2">
              <a:lumMod val="40000"/>
              <a:lumOff val="60000"/>
            </a:schemeClr>
          </a:solidFill>
        </p:spPr>
        <p:txBody>
          <a:bodyPr wrap="none">
            <a:spAutoFit/>
          </a:bodyPr>
          <a:lstStyle/>
          <a:p>
            <a:r>
              <a:rPr lang="en-GB" sz="2300" b="1" dirty="0">
                <a:latin typeface="Segoe UI" panose="020B0502040204020203" pitchFamily="34" charset="0"/>
                <a:cs typeface="Segoe UI" panose="020B0502040204020203" pitchFamily="34" charset="0"/>
              </a:rPr>
              <a:t>Sparse Matrix Vector Multiplication (</a:t>
            </a:r>
            <a:r>
              <a:rPr lang="en-GB" sz="2300" b="1" dirty="0" err="1">
                <a:latin typeface="Segoe UI" panose="020B0502040204020203" pitchFamily="34" charset="0"/>
                <a:cs typeface="Segoe UI" panose="020B0502040204020203" pitchFamily="34" charset="0"/>
              </a:rPr>
              <a:t>SpMV</a:t>
            </a:r>
            <a:r>
              <a:rPr lang="en-GB" sz="2300" b="1" dirty="0">
                <a:latin typeface="Segoe UI" panose="020B0502040204020203" pitchFamily="34" charset="0"/>
                <a:cs typeface="Segoe UI" panose="020B0502040204020203" pitchFamily="34" charset="0"/>
              </a:rPr>
              <a:t>)</a:t>
            </a:r>
          </a:p>
        </p:txBody>
      </p:sp>
      <p:sp>
        <p:nvSpPr>
          <p:cNvPr id="11" name="Title 10">
            <a:extLst>
              <a:ext uri="{FF2B5EF4-FFF2-40B4-BE49-F238E27FC236}">
                <a16:creationId xmlns:a16="http://schemas.microsoft.com/office/drawing/2014/main" id="{88504A80-479C-4E4F-965E-C08F578EDC0E}"/>
              </a:ext>
            </a:extLst>
          </p:cNvPr>
          <p:cNvSpPr>
            <a:spLocks noGrp="1"/>
          </p:cNvSpPr>
          <p:nvPr>
            <p:ph type="title"/>
          </p:nvPr>
        </p:nvSpPr>
        <p:spPr/>
        <p:txBody>
          <a:bodyPr>
            <a:noAutofit/>
          </a:bodyPr>
          <a:lstStyle/>
          <a:p>
            <a:r>
              <a:rPr lang="en-US" dirty="0">
                <a:solidFill>
                  <a:srgbClr val="0070C0"/>
                </a:solidFill>
              </a:rPr>
              <a:t>Indexing Overhead in Sparse Kernels</a:t>
            </a:r>
            <a:endParaRPr lang="en-CH" dirty="0">
              <a:solidFill>
                <a:srgbClr val="0070C0"/>
              </a:solidFill>
            </a:endParaRPr>
          </a:p>
        </p:txBody>
      </p:sp>
      <p:sp>
        <p:nvSpPr>
          <p:cNvPr id="52" name="Rectangle 51">
            <a:extLst>
              <a:ext uri="{FF2B5EF4-FFF2-40B4-BE49-F238E27FC236}">
                <a16:creationId xmlns:a16="http://schemas.microsoft.com/office/drawing/2014/main" id="{4A6022AE-4916-4954-8C03-567C41E4E3A2}"/>
              </a:ext>
            </a:extLst>
          </p:cNvPr>
          <p:cNvSpPr/>
          <p:nvPr/>
        </p:nvSpPr>
        <p:spPr>
          <a:xfrm>
            <a:off x="97669" y="2815952"/>
            <a:ext cx="6344557" cy="446276"/>
          </a:xfrm>
          <a:prstGeom prst="rect">
            <a:avLst/>
          </a:prstGeom>
          <a:solidFill>
            <a:schemeClr val="accent1">
              <a:lumMod val="20000"/>
              <a:lumOff val="80000"/>
            </a:schemeClr>
          </a:solidFill>
        </p:spPr>
        <p:txBody>
          <a:bodyPr wrap="none">
            <a:spAutoFit/>
          </a:bodyPr>
          <a:lstStyle/>
          <a:p>
            <a:r>
              <a:rPr lang="en-GB" sz="2300" b="1" dirty="0">
                <a:latin typeface="Segoe UI" panose="020B0502040204020203" pitchFamily="34" charset="0"/>
                <a:cs typeface="Segoe UI" panose="020B0502040204020203" pitchFamily="34" charset="0"/>
              </a:rPr>
              <a:t>Sparse Matrix </a:t>
            </a:r>
            <a:r>
              <a:rPr lang="en-GB" sz="2300" b="1" dirty="0" err="1">
                <a:latin typeface="Segoe UI" panose="020B0502040204020203" pitchFamily="34" charset="0"/>
                <a:cs typeface="Segoe UI" panose="020B0502040204020203" pitchFamily="34" charset="0"/>
              </a:rPr>
              <a:t>Matrix</a:t>
            </a:r>
            <a:r>
              <a:rPr lang="en-GB" sz="2300" b="1" dirty="0">
                <a:latin typeface="Segoe UI" panose="020B0502040204020203" pitchFamily="34" charset="0"/>
                <a:cs typeface="Segoe UI" panose="020B0502040204020203" pitchFamily="34" charset="0"/>
              </a:rPr>
              <a:t> Multiplication (</a:t>
            </a:r>
            <a:r>
              <a:rPr lang="en-GB" sz="2300" b="1" dirty="0" err="1">
                <a:latin typeface="Segoe UI" panose="020B0502040204020203" pitchFamily="34" charset="0"/>
                <a:cs typeface="Segoe UI" panose="020B0502040204020203" pitchFamily="34" charset="0"/>
              </a:rPr>
              <a:t>SpMM</a:t>
            </a:r>
            <a:r>
              <a:rPr lang="en-GB" sz="2300" b="1" dirty="0">
                <a:latin typeface="Segoe UI" panose="020B0502040204020203" pitchFamily="34" charset="0"/>
                <a:cs typeface="Segoe UI" panose="020B0502040204020203" pitchFamily="34" charset="0"/>
              </a:rPr>
              <a:t>)</a:t>
            </a:r>
            <a:endParaRPr lang="en-CH" sz="2300" b="1" dirty="0">
              <a:latin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D67F8785-0E45-4A83-ADDA-8AACA3A5F497}"/>
              </a:ext>
            </a:extLst>
          </p:cNvPr>
          <p:cNvSpPr/>
          <p:nvPr/>
        </p:nvSpPr>
        <p:spPr>
          <a:xfrm>
            <a:off x="0" y="4528888"/>
            <a:ext cx="9144000" cy="17784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FFC000"/>
                </a:solidFill>
                <a:latin typeface="Tahoma" panose="020B0604030504040204" pitchFamily="34" charset="0"/>
                <a:ea typeface="Tahoma" panose="020B0604030504040204" pitchFamily="34" charset="0"/>
                <a:cs typeface="Tahoma" panose="020B0604030504040204" pitchFamily="34" charset="0"/>
              </a:rPr>
              <a:t>Indexing is expensive </a:t>
            </a:r>
          </a:p>
          <a:p>
            <a:pPr algn="ctr"/>
            <a:r>
              <a:rPr lang="en-US" sz="3800" dirty="0">
                <a:latin typeface="Tahoma" panose="020B0604030504040204" pitchFamily="34" charset="0"/>
                <a:ea typeface="Tahoma" panose="020B0604030504040204" pitchFamily="34" charset="0"/>
                <a:cs typeface="Tahoma" panose="020B0604030504040204" pitchFamily="34" charset="0"/>
              </a:rPr>
              <a:t>for major sparse matrix kernels</a:t>
            </a:r>
            <a:endParaRPr lang="en-CH" sz="3800"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634CE08C-93B1-4D65-A104-1FBCFE16BE9E}"/>
              </a:ext>
            </a:extLst>
          </p:cNvPr>
          <p:cNvSpPr txBox="1"/>
          <p:nvPr/>
        </p:nvSpPr>
        <p:spPr>
          <a:xfrm>
            <a:off x="222069" y="1734192"/>
            <a:ext cx="8610601" cy="800219"/>
          </a:xfrm>
          <a:prstGeom prst="rect">
            <a:avLst/>
          </a:prstGeom>
          <a:noFill/>
        </p:spPr>
        <p:txBody>
          <a:bodyPr wrap="square" rtlCol="0">
            <a:spAutoFit/>
          </a:bodyPr>
          <a:lstStyle/>
          <a:p>
            <a:r>
              <a:rPr lang="en-US" sz="2300" dirty="0"/>
              <a:t>Indexing for every non-zero element of the sparse matrix to multiply with the corresponding element of the vector</a:t>
            </a:r>
            <a:endParaRPr lang="en-CH" sz="2300" dirty="0"/>
          </a:p>
        </p:txBody>
      </p:sp>
      <p:sp>
        <p:nvSpPr>
          <p:cNvPr id="56" name="TextBox 55">
            <a:extLst>
              <a:ext uri="{FF2B5EF4-FFF2-40B4-BE49-F238E27FC236}">
                <a16:creationId xmlns:a16="http://schemas.microsoft.com/office/drawing/2014/main" id="{A5250C5F-62B5-4180-8407-7A649F823BFD}"/>
              </a:ext>
            </a:extLst>
          </p:cNvPr>
          <p:cNvSpPr txBox="1"/>
          <p:nvPr/>
        </p:nvSpPr>
        <p:spPr>
          <a:xfrm>
            <a:off x="169011" y="3425747"/>
            <a:ext cx="8291421" cy="800219"/>
          </a:xfrm>
          <a:prstGeom prst="rect">
            <a:avLst/>
          </a:prstGeom>
          <a:noFill/>
        </p:spPr>
        <p:txBody>
          <a:bodyPr wrap="square" rtlCol="0">
            <a:spAutoFit/>
          </a:bodyPr>
          <a:lstStyle/>
          <a:p>
            <a:r>
              <a:rPr lang="en-US" sz="2300" dirty="0"/>
              <a:t>Index matching for every inner product between the 2 sparse matrices</a:t>
            </a:r>
            <a:endParaRPr lang="en-CH" sz="2300" dirty="0"/>
          </a:p>
        </p:txBody>
      </p:sp>
      <p:sp>
        <p:nvSpPr>
          <p:cNvPr id="8" name="Slide Number Placeholder 4">
            <a:extLst>
              <a:ext uri="{FF2B5EF4-FFF2-40B4-BE49-F238E27FC236}">
                <a16:creationId xmlns:a16="http://schemas.microsoft.com/office/drawing/2014/main" id="{C9C1D5F6-D2C6-C54C-AA97-9BB291F4A620}"/>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91</a:t>
            </a:fld>
            <a:endParaRPr lang="en-US" dirty="0"/>
          </a:p>
        </p:txBody>
      </p:sp>
    </p:spTree>
    <p:extLst>
      <p:ext uri="{BB962C8B-B14F-4D97-AF65-F5344CB8AC3E}">
        <p14:creationId xmlns:p14="http://schemas.microsoft.com/office/powerpoint/2010/main" val="327737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52" grpId="0" animBg="1"/>
      <p:bldP spid="54" grpId="0" animBg="1"/>
      <p:bldP spid="2" grpId="0"/>
      <p:bldP spid="5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91F12C-8787-4F1F-86B2-EF09C1AB526B}"/>
              </a:ext>
            </a:extLst>
          </p:cNvPr>
          <p:cNvSpPr>
            <a:spLocks noGrp="1"/>
          </p:cNvSpPr>
          <p:nvPr>
            <p:ph type="title"/>
          </p:nvPr>
        </p:nvSpPr>
        <p:spPr/>
        <p:txBody>
          <a:bodyPr>
            <a:normAutofit/>
          </a:bodyPr>
          <a:lstStyle/>
          <a:p>
            <a:r>
              <a:rPr lang="en-US" dirty="0">
                <a:solidFill>
                  <a:srgbClr val="0070C0"/>
                </a:solidFill>
              </a:rPr>
              <a:t>Performing Indexing with Zero Cost</a:t>
            </a:r>
            <a:endParaRPr lang="en-CH" dirty="0">
              <a:solidFill>
                <a:srgbClr val="0070C0"/>
              </a:solidFill>
            </a:endParaRPr>
          </a:p>
        </p:txBody>
      </p:sp>
      <p:sp>
        <p:nvSpPr>
          <p:cNvPr id="8" name="Rectangle 7">
            <a:extLst>
              <a:ext uri="{FF2B5EF4-FFF2-40B4-BE49-F238E27FC236}">
                <a16:creationId xmlns:a16="http://schemas.microsoft.com/office/drawing/2014/main" id="{8B6A2CA4-7629-4707-B496-C28C2D2B612E}"/>
              </a:ext>
            </a:extLst>
          </p:cNvPr>
          <p:cNvSpPr/>
          <p:nvPr/>
        </p:nvSpPr>
        <p:spPr>
          <a:xfrm>
            <a:off x="0" y="4909833"/>
            <a:ext cx="9144000" cy="1397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rgbClr val="00B050"/>
                </a:solidFill>
                <a:latin typeface="Tahoma" panose="020B0604030504040204" pitchFamily="34" charset="0"/>
                <a:ea typeface="Tahoma" panose="020B0604030504040204" pitchFamily="34" charset="0"/>
                <a:cs typeface="Tahoma" panose="020B0604030504040204" pitchFamily="34" charset="0"/>
              </a:rPr>
              <a:t>Reducing the cost of indexing </a:t>
            </a:r>
          </a:p>
          <a:p>
            <a:pPr algn="ctr"/>
            <a:r>
              <a:rPr lang="en-US" sz="3400" dirty="0">
                <a:latin typeface="Tahoma" panose="020B0604030504040204" pitchFamily="34" charset="0"/>
                <a:ea typeface="Tahoma" panose="020B0604030504040204" pitchFamily="34" charset="0"/>
                <a:cs typeface="Tahoma" panose="020B0604030504040204" pitchFamily="34" charset="0"/>
              </a:rPr>
              <a:t>can accelerate sparse matrix operations</a:t>
            </a:r>
            <a:endParaRPr lang="en-CH" sz="34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Chart 3">
            <a:extLst>
              <a:ext uri="{FF2B5EF4-FFF2-40B4-BE49-F238E27FC236}">
                <a16:creationId xmlns:a16="http://schemas.microsoft.com/office/drawing/2014/main" id="{1352D250-DCE9-4D7B-AC17-64E89F70D16F}"/>
              </a:ext>
            </a:extLst>
          </p:cNvPr>
          <p:cNvGraphicFramePr>
            <a:graphicFrameLocks/>
          </p:cNvGraphicFramePr>
          <p:nvPr/>
        </p:nvGraphicFramePr>
        <p:xfrm>
          <a:off x="986342" y="909395"/>
          <a:ext cx="6585438" cy="3903785"/>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84212906-7742-B840-B514-10EB6F89604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92</a:t>
            </a:fld>
            <a:endParaRPr lang="en-US" dirty="0"/>
          </a:p>
        </p:txBody>
      </p:sp>
    </p:spTree>
    <p:extLst>
      <p:ext uri="{BB962C8B-B14F-4D97-AF65-F5344CB8AC3E}">
        <p14:creationId xmlns:p14="http://schemas.microsoft.com/office/powerpoint/2010/main" val="224059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4" grpId="0">
        <p:bldSub>
          <a:bldChart bld="series"/>
        </p:bldSub>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9FB81A-0B8B-4330-9839-1F211D643DA1}"/>
              </a:ext>
            </a:extLst>
          </p:cNvPr>
          <p:cNvSpPr>
            <a:spLocks noGrp="1"/>
          </p:cNvSpPr>
          <p:nvPr>
            <p:ph type="title"/>
          </p:nvPr>
        </p:nvSpPr>
        <p:spPr/>
        <p:txBody>
          <a:bodyPr>
            <a:noAutofit/>
          </a:bodyPr>
          <a:lstStyle/>
          <a:p>
            <a:r>
              <a:rPr lang="en-US" sz="3600" dirty="0">
                <a:solidFill>
                  <a:srgbClr val="0070C0"/>
                </a:solidFill>
              </a:rPr>
              <a:t>Limitations of Existing Compression Formats</a:t>
            </a:r>
            <a:endParaRPr lang="en-CH" sz="3600" dirty="0">
              <a:solidFill>
                <a:srgbClr val="0070C0"/>
              </a:solidFill>
            </a:endParaRPr>
          </a:p>
        </p:txBody>
      </p:sp>
      <p:sp>
        <p:nvSpPr>
          <p:cNvPr id="9" name="TextBox 8">
            <a:extLst>
              <a:ext uri="{FF2B5EF4-FFF2-40B4-BE49-F238E27FC236}">
                <a16:creationId xmlns:a16="http://schemas.microsoft.com/office/drawing/2014/main" id="{85A2B1AD-73F1-4952-AADF-EF47F3857412}"/>
              </a:ext>
            </a:extLst>
          </p:cNvPr>
          <p:cNvSpPr txBox="1"/>
          <p:nvPr/>
        </p:nvSpPr>
        <p:spPr>
          <a:xfrm>
            <a:off x="169011" y="1672639"/>
            <a:ext cx="3555413" cy="900246"/>
          </a:xfrm>
          <a:prstGeom prst="rect">
            <a:avLst/>
          </a:prstGeom>
          <a:solidFill>
            <a:schemeClr val="accent2">
              <a:lumMod val="20000"/>
              <a:lumOff val="80000"/>
            </a:schemeClr>
          </a:solidFill>
        </p:spPr>
        <p:txBody>
          <a:bodyPr wrap="square" rtlCol="0" anchor="ctr">
            <a:spAutoFit/>
          </a:bodyPr>
          <a:lstStyle/>
          <a:p>
            <a:r>
              <a:rPr lang="en-US" sz="2625" dirty="0">
                <a:latin typeface="Tahoma" panose="020B0604030504040204" pitchFamily="34" charset="0"/>
                <a:ea typeface="Tahoma" panose="020B0604030504040204" pitchFamily="34" charset="0"/>
                <a:cs typeface="Tahoma" panose="020B0604030504040204" pitchFamily="34" charset="0"/>
              </a:rPr>
              <a:t>General formats optimize for storage</a:t>
            </a:r>
          </a:p>
        </p:txBody>
      </p:sp>
      <p:sp>
        <p:nvSpPr>
          <p:cNvPr id="10" name="TextBox 9">
            <a:extLst>
              <a:ext uri="{FF2B5EF4-FFF2-40B4-BE49-F238E27FC236}">
                <a16:creationId xmlns:a16="http://schemas.microsoft.com/office/drawing/2014/main" id="{7B9FBE41-2E96-442F-825C-44C66D3BD684}"/>
              </a:ext>
            </a:extLst>
          </p:cNvPr>
          <p:cNvSpPr txBox="1"/>
          <p:nvPr/>
        </p:nvSpPr>
        <p:spPr>
          <a:xfrm>
            <a:off x="169011" y="4491756"/>
            <a:ext cx="4579652" cy="1304203"/>
          </a:xfrm>
          <a:prstGeom prst="rect">
            <a:avLst/>
          </a:prstGeom>
          <a:solidFill>
            <a:schemeClr val="accent2">
              <a:lumMod val="20000"/>
              <a:lumOff val="80000"/>
            </a:schemeClr>
          </a:solidFill>
        </p:spPr>
        <p:txBody>
          <a:bodyPr wrap="none" rtlCol="0">
            <a:spAutoFit/>
          </a:bodyPr>
          <a:lstStyle/>
          <a:p>
            <a:r>
              <a:rPr lang="en-US" sz="2625" dirty="0">
                <a:latin typeface="Tahoma" panose="020B0604030504040204" pitchFamily="34" charset="0"/>
                <a:ea typeface="Tahoma" panose="020B0604030504040204" pitchFamily="34" charset="0"/>
                <a:cs typeface="Tahoma" panose="020B0604030504040204" pitchFamily="34" charset="0"/>
              </a:rPr>
              <a:t>Specialized formats assume </a:t>
            </a:r>
          </a:p>
          <a:p>
            <a:r>
              <a:rPr lang="en-US" sz="2625" u="sng" dirty="0">
                <a:latin typeface="Tahoma" panose="020B0604030504040204" pitchFamily="34" charset="0"/>
                <a:ea typeface="Tahoma" panose="020B0604030504040204" pitchFamily="34" charset="0"/>
                <a:cs typeface="Tahoma" panose="020B0604030504040204" pitchFamily="34" charset="0"/>
              </a:rPr>
              <a:t>specific matrix structures</a:t>
            </a:r>
            <a:r>
              <a:rPr lang="en-US" sz="2625" dirty="0">
                <a:latin typeface="Tahoma" panose="020B0604030504040204" pitchFamily="34" charset="0"/>
                <a:ea typeface="Tahoma" panose="020B0604030504040204" pitchFamily="34" charset="0"/>
                <a:cs typeface="Tahoma" panose="020B0604030504040204" pitchFamily="34" charset="0"/>
              </a:rPr>
              <a:t> </a:t>
            </a:r>
          </a:p>
          <a:p>
            <a:r>
              <a:rPr lang="en-US" sz="2625" dirty="0">
                <a:latin typeface="Tahoma" panose="020B0604030504040204" pitchFamily="34" charset="0"/>
                <a:ea typeface="Tahoma" panose="020B0604030504040204" pitchFamily="34" charset="0"/>
                <a:cs typeface="Tahoma" panose="020B0604030504040204" pitchFamily="34" charset="0"/>
              </a:rPr>
              <a:t>and patterns (e.g., diagonals)</a:t>
            </a:r>
            <a:endParaRPr lang="en-CH" sz="2625" dirty="0">
              <a:latin typeface="Tahoma" panose="020B0604030504040204" pitchFamily="34" charset="0"/>
              <a:ea typeface="Tahoma" panose="020B0604030504040204" pitchFamily="34" charset="0"/>
              <a:cs typeface="Tahoma" panose="020B0604030504040204" pitchFamily="34" charset="0"/>
            </a:endParaRPr>
          </a:p>
        </p:txBody>
      </p:sp>
      <p:sp>
        <p:nvSpPr>
          <p:cNvPr id="11" name="Arrow: Right 10">
            <a:extLst>
              <a:ext uri="{FF2B5EF4-FFF2-40B4-BE49-F238E27FC236}">
                <a16:creationId xmlns:a16="http://schemas.microsoft.com/office/drawing/2014/main" id="{787239F7-DCB5-4C74-A110-5668D4128FC7}"/>
              </a:ext>
            </a:extLst>
          </p:cNvPr>
          <p:cNvSpPr/>
          <p:nvPr/>
        </p:nvSpPr>
        <p:spPr>
          <a:xfrm>
            <a:off x="3891372" y="1979321"/>
            <a:ext cx="721686" cy="30091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350">
              <a:latin typeface="Segoe UI" panose="020B0502040204020203" pitchFamily="34" charset="0"/>
              <a:cs typeface="Segoe UI" panose="020B0502040204020203" pitchFamily="34" charset="0"/>
            </a:endParaRPr>
          </a:p>
        </p:txBody>
      </p:sp>
      <p:sp>
        <p:nvSpPr>
          <p:cNvPr id="12" name="Arrow: Right 11">
            <a:extLst>
              <a:ext uri="{FF2B5EF4-FFF2-40B4-BE49-F238E27FC236}">
                <a16:creationId xmlns:a16="http://schemas.microsoft.com/office/drawing/2014/main" id="{7067D6B8-7E62-489F-AD5B-845653DA7B60}"/>
              </a:ext>
            </a:extLst>
          </p:cNvPr>
          <p:cNvSpPr/>
          <p:nvPr/>
        </p:nvSpPr>
        <p:spPr>
          <a:xfrm>
            <a:off x="5219191" y="4993402"/>
            <a:ext cx="746256" cy="30091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35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C2BF86C3-B47E-4F2F-8D41-455DC6261C2F}"/>
              </a:ext>
            </a:extLst>
          </p:cNvPr>
          <p:cNvSpPr txBox="1"/>
          <p:nvPr/>
        </p:nvSpPr>
        <p:spPr>
          <a:xfrm>
            <a:off x="4780006" y="1493316"/>
            <a:ext cx="4220494" cy="1304203"/>
          </a:xfrm>
          <a:prstGeom prst="rect">
            <a:avLst/>
          </a:prstGeom>
          <a:solidFill>
            <a:schemeClr val="accent5">
              <a:lumMod val="20000"/>
              <a:lumOff val="80000"/>
            </a:schemeClr>
          </a:solidFill>
        </p:spPr>
        <p:txBody>
          <a:bodyPr wrap="square" rtlCol="0">
            <a:spAutoFit/>
          </a:bodyPr>
          <a:lstStyle/>
          <a:p>
            <a:pPr algn="ctr"/>
            <a:r>
              <a:rPr lang="en-US" sz="2625" dirty="0">
                <a:solidFill>
                  <a:srgbClr val="FF0000"/>
                </a:solidFill>
                <a:latin typeface="Tahoma" panose="020B0604030504040204" pitchFamily="34" charset="0"/>
                <a:ea typeface="Tahoma" panose="020B0604030504040204" pitchFamily="34" charset="0"/>
                <a:cs typeface="Tahoma" panose="020B0604030504040204" pitchFamily="34" charset="0"/>
              </a:rPr>
              <a:t>Expensive</a:t>
            </a:r>
            <a:r>
              <a:rPr lang="en-US" sz="2625" dirty="0">
                <a:latin typeface="Tahoma" panose="020B0604030504040204" pitchFamily="34" charset="0"/>
                <a:ea typeface="Tahoma" panose="020B0604030504040204" pitchFamily="34" charset="0"/>
                <a:cs typeface="Tahoma" panose="020B0604030504040204" pitchFamily="34" charset="0"/>
              </a:rPr>
              <a:t> discovery of the positions </a:t>
            </a:r>
          </a:p>
          <a:p>
            <a:pPr algn="ctr"/>
            <a:r>
              <a:rPr lang="en-US" sz="2625" dirty="0">
                <a:latin typeface="Tahoma" panose="020B0604030504040204" pitchFamily="34" charset="0"/>
                <a:ea typeface="Tahoma" panose="020B0604030504040204" pitchFamily="34" charset="0"/>
                <a:cs typeface="Tahoma" panose="020B0604030504040204" pitchFamily="34" charset="0"/>
              </a:rPr>
              <a:t>of non-zero elements</a:t>
            </a:r>
            <a:endParaRPr lang="en-CH" sz="2625"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5352CADA-1BE9-4335-BE03-E64BD86785EE}"/>
              </a:ext>
            </a:extLst>
          </p:cNvPr>
          <p:cNvSpPr txBox="1"/>
          <p:nvPr/>
        </p:nvSpPr>
        <p:spPr>
          <a:xfrm>
            <a:off x="6180184" y="4694795"/>
            <a:ext cx="2364691" cy="900246"/>
          </a:xfrm>
          <a:prstGeom prst="rect">
            <a:avLst/>
          </a:prstGeom>
          <a:solidFill>
            <a:schemeClr val="accent5">
              <a:lumMod val="20000"/>
              <a:lumOff val="80000"/>
            </a:schemeClr>
          </a:solidFill>
        </p:spPr>
        <p:txBody>
          <a:bodyPr wrap="square" rtlCol="0">
            <a:spAutoFit/>
          </a:bodyPr>
          <a:lstStyle/>
          <a:p>
            <a:pPr algn="ctr"/>
            <a:r>
              <a:rPr lang="en-US" sz="2625" dirty="0">
                <a:solidFill>
                  <a:srgbClr val="FF0000"/>
                </a:solidFill>
                <a:latin typeface="Tahoma" panose="020B0604030504040204" pitchFamily="34" charset="0"/>
                <a:ea typeface="Tahoma" panose="020B0604030504040204" pitchFamily="34" charset="0"/>
                <a:cs typeface="Tahoma" panose="020B0604030504040204" pitchFamily="34" charset="0"/>
              </a:rPr>
              <a:t>Narrow </a:t>
            </a:r>
          </a:p>
          <a:p>
            <a:pPr algn="ctr"/>
            <a:r>
              <a:rPr lang="en-US" sz="2625" dirty="0">
                <a:solidFill>
                  <a:srgbClr val="FF0000"/>
                </a:solidFill>
                <a:latin typeface="Tahoma" panose="020B0604030504040204" pitchFamily="34" charset="0"/>
                <a:ea typeface="Tahoma" panose="020B0604030504040204" pitchFamily="34" charset="0"/>
                <a:cs typeface="Tahoma" panose="020B0604030504040204" pitchFamily="34" charset="0"/>
              </a:rPr>
              <a:t>applicability</a:t>
            </a:r>
            <a:endParaRPr lang="en-CH" sz="2625"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22" name="Straight Connector 21">
            <a:extLst>
              <a:ext uri="{FF2B5EF4-FFF2-40B4-BE49-F238E27FC236}">
                <a16:creationId xmlns:a16="http://schemas.microsoft.com/office/drawing/2014/main" id="{4B281571-4ABC-4D7E-A60A-2D6156174477}"/>
              </a:ext>
            </a:extLst>
          </p:cNvPr>
          <p:cNvCxnSpPr/>
          <p:nvPr/>
        </p:nvCxnSpPr>
        <p:spPr>
          <a:xfrm>
            <a:off x="0" y="3563224"/>
            <a:ext cx="9144000" cy="0"/>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528D85A-F881-49DD-8120-95FFD4081D79}"/>
              </a:ext>
            </a:extLst>
          </p:cNvPr>
          <p:cNvCxnSpPr/>
          <p:nvPr/>
        </p:nvCxnSpPr>
        <p:spPr>
          <a:xfrm>
            <a:off x="0" y="3598178"/>
            <a:ext cx="9144000" cy="0"/>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A0CDF6F-6940-40D7-9A2E-0B98A1B2CB8C}"/>
              </a:ext>
            </a:extLst>
          </p:cNvPr>
          <p:cNvSpPr/>
          <p:nvPr/>
        </p:nvSpPr>
        <p:spPr>
          <a:xfrm>
            <a:off x="293615" y="1169600"/>
            <a:ext cx="411060" cy="4335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Segoe UI" panose="020B0502040204020203" pitchFamily="34" charset="0"/>
                <a:cs typeface="Segoe UI" panose="020B0502040204020203" pitchFamily="34" charset="0"/>
              </a:rPr>
              <a:t>1</a:t>
            </a:r>
            <a:endParaRPr lang="en-CH" sz="2800" b="1" dirty="0">
              <a:latin typeface="Segoe UI" panose="020B0502040204020203" pitchFamily="34" charset="0"/>
              <a:cs typeface="Segoe UI" panose="020B0502040204020203" pitchFamily="34" charset="0"/>
            </a:endParaRPr>
          </a:p>
        </p:txBody>
      </p:sp>
      <p:sp>
        <p:nvSpPr>
          <p:cNvPr id="25" name="Oval 24">
            <a:extLst>
              <a:ext uri="{FF2B5EF4-FFF2-40B4-BE49-F238E27FC236}">
                <a16:creationId xmlns:a16="http://schemas.microsoft.com/office/drawing/2014/main" id="{220DC4F7-8C72-47F1-9040-F377520069D5}"/>
              </a:ext>
            </a:extLst>
          </p:cNvPr>
          <p:cNvSpPr/>
          <p:nvPr/>
        </p:nvSpPr>
        <p:spPr>
          <a:xfrm>
            <a:off x="293615" y="3968676"/>
            <a:ext cx="411060" cy="43358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Segoe UI" panose="020B0502040204020203" pitchFamily="34" charset="0"/>
                <a:cs typeface="Segoe UI" panose="020B0502040204020203" pitchFamily="34" charset="0"/>
              </a:rPr>
              <a:t>2</a:t>
            </a:r>
            <a:endParaRPr lang="en-CH" sz="2800" b="1" dirty="0">
              <a:latin typeface="Segoe UI" panose="020B0502040204020203" pitchFamily="34" charset="0"/>
              <a:cs typeface="Segoe UI" panose="020B0502040204020203" pitchFamily="34" charset="0"/>
            </a:endParaRPr>
          </a:p>
        </p:txBody>
      </p:sp>
      <p:sp>
        <p:nvSpPr>
          <p:cNvPr id="15" name="Slide Number Placeholder 4">
            <a:extLst>
              <a:ext uri="{FF2B5EF4-FFF2-40B4-BE49-F238E27FC236}">
                <a16:creationId xmlns:a16="http://schemas.microsoft.com/office/drawing/2014/main" id="{5B9AE177-AE18-BE42-9AF3-89205978A433}"/>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93</a:t>
            </a:fld>
            <a:endParaRPr lang="en-US" dirty="0"/>
          </a:p>
        </p:txBody>
      </p:sp>
    </p:spTree>
    <p:custDataLst>
      <p:tags r:id="rId1"/>
    </p:custDataLst>
    <p:extLst>
      <p:ext uri="{BB962C8B-B14F-4D97-AF65-F5344CB8AC3E}">
        <p14:creationId xmlns:p14="http://schemas.microsoft.com/office/powerpoint/2010/main" val="89537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2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48D024-AC4E-4D9F-A6E8-34C2004AA53E}"/>
              </a:ext>
            </a:extLst>
          </p:cNvPr>
          <p:cNvSpPr>
            <a:spLocks noGrp="1"/>
          </p:cNvSpPr>
          <p:nvPr>
            <p:ph type="title"/>
          </p:nvPr>
        </p:nvSpPr>
        <p:spPr/>
        <p:txBody>
          <a:bodyPr>
            <a:normAutofit/>
          </a:bodyPr>
          <a:lstStyle/>
          <a:p>
            <a:r>
              <a:rPr lang="en-US" dirty="0">
                <a:solidFill>
                  <a:srgbClr val="0070C0"/>
                </a:solidFill>
              </a:rPr>
              <a:t>What is an Ideal Compression Format?</a:t>
            </a:r>
            <a:endParaRPr lang="en-CH" dirty="0">
              <a:solidFill>
                <a:srgbClr val="0070C0"/>
              </a:solidFill>
            </a:endParaRPr>
          </a:p>
        </p:txBody>
      </p:sp>
      <p:sp>
        <p:nvSpPr>
          <p:cNvPr id="8" name="Content Placeholder 2">
            <a:extLst>
              <a:ext uri="{FF2B5EF4-FFF2-40B4-BE49-F238E27FC236}">
                <a16:creationId xmlns:a16="http://schemas.microsoft.com/office/drawing/2014/main" id="{8710AE51-B05B-1B46-8B1C-4A5AC0813DCC}"/>
              </a:ext>
            </a:extLst>
          </p:cNvPr>
          <p:cNvSpPr>
            <a:spLocks noGrp="1"/>
          </p:cNvSpPr>
          <p:nvPr>
            <p:ph idx="1"/>
          </p:nvPr>
        </p:nvSpPr>
        <p:spPr>
          <a:xfrm>
            <a:off x="228600" y="908720"/>
            <a:ext cx="8610600" cy="5472608"/>
          </a:xfrm>
        </p:spPr>
        <p:txBody>
          <a:bodyPr>
            <a:noAutofit/>
          </a:bodyPr>
          <a:lstStyle/>
          <a:p>
            <a:r>
              <a:rPr lang="en-US" dirty="0"/>
              <a:t>A sparse matrix compression mechanism that:</a:t>
            </a:r>
          </a:p>
          <a:p>
            <a:pPr lvl="1"/>
            <a:endParaRPr lang="en-US" dirty="0"/>
          </a:p>
          <a:p>
            <a:pPr lvl="1"/>
            <a:r>
              <a:rPr lang="en-US" dirty="0">
                <a:solidFill>
                  <a:srgbClr val="00B050"/>
                </a:solidFill>
              </a:rPr>
              <a:t>Minimizes </a:t>
            </a:r>
            <a:r>
              <a:rPr lang="en-US" dirty="0"/>
              <a:t>the indexing </a:t>
            </a:r>
            <a:r>
              <a:rPr lang="en-US" dirty="0">
                <a:solidFill>
                  <a:srgbClr val="00B050"/>
                </a:solidFill>
              </a:rPr>
              <a:t>overheads</a:t>
            </a:r>
            <a:r>
              <a:rPr lang="en-US" dirty="0"/>
              <a:t> </a:t>
            </a:r>
          </a:p>
          <a:p>
            <a:pPr lvl="1"/>
            <a:endParaRPr lang="en-US" dirty="0"/>
          </a:p>
          <a:p>
            <a:pPr lvl="1"/>
            <a:r>
              <a:rPr lang="en-US" dirty="0"/>
              <a:t>Can be used across a </a:t>
            </a:r>
            <a:r>
              <a:rPr lang="en-US" dirty="0">
                <a:solidFill>
                  <a:srgbClr val="00B050"/>
                </a:solidFill>
              </a:rPr>
              <a:t>wide range of sparse matrices </a:t>
            </a:r>
            <a:r>
              <a:rPr lang="en-US" dirty="0"/>
              <a:t>and sparse matrix operations</a:t>
            </a:r>
          </a:p>
          <a:p>
            <a:pPr lvl="1"/>
            <a:endParaRPr lang="en-US" dirty="0"/>
          </a:p>
          <a:p>
            <a:pPr lvl="1"/>
            <a:r>
              <a:rPr lang="en-US" dirty="0"/>
              <a:t>Enables </a:t>
            </a:r>
            <a:r>
              <a:rPr lang="en-US" dirty="0">
                <a:solidFill>
                  <a:srgbClr val="00B050"/>
                </a:solidFill>
              </a:rPr>
              <a:t>high compression ratio</a:t>
            </a:r>
          </a:p>
          <a:p>
            <a:pPr lvl="1"/>
            <a:endParaRPr lang="en-US" dirty="0">
              <a:solidFill>
                <a:srgbClr val="00B050"/>
              </a:solidFill>
            </a:endParaRPr>
          </a:p>
          <a:p>
            <a:r>
              <a:rPr lang="en-US" dirty="0"/>
              <a:t>SMASH</a:t>
            </a:r>
            <a:r>
              <a:rPr lang="en-US" baseline="30000" dirty="0"/>
              <a:t>*</a:t>
            </a:r>
            <a:r>
              <a:rPr lang="en-US" dirty="0"/>
              <a:t> proposes a bitmap-based compression format</a:t>
            </a:r>
          </a:p>
          <a:p>
            <a:endParaRPr lang="en-US" dirty="0"/>
          </a:p>
        </p:txBody>
      </p:sp>
      <p:sp>
        <p:nvSpPr>
          <p:cNvPr id="9" name="TextBox 8">
            <a:extLst>
              <a:ext uri="{FF2B5EF4-FFF2-40B4-BE49-F238E27FC236}">
                <a16:creationId xmlns:a16="http://schemas.microsoft.com/office/drawing/2014/main" id="{35DE77B5-6FEE-0143-9E4A-8426E29C00BC}"/>
              </a:ext>
            </a:extLst>
          </p:cNvPr>
          <p:cNvSpPr txBox="1"/>
          <p:nvPr/>
        </p:nvSpPr>
        <p:spPr>
          <a:xfrm>
            <a:off x="228601" y="6381328"/>
            <a:ext cx="7655767" cy="400110"/>
          </a:xfrm>
          <a:prstGeom prst="rect">
            <a:avLst/>
          </a:prstGeom>
          <a:noFill/>
        </p:spPr>
        <p:txBody>
          <a:bodyPr wrap="square" rtlCol="0">
            <a:spAutoFit/>
          </a:bodyPr>
          <a:lstStyle/>
          <a:p>
            <a:pPr>
              <a:spcAft>
                <a:spcPts val="300"/>
              </a:spcAft>
            </a:pPr>
            <a:r>
              <a:rPr lang="en-US" sz="1000" baseline="30000" dirty="0"/>
              <a:t>* </a:t>
            </a:r>
            <a:r>
              <a:rPr lang="en-US" sz="1000" dirty="0" err="1"/>
              <a:t>Kanellopoulos</a:t>
            </a:r>
            <a:r>
              <a:rPr lang="en-US" sz="1000" dirty="0"/>
              <a:t> et al., "SMASH: Co-designing Software Compression and Hardware-Accelerated Indexing for Efficient Sparse Matrix Operations," MICRO 2019</a:t>
            </a:r>
          </a:p>
        </p:txBody>
      </p:sp>
      <p:sp>
        <p:nvSpPr>
          <p:cNvPr id="10" name="Slide Number Placeholder 4">
            <a:extLst>
              <a:ext uri="{FF2B5EF4-FFF2-40B4-BE49-F238E27FC236}">
                <a16:creationId xmlns:a16="http://schemas.microsoft.com/office/drawing/2014/main" id="{3238526E-1EFF-B54C-AC3E-327FD1CCA97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94</a:t>
            </a:fld>
            <a:endParaRPr lang="en-US" dirty="0"/>
          </a:p>
        </p:txBody>
      </p:sp>
    </p:spTree>
    <p:extLst>
      <p:ext uri="{BB962C8B-B14F-4D97-AF65-F5344CB8AC3E}">
        <p14:creationId xmlns:p14="http://schemas.microsoft.com/office/powerpoint/2010/main" val="337898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7815DE6A-8422-48B2-AF30-1CAB5E378C6B}"/>
              </a:ext>
            </a:extLst>
          </p:cNvPr>
          <p:cNvCxnSpPr>
            <a:cxnSpLocks/>
            <a:stCxn id="10" idx="3"/>
            <a:endCxn id="12" idx="1"/>
          </p:cNvCxnSpPr>
          <p:nvPr/>
        </p:nvCxnSpPr>
        <p:spPr>
          <a:xfrm>
            <a:off x="3675240" y="4167449"/>
            <a:ext cx="1717261" cy="0"/>
          </a:xfrm>
          <a:prstGeom prst="straightConnector1">
            <a:avLst/>
          </a:prstGeom>
          <a:ln w="73025">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6" name="Title 5">
            <a:extLst>
              <a:ext uri="{FF2B5EF4-FFF2-40B4-BE49-F238E27FC236}">
                <a16:creationId xmlns:a16="http://schemas.microsoft.com/office/drawing/2014/main" id="{7FF45C68-6A0A-4940-BBE7-C90A5628FFEA}"/>
              </a:ext>
            </a:extLst>
          </p:cNvPr>
          <p:cNvSpPr>
            <a:spLocks noGrp="1"/>
          </p:cNvSpPr>
          <p:nvPr>
            <p:ph type="title"/>
          </p:nvPr>
        </p:nvSpPr>
        <p:spPr>
          <a:xfrm>
            <a:off x="169010" y="171112"/>
            <a:ext cx="9320005" cy="606084"/>
          </a:xfrm>
        </p:spPr>
        <p:txBody>
          <a:bodyPr>
            <a:normAutofit fontScale="90000"/>
          </a:bodyPr>
          <a:lstStyle/>
          <a:p>
            <a:r>
              <a:rPr lang="en-US" dirty="0">
                <a:solidFill>
                  <a:srgbClr val="0070C0"/>
                </a:solidFill>
              </a:rPr>
              <a:t>SMASH: Key Idea</a:t>
            </a:r>
            <a:endParaRPr lang="en-CH" sz="3300" dirty="0">
              <a:solidFill>
                <a:srgbClr val="0070C0"/>
              </a:solidFill>
            </a:endParaRPr>
          </a:p>
        </p:txBody>
      </p:sp>
      <p:sp>
        <p:nvSpPr>
          <p:cNvPr id="10" name="Rectangle: Rounded Corners 9">
            <a:extLst>
              <a:ext uri="{FF2B5EF4-FFF2-40B4-BE49-F238E27FC236}">
                <a16:creationId xmlns:a16="http://schemas.microsoft.com/office/drawing/2014/main" id="{59605492-5502-4CE1-85C0-D2AA551FD9DF}"/>
              </a:ext>
            </a:extLst>
          </p:cNvPr>
          <p:cNvSpPr/>
          <p:nvPr/>
        </p:nvSpPr>
        <p:spPr>
          <a:xfrm>
            <a:off x="169011" y="3220103"/>
            <a:ext cx="3506229" cy="1894691"/>
          </a:xfrm>
          <a:prstGeom prst="roundRect">
            <a:avLst/>
          </a:prstGeom>
          <a:solidFill>
            <a:schemeClr val="accent2">
              <a:lumMod val="20000"/>
              <a:lumOff val="80000"/>
            </a:schemeClr>
          </a:solidFill>
          <a:ln w="635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Efficient compression using a Hierarchy of Bitmaps</a:t>
            </a:r>
            <a:endParaRPr lang="en-CH" sz="3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E6B8107A-E002-4A81-8180-718DE0C386AB}"/>
              </a:ext>
            </a:extLst>
          </p:cNvPr>
          <p:cNvSpPr txBox="1"/>
          <p:nvPr/>
        </p:nvSpPr>
        <p:spPr>
          <a:xfrm>
            <a:off x="937361" y="2589994"/>
            <a:ext cx="1794420" cy="553998"/>
          </a:xfrm>
          <a:prstGeom prst="rect">
            <a:avLst/>
          </a:prstGeom>
          <a:noFill/>
        </p:spPr>
        <p:txBody>
          <a:bodyPr wrap="square" rtlCol="0">
            <a:spAutoFit/>
          </a:bodyPr>
          <a:lstStyle/>
          <a:p>
            <a:pPr algn="ctr"/>
            <a:r>
              <a:rPr lang="en-US" sz="3000" dirty="0">
                <a:solidFill>
                  <a:srgbClr val="0070C0"/>
                </a:solidFill>
                <a:latin typeface="Tahoma" panose="020B0604030504040204" pitchFamily="34" charset="0"/>
                <a:ea typeface="Tahoma" panose="020B0604030504040204" pitchFamily="34" charset="0"/>
                <a:cs typeface="Tahoma" panose="020B0604030504040204" pitchFamily="34" charset="0"/>
              </a:rPr>
              <a:t>Software</a:t>
            </a:r>
            <a:endParaRPr lang="en-CH" sz="3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Rounded Corners 11">
            <a:extLst>
              <a:ext uri="{FF2B5EF4-FFF2-40B4-BE49-F238E27FC236}">
                <a16:creationId xmlns:a16="http://schemas.microsoft.com/office/drawing/2014/main" id="{B3178652-B6D0-4B7B-933B-7B3B3F9B96B4}"/>
              </a:ext>
            </a:extLst>
          </p:cNvPr>
          <p:cNvSpPr/>
          <p:nvPr/>
        </p:nvSpPr>
        <p:spPr>
          <a:xfrm>
            <a:off x="5392501" y="3220103"/>
            <a:ext cx="3664606" cy="1894691"/>
          </a:xfrm>
          <a:prstGeom prst="roundRect">
            <a:avLst/>
          </a:prstGeom>
          <a:solidFill>
            <a:schemeClr val="accent5">
              <a:lumMod val="5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Unit that scans bitmaps to  accelerate indexing </a:t>
            </a:r>
          </a:p>
        </p:txBody>
      </p:sp>
      <p:sp>
        <p:nvSpPr>
          <p:cNvPr id="13" name="TextBox 12">
            <a:extLst>
              <a:ext uri="{FF2B5EF4-FFF2-40B4-BE49-F238E27FC236}">
                <a16:creationId xmlns:a16="http://schemas.microsoft.com/office/drawing/2014/main" id="{69D4D495-C145-4ED7-87EF-1B9A91E9CC08}"/>
              </a:ext>
            </a:extLst>
          </p:cNvPr>
          <p:cNvSpPr txBox="1"/>
          <p:nvPr/>
        </p:nvSpPr>
        <p:spPr>
          <a:xfrm>
            <a:off x="6160850" y="2589994"/>
            <a:ext cx="1962239" cy="553998"/>
          </a:xfrm>
          <a:prstGeom prst="rect">
            <a:avLst/>
          </a:prstGeom>
          <a:noFill/>
        </p:spPr>
        <p:txBody>
          <a:bodyPr wrap="square" rtlCol="0">
            <a:spAutoFit/>
          </a:bodyPr>
          <a:lstStyle/>
          <a:p>
            <a:pPr algn="ctr"/>
            <a:r>
              <a:rPr lang="en-US" sz="3000" dirty="0">
                <a:solidFill>
                  <a:srgbClr val="FF0000"/>
                </a:solidFill>
                <a:latin typeface="Tahoma" panose="020B0604030504040204" pitchFamily="34" charset="0"/>
                <a:ea typeface="Tahoma" panose="020B0604030504040204" pitchFamily="34" charset="0"/>
                <a:cs typeface="Tahoma" panose="020B0604030504040204" pitchFamily="34" charset="0"/>
              </a:rPr>
              <a:t>Hardware</a:t>
            </a:r>
            <a:endParaRPr lang="en-CH" sz="30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Rounded Corners 14">
            <a:extLst>
              <a:ext uri="{FF2B5EF4-FFF2-40B4-BE49-F238E27FC236}">
                <a16:creationId xmlns:a16="http://schemas.microsoft.com/office/drawing/2014/main" id="{7830B798-4442-4574-A58B-211882AB9478}"/>
              </a:ext>
            </a:extLst>
          </p:cNvPr>
          <p:cNvSpPr/>
          <p:nvPr/>
        </p:nvSpPr>
        <p:spPr>
          <a:xfrm>
            <a:off x="3383732" y="5245334"/>
            <a:ext cx="2376536" cy="876578"/>
          </a:xfrm>
          <a:prstGeom prst="roundRect">
            <a:avLst/>
          </a:prstGeom>
          <a:solidFill>
            <a:schemeClr val="accent6">
              <a:lumMod val="7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Tahoma" panose="020B0604030504040204" pitchFamily="34" charset="0"/>
                <a:ea typeface="Tahoma" panose="020B0604030504040204" pitchFamily="34" charset="0"/>
                <a:cs typeface="Tahoma" panose="020B0604030504040204" pitchFamily="34" charset="0"/>
              </a:rPr>
              <a:t>SMASH ISA</a:t>
            </a:r>
            <a:endParaRPr lang="en-CH" sz="3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72BFD50E-A6CF-4BAC-9821-813FB50937C4}"/>
              </a:ext>
            </a:extLst>
          </p:cNvPr>
          <p:cNvSpPr txBox="1"/>
          <p:nvPr/>
        </p:nvSpPr>
        <p:spPr>
          <a:xfrm>
            <a:off x="243034" y="953433"/>
            <a:ext cx="8361414" cy="1323439"/>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Hardware/Software cooperative mechanism:</a:t>
            </a:r>
          </a:p>
          <a:p>
            <a:pPr marL="288000" indent="-28800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 Enables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highly-efficient</a:t>
            </a:r>
            <a:r>
              <a:rPr lang="en-US" sz="2000" dirty="0">
                <a:latin typeface="Tahoma" panose="020B0604030504040204" pitchFamily="34" charset="0"/>
                <a:ea typeface="Tahoma" panose="020B0604030504040204" pitchFamily="34" charset="0"/>
                <a:cs typeface="Tahoma" panose="020B0604030504040204" pitchFamily="34" charset="0"/>
              </a:rPr>
              <a:t> sparse matrix compression and computation</a:t>
            </a:r>
          </a:p>
          <a:p>
            <a:pPr marL="288000" indent="-288000">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General</a:t>
            </a:r>
            <a:r>
              <a:rPr lang="en-US" sz="2000" dirty="0">
                <a:latin typeface="Tahoma" panose="020B0604030504040204" pitchFamily="34" charset="0"/>
                <a:ea typeface="Tahoma" panose="020B0604030504040204" pitchFamily="34" charset="0"/>
                <a:cs typeface="Tahoma" panose="020B0604030504040204" pitchFamily="34" charset="0"/>
              </a:rPr>
              <a:t> across a diverse set of sparse matrices and sparse matrix operations</a:t>
            </a:r>
            <a:endParaRPr lang="en-CH" sz="2000" dirty="0">
              <a:latin typeface="Tahoma" panose="020B0604030504040204" pitchFamily="34" charset="0"/>
              <a:ea typeface="Tahoma" panose="020B0604030504040204" pitchFamily="34" charset="0"/>
              <a:cs typeface="Tahoma" panose="020B0604030504040204" pitchFamily="34" charset="0"/>
            </a:endParaRPr>
          </a:p>
        </p:txBody>
      </p:sp>
      <p:sp>
        <p:nvSpPr>
          <p:cNvPr id="14" name="Slide Number Placeholder 4">
            <a:extLst>
              <a:ext uri="{FF2B5EF4-FFF2-40B4-BE49-F238E27FC236}">
                <a16:creationId xmlns:a16="http://schemas.microsoft.com/office/drawing/2014/main" id="{A676D78B-CE65-4D4B-92E3-E439B1B86954}"/>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95</a:t>
            </a:fld>
            <a:endParaRPr lang="en-US" dirty="0"/>
          </a:p>
        </p:txBody>
      </p:sp>
    </p:spTree>
    <p:custDataLst>
      <p:tags r:id="rId1"/>
    </p:custDataLst>
    <p:extLst>
      <p:ext uri="{BB962C8B-B14F-4D97-AF65-F5344CB8AC3E}">
        <p14:creationId xmlns:p14="http://schemas.microsoft.com/office/powerpoint/2010/main" val="42526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5" grpId="0" animBg="1"/>
      <p:bldP spid="3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368185-246B-410A-812C-4615F43FD731}"/>
              </a:ext>
            </a:extLst>
          </p:cNvPr>
          <p:cNvSpPr txBox="1"/>
          <p:nvPr/>
        </p:nvSpPr>
        <p:spPr>
          <a:xfrm>
            <a:off x="323528" y="4284945"/>
            <a:ext cx="8424936" cy="1038746"/>
          </a:xfrm>
          <a:prstGeom prst="rect">
            <a:avLst/>
          </a:prstGeom>
          <a:noFill/>
        </p:spPr>
        <p:txBody>
          <a:bodyPr wrap="square" rtlCol="0">
            <a:spAutoFit/>
          </a:bodyPr>
          <a:lstStyle/>
          <a:p>
            <a:pPr marL="257175" indent="-257175">
              <a:buFont typeface="Arial" panose="020B0604020202020204" pitchFamily="34" charset="0"/>
              <a:buChar char="•"/>
            </a:pPr>
            <a:r>
              <a:rPr lang="en-US" sz="3075" dirty="0">
                <a:latin typeface="Tahoma" panose="020B0604030504040204" pitchFamily="34" charset="0"/>
                <a:ea typeface="Tahoma" panose="020B0604030504040204" pitchFamily="34" charset="0"/>
                <a:cs typeface="Tahoma" panose="020B0604030504040204" pitchFamily="34" charset="0"/>
              </a:rPr>
              <a:t>Encodes the positions of non-zero elements</a:t>
            </a:r>
          </a:p>
          <a:p>
            <a:r>
              <a:rPr lang="en-US" sz="3075" dirty="0">
                <a:latin typeface="Tahoma" panose="020B0604030504040204" pitchFamily="34" charset="0"/>
                <a:ea typeface="Tahoma" panose="020B0604030504040204" pitchFamily="34" charset="0"/>
                <a:cs typeface="Tahoma" panose="020B0604030504040204" pitchFamily="34" charset="0"/>
              </a:rPr>
              <a:t>   using bits to</a:t>
            </a:r>
            <a:r>
              <a:rPr lang="en-US" sz="3075"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3075" dirty="0">
                <a:latin typeface="Tahoma" panose="020B0604030504040204" pitchFamily="34" charset="0"/>
                <a:ea typeface="Tahoma" panose="020B0604030504040204" pitchFamily="34" charset="0"/>
                <a:cs typeface="Tahoma" panose="020B0604030504040204" pitchFamily="34" charset="0"/>
              </a:rPr>
              <a:t>maintain</a:t>
            </a:r>
            <a:r>
              <a:rPr lang="en-US" sz="3075" dirty="0">
                <a:solidFill>
                  <a:srgbClr val="00B050"/>
                </a:solidFill>
                <a:latin typeface="Tahoma" panose="020B0604030504040204" pitchFamily="34" charset="0"/>
                <a:ea typeface="Tahoma" panose="020B0604030504040204" pitchFamily="34" charset="0"/>
                <a:cs typeface="Tahoma" panose="020B0604030504040204" pitchFamily="34" charset="0"/>
              </a:rPr>
              <a:t> low storage overhead</a:t>
            </a:r>
          </a:p>
        </p:txBody>
      </p:sp>
      <p:sp>
        <p:nvSpPr>
          <p:cNvPr id="56" name="TextBox 55">
            <a:extLst>
              <a:ext uri="{FF2B5EF4-FFF2-40B4-BE49-F238E27FC236}">
                <a16:creationId xmlns:a16="http://schemas.microsoft.com/office/drawing/2014/main" id="{26AB16B9-DA02-4972-8663-900FDC3A1CA4}"/>
              </a:ext>
            </a:extLst>
          </p:cNvPr>
          <p:cNvSpPr txBox="1"/>
          <p:nvPr/>
        </p:nvSpPr>
        <p:spPr>
          <a:xfrm>
            <a:off x="9096513" y="2916906"/>
            <a:ext cx="444352" cy="646331"/>
          </a:xfrm>
          <a:prstGeom prst="rect">
            <a:avLst/>
          </a:prstGeom>
          <a:noFill/>
        </p:spPr>
        <p:txBody>
          <a:bodyPr wrap="none" rtlCol="0">
            <a:spAutoFit/>
          </a:bodyPr>
          <a:lstStyle/>
          <a:p>
            <a:endParaRPr lang="en-US" b="1" dirty="0"/>
          </a:p>
          <a:p>
            <a:pPr marL="257175" indent="-257175">
              <a:buFont typeface="Arial" panose="020B0604020202020204" pitchFamily="34" charset="0"/>
              <a:buChar char="•"/>
            </a:pPr>
            <a:endParaRPr lang="en-CH" b="1" dirty="0"/>
          </a:p>
        </p:txBody>
      </p:sp>
      <p:sp>
        <p:nvSpPr>
          <p:cNvPr id="8" name="Title 7">
            <a:extLst>
              <a:ext uri="{FF2B5EF4-FFF2-40B4-BE49-F238E27FC236}">
                <a16:creationId xmlns:a16="http://schemas.microsoft.com/office/drawing/2014/main" id="{FB551596-8C6C-47D5-AA03-1C2D026EFDEB}"/>
              </a:ext>
            </a:extLst>
          </p:cNvPr>
          <p:cNvSpPr>
            <a:spLocks noGrp="1"/>
          </p:cNvSpPr>
          <p:nvPr>
            <p:ph type="title"/>
          </p:nvPr>
        </p:nvSpPr>
        <p:spPr/>
        <p:txBody>
          <a:bodyPr>
            <a:noAutofit/>
          </a:bodyPr>
          <a:lstStyle/>
          <a:p>
            <a:r>
              <a:rPr lang="en-US" sz="3600" dirty="0">
                <a:solidFill>
                  <a:srgbClr val="0070C0"/>
                </a:solidFill>
              </a:rPr>
              <a:t>SMASH: Software Compression Scheme (I)</a:t>
            </a:r>
            <a:endParaRPr lang="en-CH" sz="3600" dirty="0">
              <a:solidFill>
                <a:srgbClr val="0070C0"/>
              </a:solidFill>
            </a:endParaRPr>
          </a:p>
        </p:txBody>
      </p:sp>
      <p:sp>
        <p:nvSpPr>
          <p:cNvPr id="9" name="Rectangle: Rounded Corners 8">
            <a:extLst>
              <a:ext uri="{FF2B5EF4-FFF2-40B4-BE49-F238E27FC236}">
                <a16:creationId xmlns:a16="http://schemas.microsoft.com/office/drawing/2014/main" id="{20538DF1-AD69-4FFE-91AC-C25B71674B63}"/>
              </a:ext>
            </a:extLst>
          </p:cNvPr>
          <p:cNvSpPr/>
          <p:nvPr/>
        </p:nvSpPr>
        <p:spPr>
          <a:xfrm>
            <a:off x="2649947" y="1766748"/>
            <a:ext cx="3506229" cy="1894691"/>
          </a:xfrm>
          <a:prstGeom prst="roundRect">
            <a:avLst/>
          </a:prstGeom>
          <a:solidFill>
            <a:schemeClr val="accent2">
              <a:lumMod val="20000"/>
              <a:lumOff val="80000"/>
            </a:schemeClr>
          </a:solidFill>
          <a:ln w="635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Efficient compression using a Hierarchy of Bitmaps</a:t>
            </a:r>
            <a:endParaRPr lang="en-CH" sz="3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C84C6AA0-BFEF-4C9E-8A54-5418FAB445AD}"/>
              </a:ext>
            </a:extLst>
          </p:cNvPr>
          <p:cNvSpPr txBox="1"/>
          <p:nvPr/>
        </p:nvSpPr>
        <p:spPr>
          <a:xfrm>
            <a:off x="3505851" y="1124744"/>
            <a:ext cx="1794420" cy="553998"/>
          </a:xfrm>
          <a:prstGeom prst="rect">
            <a:avLst/>
          </a:prstGeom>
          <a:noFill/>
        </p:spPr>
        <p:txBody>
          <a:bodyPr wrap="square" rtlCol="0">
            <a:spAutoFit/>
          </a:bodyPr>
          <a:lstStyle/>
          <a:p>
            <a:pPr algn="ctr"/>
            <a:r>
              <a:rPr lang="en-US" sz="3000" dirty="0">
                <a:solidFill>
                  <a:srgbClr val="0070C0"/>
                </a:solidFill>
                <a:latin typeface="Tahoma" panose="020B0604030504040204" pitchFamily="34" charset="0"/>
                <a:ea typeface="Tahoma" panose="020B0604030504040204" pitchFamily="34" charset="0"/>
                <a:cs typeface="Tahoma" panose="020B0604030504040204" pitchFamily="34" charset="0"/>
              </a:rPr>
              <a:t>Software</a:t>
            </a:r>
            <a:endParaRPr lang="en-CH" sz="3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4">
            <a:extLst>
              <a:ext uri="{FF2B5EF4-FFF2-40B4-BE49-F238E27FC236}">
                <a16:creationId xmlns:a16="http://schemas.microsoft.com/office/drawing/2014/main" id="{8882F7F7-B1BD-E24E-B7ED-ACB02900461A}"/>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96</a:t>
            </a:fld>
            <a:endParaRPr lang="en-US" dirty="0"/>
          </a:p>
        </p:txBody>
      </p:sp>
    </p:spTree>
    <p:extLst>
      <p:ext uri="{BB962C8B-B14F-4D97-AF65-F5344CB8AC3E}">
        <p14:creationId xmlns:p14="http://schemas.microsoft.com/office/powerpoint/2010/main" val="8898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09916AF-9FF7-4887-B9C3-F51CA55A2C3B}"/>
              </a:ext>
            </a:extLst>
          </p:cNvPr>
          <p:cNvSpPr/>
          <p:nvPr/>
        </p:nvSpPr>
        <p:spPr>
          <a:xfrm>
            <a:off x="4510256" y="2899732"/>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0" name="Rectangle 59">
            <a:extLst>
              <a:ext uri="{FF2B5EF4-FFF2-40B4-BE49-F238E27FC236}">
                <a16:creationId xmlns:a16="http://schemas.microsoft.com/office/drawing/2014/main" id="{A4DE2265-EFEC-4E27-B66C-B97F4B4D1052}"/>
              </a:ext>
            </a:extLst>
          </p:cNvPr>
          <p:cNvSpPr/>
          <p:nvPr/>
        </p:nvSpPr>
        <p:spPr>
          <a:xfrm>
            <a:off x="4836491" y="2899732"/>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1" name="Rectangle 60">
            <a:extLst>
              <a:ext uri="{FF2B5EF4-FFF2-40B4-BE49-F238E27FC236}">
                <a16:creationId xmlns:a16="http://schemas.microsoft.com/office/drawing/2014/main" id="{95268146-635D-42A8-8681-6C6D57C00FE3}"/>
              </a:ext>
            </a:extLst>
          </p:cNvPr>
          <p:cNvSpPr/>
          <p:nvPr/>
        </p:nvSpPr>
        <p:spPr>
          <a:xfrm>
            <a:off x="5162727" y="2899732"/>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2" name="Rectangle 61">
            <a:extLst>
              <a:ext uri="{FF2B5EF4-FFF2-40B4-BE49-F238E27FC236}">
                <a16:creationId xmlns:a16="http://schemas.microsoft.com/office/drawing/2014/main" id="{6E482275-B04B-42B9-A4A6-D81A6D5A5E3B}"/>
              </a:ext>
            </a:extLst>
          </p:cNvPr>
          <p:cNvSpPr/>
          <p:nvPr/>
        </p:nvSpPr>
        <p:spPr>
          <a:xfrm>
            <a:off x="5484940" y="2899732"/>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3" name="Rectangle 62">
            <a:extLst>
              <a:ext uri="{FF2B5EF4-FFF2-40B4-BE49-F238E27FC236}">
                <a16:creationId xmlns:a16="http://schemas.microsoft.com/office/drawing/2014/main" id="{0D363B2A-8A9B-428A-B0FA-FC6C4A90856F}"/>
              </a:ext>
            </a:extLst>
          </p:cNvPr>
          <p:cNvSpPr/>
          <p:nvPr/>
        </p:nvSpPr>
        <p:spPr>
          <a:xfrm>
            <a:off x="4510256" y="3220187"/>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4" name="Rectangle 63">
            <a:extLst>
              <a:ext uri="{FF2B5EF4-FFF2-40B4-BE49-F238E27FC236}">
                <a16:creationId xmlns:a16="http://schemas.microsoft.com/office/drawing/2014/main" id="{669DF21B-389D-430D-AB7F-D6211584B1F4}"/>
              </a:ext>
            </a:extLst>
          </p:cNvPr>
          <p:cNvSpPr/>
          <p:nvPr/>
        </p:nvSpPr>
        <p:spPr>
          <a:xfrm>
            <a:off x="4836491" y="3220187"/>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5" name="Rectangle 64">
            <a:extLst>
              <a:ext uri="{FF2B5EF4-FFF2-40B4-BE49-F238E27FC236}">
                <a16:creationId xmlns:a16="http://schemas.microsoft.com/office/drawing/2014/main" id="{8336F230-CCBA-4DB6-9354-BBF04A451B28}"/>
              </a:ext>
            </a:extLst>
          </p:cNvPr>
          <p:cNvSpPr/>
          <p:nvPr/>
        </p:nvSpPr>
        <p:spPr>
          <a:xfrm>
            <a:off x="5162727" y="3220187"/>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6" name="Rectangle 65">
            <a:extLst>
              <a:ext uri="{FF2B5EF4-FFF2-40B4-BE49-F238E27FC236}">
                <a16:creationId xmlns:a16="http://schemas.microsoft.com/office/drawing/2014/main" id="{3EF92EB9-75B6-4FDF-9D1F-7209ED8915EF}"/>
              </a:ext>
            </a:extLst>
          </p:cNvPr>
          <p:cNvSpPr/>
          <p:nvPr/>
        </p:nvSpPr>
        <p:spPr>
          <a:xfrm>
            <a:off x="5484940" y="3220187"/>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7" name="Rectangle 66">
            <a:extLst>
              <a:ext uri="{FF2B5EF4-FFF2-40B4-BE49-F238E27FC236}">
                <a16:creationId xmlns:a16="http://schemas.microsoft.com/office/drawing/2014/main" id="{55F6C7E4-82B7-4608-959B-F51C1FD03F7F}"/>
              </a:ext>
            </a:extLst>
          </p:cNvPr>
          <p:cNvSpPr/>
          <p:nvPr/>
        </p:nvSpPr>
        <p:spPr>
          <a:xfrm>
            <a:off x="4510256" y="3540643"/>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8" name="Rectangle 67">
            <a:extLst>
              <a:ext uri="{FF2B5EF4-FFF2-40B4-BE49-F238E27FC236}">
                <a16:creationId xmlns:a16="http://schemas.microsoft.com/office/drawing/2014/main" id="{32F58EBB-1B0E-43E8-8E3C-16B117C18231}"/>
              </a:ext>
            </a:extLst>
          </p:cNvPr>
          <p:cNvSpPr/>
          <p:nvPr/>
        </p:nvSpPr>
        <p:spPr>
          <a:xfrm>
            <a:off x="4836491" y="3540643"/>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9" name="Rectangle 68">
            <a:extLst>
              <a:ext uri="{FF2B5EF4-FFF2-40B4-BE49-F238E27FC236}">
                <a16:creationId xmlns:a16="http://schemas.microsoft.com/office/drawing/2014/main" id="{2846B02E-6523-4DBF-8623-3EFEFD985B38}"/>
              </a:ext>
            </a:extLst>
          </p:cNvPr>
          <p:cNvSpPr/>
          <p:nvPr/>
        </p:nvSpPr>
        <p:spPr>
          <a:xfrm>
            <a:off x="5162727" y="3540643"/>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0" name="Rectangle 69">
            <a:extLst>
              <a:ext uri="{FF2B5EF4-FFF2-40B4-BE49-F238E27FC236}">
                <a16:creationId xmlns:a16="http://schemas.microsoft.com/office/drawing/2014/main" id="{88485168-F2C7-43DB-9B0D-D5DF74732CD3}"/>
              </a:ext>
            </a:extLst>
          </p:cNvPr>
          <p:cNvSpPr/>
          <p:nvPr/>
        </p:nvSpPr>
        <p:spPr>
          <a:xfrm>
            <a:off x="5484940" y="3540643"/>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1" name="Rectangle 70">
            <a:extLst>
              <a:ext uri="{FF2B5EF4-FFF2-40B4-BE49-F238E27FC236}">
                <a16:creationId xmlns:a16="http://schemas.microsoft.com/office/drawing/2014/main" id="{CA410DA2-EC6E-4526-8E53-1ED3A7ACD093}"/>
              </a:ext>
            </a:extLst>
          </p:cNvPr>
          <p:cNvSpPr/>
          <p:nvPr/>
        </p:nvSpPr>
        <p:spPr>
          <a:xfrm>
            <a:off x="4510256" y="3844790"/>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2" name="Rectangle 71">
            <a:extLst>
              <a:ext uri="{FF2B5EF4-FFF2-40B4-BE49-F238E27FC236}">
                <a16:creationId xmlns:a16="http://schemas.microsoft.com/office/drawing/2014/main" id="{4D66B9EC-39F5-440B-94ED-FF961F599486}"/>
              </a:ext>
            </a:extLst>
          </p:cNvPr>
          <p:cNvSpPr/>
          <p:nvPr/>
        </p:nvSpPr>
        <p:spPr>
          <a:xfrm>
            <a:off x="4836491" y="3844790"/>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solidFill>
                  <a:schemeClr val="bg1"/>
                </a:solidFill>
                <a:latin typeface="Tahoma" panose="020B0604030504040204" pitchFamily="34" charset="0"/>
                <a:ea typeface="Tahoma" panose="020B0604030504040204" pitchFamily="34" charset="0"/>
                <a:cs typeface="Tahoma" panose="020B0604030504040204" pitchFamily="34" charset="0"/>
              </a:rPr>
              <a:t>0</a:t>
            </a:r>
            <a:endParaRPr lang="en-CH" sz="21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3" name="Rectangle 72">
            <a:extLst>
              <a:ext uri="{FF2B5EF4-FFF2-40B4-BE49-F238E27FC236}">
                <a16:creationId xmlns:a16="http://schemas.microsoft.com/office/drawing/2014/main" id="{EEE6EA22-3A02-41B6-BF60-3C6D341208BF}"/>
              </a:ext>
            </a:extLst>
          </p:cNvPr>
          <p:cNvSpPr/>
          <p:nvPr/>
        </p:nvSpPr>
        <p:spPr>
          <a:xfrm>
            <a:off x="5162727" y="3844790"/>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CH" sz="21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4" name="Rectangle 73">
            <a:extLst>
              <a:ext uri="{FF2B5EF4-FFF2-40B4-BE49-F238E27FC236}">
                <a16:creationId xmlns:a16="http://schemas.microsoft.com/office/drawing/2014/main" id="{16F1B437-BA31-484F-8801-2E91A8AA4E50}"/>
              </a:ext>
            </a:extLst>
          </p:cNvPr>
          <p:cNvSpPr/>
          <p:nvPr/>
        </p:nvSpPr>
        <p:spPr>
          <a:xfrm>
            <a:off x="5484940" y="3844790"/>
            <a:ext cx="326236" cy="320456"/>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CH" sz="21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7" name="MATRIX">
            <a:extLst>
              <a:ext uri="{FF2B5EF4-FFF2-40B4-BE49-F238E27FC236}">
                <a16:creationId xmlns:a16="http://schemas.microsoft.com/office/drawing/2014/main" id="{783A7695-B9E4-40EB-8B3A-D7501E91B460}"/>
              </a:ext>
            </a:extLst>
          </p:cNvPr>
          <p:cNvSpPr/>
          <p:nvPr/>
        </p:nvSpPr>
        <p:spPr>
          <a:xfrm>
            <a:off x="491859" y="2914166"/>
            <a:ext cx="3070122" cy="1657745"/>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B677B1A9-3A68-4F20-A0AC-39FC683FD055}"/>
              </a:ext>
            </a:extLst>
          </p:cNvPr>
          <p:cNvSpPr txBox="1"/>
          <p:nvPr/>
        </p:nvSpPr>
        <p:spPr>
          <a:xfrm>
            <a:off x="157146" y="1280204"/>
            <a:ext cx="8672421" cy="900246"/>
          </a:xfrm>
          <a:prstGeom prst="rect">
            <a:avLst/>
          </a:prstGeom>
          <a:solidFill>
            <a:schemeClr val="accent6">
              <a:lumMod val="20000"/>
              <a:lumOff val="80000"/>
            </a:schemeClr>
          </a:solidFill>
        </p:spPr>
        <p:txBody>
          <a:bodyPr wrap="square" rtlCol="0">
            <a:spAutoFit/>
          </a:bodyPr>
          <a:lstStyle/>
          <a:p>
            <a:pPr algn="ctr"/>
            <a:r>
              <a:rPr lang="en-US" sz="2625"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Encodes if a block of the matrix contains </a:t>
            </a:r>
          </a:p>
          <a:p>
            <a:pPr algn="ctr"/>
            <a:r>
              <a:rPr lang="en-US" sz="2625"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non-zero element </a:t>
            </a:r>
            <a:endParaRPr lang="en-US" sz="2625" u="sng"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p:txBody>
      </p:sp>
      <p:sp>
        <p:nvSpPr>
          <p:cNvPr id="7" name="Rectangle 6">
            <a:extLst>
              <a:ext uri="{FF2B5EF4-FFF2-40B4-BE49-F238E27FC236}">
                <a16:creationId xmlns:a16="http://schemas.microsoft.com/office/drawing/2014/main" id="{4BED903F-7A39-4AF6-8BA9-7D158B76BB07}"/>
              </a:ext>
            </a:extLst>
          </p:cNvPr>
          <p:cNvSpPr/>
          <p:nvPr/>
        </p:nvSpPr>
        <p:spPr>
          <a:xfrm>
            <a:off x="4516654" y="2914166"/>
            <a:ext cx="326236" cy="320456"/>
          </a:xfrm>
          <a:prstGeom prst="rect">
            <a:avLst/>
          </a:prstGeom>
          <a:solidFill>
            <a:srgbClr val="C00000"/>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1</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5" name="Bitmap">
            <a:extLst>
              <a:ext uri="{FF2B5EF4-FFF2-40B4-BE49-F238E27FC236}">
                <a16:creationId xmlns:a16="http://schemas.microsoft.com/office/drawing/2014/main" id="{B1217ED1-E5B0-449F-A02D-BD91B0AD38E2}"/>
              </a:ext>
            </a:extLst>
          </p:cNvPr>
          <p:cNvSpPr/>
          <p:nvPr/>
        </p:nvSpPr>
        <p:spPr>
          <a:xfrm>
            <a:off x="4545640" y="2487113"/>
            <a:ext cx="1340132" cy="438582"/>
          </a:xfrm>
          <a:prstGeom prst="rect">
            <a:avLst/>
          </a:prstGeom>
        </p:spPr>
        <p:txBody>
          <a:bodyPr wrap="square">
            <a:spAutoFit/>
          </a:bodyPr>
          <a:lstStyle/>
          <a:p>
            <a:r>
              <a:rPr lang="en-US" sz="2250" dirty="0">
                <a:latin typeface="Tahoma" panose="020B0604030504040204" pitchFamily="34" charset="0"/>
                <a:ea typeface="Tahoma" panose="020B0604030504040204" pitchFamily="34" charset="0"/>
                <a:cs typeface="Tahoma" panose="020B0604030504040204" pitchFamily="34" charset="0"/>
              </a:rPr>
              <a:t>BITMAP</a:t>
            </a:r>
            <a:endParaRPr lang="en-CH" sz="2250" dirty="0">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59359B40-BF86-46A7-90E4-E84C5F3658CD}"/>
              </a:ext>
            </a:extLst>
          </p:cNvPr>
          <p:cNvSpPr/>
          <p:nvPr/>
        </p:nvSpPr>
        <p:spPr>
          <a:xfrm>
            <a:off x="4842889" y="2914166"/>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C6E99A24-11E2-43AD-8D16-8C64383870C6}"/>
              </a:ext>
            </a:extLst>
          </p:cNvPr>
          <p:cNvSpPr/>
          <p:nvPr/>
        </p:nvSpPr>
        <p:spPr>
          <a:xfrm>
            <a:off x="5169125" y="2914166"/>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33" name="Rectangle 32">
            <a:extLst>
              <a:ext uri="{FF2B5EF4-FFF2-40B4-BE49-F238E27FC236}">
                <a16:creationId xmlns:a16="http://schemas.microsoft.com/office/drawing/2014/main" id="{D4F796E0-4871-4A07-A0B4-498E8B06CB4A}"/>
              </a:ext>
            </a:extLst>
          </p:cNvPr>
          <p:cNvSpPr/>
          <p:nvPr/>
        </p:nvSpPr>
        <p:spPr>
          <a:xfrm>
            <a:off x="5491338" y="2914166"/>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34" name="Rectangle 33">
            <a:extLst>
              <a:ext uri="{FF2B5EF4-FFF2-40B4-BE49-F238E27FC236}">
                <a16:creationId xmlns:a16="http://schemas.microsoft.com/office/drawing/2014/main" id="{FD57E8D5-E1A7-42B9-B408-83B67A8CC812}"/>
              </a:ext>
            </a:extLst>
          </p:cNvPr>
          <p:cNvSpPr/>
          <p:nvPr/>
        </p:nvSpPr>
        <p:spPr>
          <a:xfrm>
            <a:off x="4516654" y="3234621"/>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35" name="Rectangle 34">
            <a:extLst>
              <a:ext uri="{FF2B5EF4-FFF2-40B4-BE49-F238E27FC236}">
                <a16:creationId xmlns:a16="http://schemas.microsoft.com/office/drawing/2014/main" id="{15051C63-5D41-4687-A293-5B7C8D72743E}"/>
              </a:ext>
            </a:extLst>
          </p:cNvPr>
          <p:cNvSpPr/>
          <p:nvPr/>
        </p:nvSpPr>
        <p:spPr>
          <a:xfrm>
            <a:off x="4842889" y="3234621"/>
            <a:ext cx="326236" cy="320456"/>
          </a:xfrm>
          <a:prstGeom prst="rect">
            <a:avLst/>
          </a:prstGeom>
          <a:solidFill>
            <a:srgbClr val="C00000"/>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1</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36" name="Rectangle 35">
            <a:extLst>
              <a:ext uri="{FF2B5EF4-FFF2-40B4-BE49-F238E27FC236}">
                <a16:creationId xmlns:a16="http://schemas.microsoft.com/office/drawing/2014/main" id="{EC784373-6406-47B2-AF58-9786140589FB}"/>
              </a:ext>
            </a:extLst>
          </p:cNvPr>
          <p:cNvSpPr/>
          <p:nvPr/>
        </p:nvSpPr>
        <p:spPr>
          <a:xfrm>
            <a:off x="5169125" y="3234621"/>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6144B1FD-E3BB-4252-B472-2E62274F284B}"/>
              </a:ext>
            </a:extLst>
          </p:cNvPr>
          <p:cNvSpPr/>
          <p:nvPr/>
        </p:nvSpPr>
        <p:spPr>
          <a:xfrm>
            <a:off x="5491338" y="3234621"/>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45D2FCA1-5B81-444F-9B6A-93C4205DE091}"/>
              </a:ext>
            </a:extLst>
          </p:cNvPr>
          <p:cNvSpPr/>
          <p:nvPr/>
        </p:nvSpPr>
        <p:spPr>
          <a:xfrm>
            <a:off x="4516654" y="3555077"/>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2BE29C19-CE72-47B7-A734-E42B52E0C340}"/>
              </a:ext>
            </a:extLst>
          </p:cNvPr>
          <p:cNvSpPr/>
          <p:nvPr/>
        </p:nvSpPr>
        <p:spPr>
          <a:xfrm>
            <a:off x="4842889" y="3555077"/>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40" name="Rectangle 39">
            <a:extLst>
              <a:ext uri="{FF2B5EF4-FFF2-40B4-BE49-F238E27FC236}">
                <a16:creationId xmlns:a16="http://schemas.microsoft.com/office/drawing/2014/main" id="{EE377921-B027-48FD-B5CA-6D02A68B079E}"/>
              </a:ext>
            </a:extLst>
          </p:cNvPr>
          <p:cNvSpPr/>
          <p:nvPr/>
        </p:nvSpPr>
        <p:spPr>
          <a:xfrm>
            <a:off x="5169125" y="3555077"/>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41" name="Rectangle 40">
            <a:extLst>
              <a:ext uri="{FF2B5EF4-FFF2-40B4-BE49-F238E27FC236}">
                <a16:creationId xmlns:a16="http://schemas.microsoft.com/office/drawing/2014/main" id="{C273E784-22E4-4C4A-A438-4E9BD86044EE}"/>
              </a:ext>
            </a:extLst>
          </p:cNvPr>
          <p:cNvSpPr/>
          <p:nvPr/>
        </p:nvSpPr>
        <p:spPr>
          <a:xfrm>
            <a:off x="5491338" y="3555077"/>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42" name="Rectangle 41">
            <a:extLst>
              <a:ext uri="{FF2B5EF4-FFF2-40B4-BE49-F238E27FC236}">
                <a16:creationId xmlns:a16="http://schemas.microsoft.com/office/drawing/2014/main" id="{FC94502A-7BF3-4C48-9AAF-025903FD99B4}"/>
              </a:ext>
            </a:extLst>
          </p:cNvPr>
          <p:cNvSpPr/>
          <p:nvPr/>
        </p:nvSpPr>
        <p:spPr>
          <a:xfrm>
            <a:off x="4516654" y="3859224"/>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43" name="Rectangle 42">
            <a:extLst>
              <a:ext uri="{FF2B5EF4-FFF2-40B4-BE49-F238E27FC236}">
                <a16:creationId xmlns:a16="http://schemas.microsoft.com/office/drawing/2014/main" id="{4A47CDAB-AF63-4C25-B856-079ECEB53D90}"/>
              </a:ext>
            </a:extLst>
          </p:cNvPr>
          <p:cNvSpPr/>
          <p:nvPr/>
        </p:nvSpPr>
        <p:spPr>
          <a:xfrm>
            <a:off x="4842889" y="3859224"/>
            <a:ext cx="326236" cy="320456"/>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dirty="0">
                <a:latin typeface="Tahoma" panose="020B0604030504040204" pitchFamily="34" charset="0"/>
                <a:ea typeface="Tahoma" panose="020B0604030504040204" pitchFamily="34" charset="0"/>
                <a:cs typeface="Tahoma" panose="020B0604030504040204" pitchFamily="34" charset="0"/>
              </a:rPr>
              <a:t>0</a:t>
            </a:r>
            <a:endParaRPr lang="en-CH" sz="2100" dirty="0">
              <a:latin typeface="Tahoma" panose="020B0604030504040204" pitchFamily="34" charset="0"/>
              <a:ea typeface="Tahoma" panose="020B0604030504040204" pitchFamily="34" charset="0"/>
              <a:cs typeface="Tahoma" panose="020B0604030504040204" pitchFamily="34" charset="0"/>
            </a:endParaRPr>
          </a:p>
        </p:txBody>
      </p:sp>
      <p:sp>
        <p:nvSpPr>
          <p:cNvPr id="44" name="Rectangle 43">
            <a:extLst>
              <a:ext uri="{FF2B5EF4-FFF2-40B4-BE49-F238E27FC236}">
                <a16:creationId xmlns:a16="http://schemas.microsoft.com/office/drawing/2014/main" id="{41FDCF96-DBF7-4A6C-8064-7D8391175B4F}"/>
              </a:ext>
            </a:extLst>
          </p:cNvPr>
          <p:cNvSpPr/>
          <p:nvPr/>
        </p:nvSpPr>
        <p:spPr>
          <a:xfrm>
            <a:off x="5169125" y="3859224"/>
            <a:ext cx="326236" cy="320456"/>
          </a:xfrm>
          <a:prstGeom prst="rect">
            <a:avLst/>
          </a:prstGeom>
          <a:solidFill>
            <a:srgbClr val="C00000"/>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a:latin typeface="Tahoma" panose="020B0604030504040204" pitchFamily="34" charset="0"/>
                <a:ea typeface="Tahoma" panose="020B0604030504040204" pitchFamily="34" charset="0"/>
                <a:cs typeface="Tahoma" panose="020B0604030504040204" pitchFamily="34" charset="0"/>
              </a:rPr>
              <a:t>1</a:t>
            </a:r>
            <a:endParaRPr lang="en-CH" sz="2100">
              <a:latin typeface="Tahoma" panose="020B0604030504040204" pitchFamily="34" charset="0"/>
              <a:ea typeface="Tahoma" panose="020B0604030504040204" pitchFamily="34" charset="0"/>
              <a:cs typeface="Tahoma" panose="020B0604030504040204" pitchFamily="34" charset="0"/>
            </a:endParaRPr>
          </a:p>
        </p:txBody>
      </p:sp>
      <p:sp>
        <p:nvSpPr>
          <p:cNvPr id="45" name="Rectangle 44">
            <a:extLst>
              <a:ext uri="{FF2B5EF4-FFF2-40B4-BE49-F238E27FC236}">
                <a16:creationId xmlns:a16="http://schemas.microsoft.com/office/drawing/2014/main" id="{A21D2DDA-358A-4CEE-82B4-C4F6CF1344B4}"/>
              </a:ext>
            </a:extLst>
          </p:cNvPr>
          <p:cNvSpPr/>
          <p:nvPr/>
        </p:nvSpPr>
        <p:spPr>
          <a:xfrm>
            <a:off x="5491338" y="3859224"/>
            <a:ext cx="326236" cy="320456"/>
          </a:xfrm>
          <a:prstGeom prst="rect">
            <a:avLst/>
          </a:prstGeom>
          <a:solidFill>
            <a:srgbClr val="C00000"/>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100">
                <a:latin typeface="Tahoma" panose="020B0604030504040204" pitchFamily="34" charset="0"/>
                <a:ea typeface="Tahoma" panose="020B0604030504040204" pitchFamily="34" charset="0"/>
                <a:cs typeface="Tahoma" panose="020B0604030504040204" pitchFamily="34" charset="0"/>
              </a:rPr>
              <a:t>1</a:t>
            </a:r>
            <a:endParaRPr lang="en-CH" sz="2100">
              <a:latin typeface="Tahoma" panose="020B0604030504040204" pitchFamily="34" charset="0"/>
              <a:ea typeface="Tahoma" panose="020B0604030504040204" pitchFamily="34" charset="0"/>
              <a:cs typeface="Tahoma" panose="020B0604030504040204" pitchFamily="34" charset="0"/>
            </a:endParaRPr>
          </a:p>
        </p:txBody>
      </p:sp>
      <p:cxnSp>
        <p:nvCxnSpPr>
          <p:cNvPr id="48" name="Straight Arrow Connector 47">
            <a:extLst>
              <a:ext uri="{FF2B5EF4-FFF2-40B4-BE49-F238E27FC236}">
                <a16:creationId xmlns:a16="http://schemas.microsoft.com/office/drawing/2014/main" id="{00180635-11BC-4C3F-9EB0-ADBD5B5B4341}"/>
              </a:ext>
            </a:extLst>
          </p:cNvPr>
          <p:cNvCxnSpPr>
            <a:cxnSpLocks/>
          </p:cNvCxnSpPr>
          <p:nvPr/>
        </p:nvCxnSpPr>
        <p:spPr>
          <a:xfrm flipH="1">
            <a:off x="6055602" y="3555077"/>
            <a:ext cx="374319"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EC9FB76-3D86-44BF-905B-96081E6E25D4}"/>
              </a:ext>
            </a:extLst>
          </p:cNvPr>
          <p:cNvSpPr txBox="1"/>
          <p:nvPr/>
        </p:nvSpPr>
        <p:spPr>
          <a:xfrm>
            <a:off x="6609894" y="2875477"/>
            <a:ext cx="2219673" cy="1304203"/>
          </a:xfrm>
          <a:prstGeom prst="rect">
            <a:avLst/>
          </a:prstGeom>
          <a:solidFill>
            <a:schemeClr val="accent1">
              <a:lumMod val="20000"/>
              <a:lumOff val="80000"/>
            </a:schemeClr>
          </a:solidFill>
        </p:spPr>
        <p:txBody>
          <a:bodyPr wrap="square" rtlCol="0">
            <a:spAutoFit/>
          </a:bodyPr>
          <a:lstStyle/>
          <a:p>
            <a:r>
              <a:rPr lang="en-US" sz="2625"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Might contain high number of zero bits</a:t>
            </a:r>
          </a:p>
        </p:txBody>
      </p:sp>
      <p:sp>
        <p:nvSpPr>
          <p:cNvPr id="25" name="Title 24">
            <a:extLst>
              <a:ext uri="{FF2B5EF4-FFF2-40B4-BE49-F238E27FC236}">
                <a16:creationId xmlns:a16="http://schemas.microsoft.com/office/drawing/2014/main" id="{C0C6C20A-486D-4A30-8F40-901DBA8FD36A}"/>
              </a:ext>
            </a:extLst>
          </p:cNvPr>
          <p:cNvSpPr>
            <a:spLocks noGrp="1"/>
          </p:cNvSpPr>
          <p:nvPr>
            <p:ph type="title"/>
          </p:nvPr>
        </p:nvSpPr>
        <p:spPr/>
        <p:txBody>
          <a:bodyPr>
            <a:noAutofit/>
          </a:bodyPr>
          <a:lstStyle/>
          <a:p>
            <a:r>
              <a:rPr lang="en-US" sz="3600" dirty="0">
                <a:solidFill>
                  <a:srgbClr val="0070C0"/>
                </a:solidFill>
              </a:rPr>
              <a:t>SMASH: Software Compression Scheme (II)</a:t>
            </a:r>
            <a:endParaRPr lang="en-CH" sz="3600" dirty="0">
              <a:solidFill>
                <a:srgbClr val="0070C0"/>
              </a:solidFill>
            </a:endParaRPr>
          </a:p>
        </p:txBody>
      </p:sp>
      <p:sp>
        <p:nvSpPr>
          <p:cNvPr id="2" name="Rectangle 1">
            <a:extLst>
              <a:ext uri="{FF2B5EF4-FFF2-40B4-BE49-F238E27FC236}">
                <a16:creationId xmlns:a16="http://schemas.microsoft.com/office/drawing/2014/main" id="{DE1CB6FD-B95E-4B98-9943-0FC5BC8A8A0B}"/>
              </a:ext>
            </a:extLst>
          </p:cNvPr>
          <p:cNvSpPr/>
          <p:nvPr/>
        </p:nvSpPr>
        <p:spPr>
          <a:xfrm>
            <a:off x="124871" y="869048"/>
            <a:ext cx="1309974" cy="446276"/>
          </a:xfrm>
          <a:prstGeom prst="rect">
            <a:avLst/>
          </a:prstGeom>
        </p:spPr>
        <p:txBody>
          <a:bodyPr wrap="none">
            <a:spAutoFit/>
          </a:bodyPr>
          <a:lstStyle/>
          <a:p>
            <a:r>
              <a:rPr lang="en-US" sz="2300" dirty="0">
                <a:latin typeface="Tahoma" panose="020B0604030504040204" pitchFamily="34" charset="0"/>
                <a:ea typeface="Tahoma" panose="020B0604030504040204" pitchFamily="34" charset="0"/>
                <a:cs typeface="Tahoma" panose="020B0604030504040204" pitchFamily="34" charset="0"/>
              </a:rPr>
              <a:t>BITMAP:</a:t>
            </a:r>
            <a:endParaRPr lang="en-CH" sz="2300" dirty="0">
              <a:latin typeface="Tahoma" panose="020B0604030504040204" pitchFamily="34" charset="0"/>
              <a:ea typeface="Tahoma" panose="020B0604030504040204" pitchFamily="34" charset="0"/>
              <a:cs typeface="Tahoma" panose="020B0604030504040204" pitchFamily="34" charset="0"/>
            </a:endParaRPr>
          </a:p>
        </p:txBody>
      </p:sp>
      <p:sp>
        <p:nvSpPr>
          <p:cNvPr id="47" name="Rectangle 46">
            <a:extLst>
              <a:ext uri="{FF2B5EF4-FFF2-40B4-BE49-F238E27FC236}">
                <a16:creationId xmlns:a16="http://schemas.microsoft.com/office/drawing/2014/main" id="{07320A45-A275-4E40-9E92-506AF79D4050}"/>
              </a:ext>
            </a:extLst>
          </p:cNvPr>
          <p:cNvSpPr/>
          <p:nvPr/>
        </p:nvSpPr>
        <p:spPr>
          <a:xfrm>
            <a:off x="1362733" y="2387058"/>
            <a:ext cx="1187954" cy="438582"/>
          </a:xfrm>
          <a:prstGeom prst="rect">
            <a:avLst/>
          </a:prstGeom>
        </p:spPr>
        <p:txBody>
          <a:bodyPr wrap="none">
            <a:spAutoFit/>
          </a:bodyPr>
          <a:lstStyle/>
          <a:p>
            <a:r>
              <a:rPr lang="en-US" sz="2250" dirty="0">
                <a:latin typeface="Tahoma" panose="020B0604030504040204" pitchFamily="34" charset="0"/>
                <a:ea typeface="Tahoma" panose="020B0604030504040204" pitchFamily="34" charset="0"/>
                <a:cs typeface="Tahoma" panose="020B0604030504040204" pitchFamily="34" charset="0"/>
              </a:rPr>
              <a:t>MATRIX</a:t>
            </a:r>
            <a:endParaRPr lang="en-CH" sz="2250" dirty="0">
              <a:latin typeface="Tahoma" panose="020B0604030504040204" pitchFamily="34" charset="0"/>
              <a:ea typeface="Tahoma" panose="020B0604030504040204" pitchFamily="34" charset="0"/>
              <a:cs typeface="Tahoma" panose="020B0604030504040204" pitchFamily="34" charset="0"/>
            </a:endParaRPr>
          </a:p>
        </p:txBody>
      </p:sp>
      <p:sp>
        <p:nvSpPr>
          <p:cNvPr id="89" name="DIV_1">
            <a:extLst>
              <a:ext uri="{FF2B5EF4-FFF2-40B4-BE49-F238E27FC236}">
                <a16:creationId xmlns:a16="http://schemas.microsoft.com/office/drawing/2014/main" id="{E1CC3E23-36DC-48DD-8A7B-23EF95DEF632}"/>
              </a:ext>
            </a:extLst>
          </p:cNvPr>
          <p:cNvSpPr/>
          <p:nvPr/>
        </p:nvSpPr>
        <p:spPr>
          <a:xfrm>
            <a:off x="491857" y="2914166"/>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0" name="DIV_2">
            <a:extLst>
              <a:ext uri="{FF2B5EF4-FFF2-40B4-BE49-F238E27FC236}">
                <a16:creationId xmlns:a16="http://schemas.microsoft.com/office/drawing/2014/main" id="{6B191C7D-8241-4C50-BF6D-E2E0BDF34C90}"/>
              </a:ext>
            </a:extLst>
          </p:cNvPr>
          <p:cNvSpPr/>
          <p:nvPr/>
        </p:nvSpPr>
        <p:spPr>
          <a:xfrm>
            <a:off x="1259388" y="2914165"/>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1" name="DIV_3">
            <a:extLst>
              <a:ext uri="{FF2B5EF4-FFF2-40B4-BE49-F238E27FC236}">
                <a16:creationId xmlns:a16="http://schemas.microsoft.com/office/drawing/2014/main" id="{562FD079-41A3-4180-B0CB-8E5A9D97DC29}"/>
              </a:ext>
            </a:extLst>
          </p:cNvPr>
          <p:cNvSpPr/>
          <p:nvPr/>
        </p:nvSpPr>
        <p:spPr>
          <a:xfrm>
            <a:off x="2026918" y="2914165"/>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2" name="DIV_4">
            <a:extLst>
              <a:ext uri="{FF2B5EF4-FFF2-40B4-BE49-F238E27FC236}">
                <a16:creationId xmlns:a16="http://schemas.microsoft.com/office/drawing/2014/main" id="{5B5D51A9-EC70-4CC0-B027-4B34E9C8DC18}"/>
              </a:ext>
            </a:extLst>
          </p:cNvPr>
          <p:cNvSpPr/>
          <p:nvPr/>
        </p:nvSpPr>
        <p:spPr>
          <a:xfrm>
            <a:off x="2794449" y="2914164"/>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3" name="DIV_5">
            <a:extLst>
              <a:ext uri="{FF2B5EF4-FFF2-40B4-BE49-F238E27FC236}">
                <a16:creationId xmlns:a16="http://schemas.microsoft.com/office/drawing/2014/main" id="{78B40AFC-C00F-4C5D-915B-39D2B21B7EBE}"/>
              </a:ext>
            </a:extLst>
          </p:cNvPr>
          <p:cNvSpPr/>
          <p:nvPr/>
        </p:nvSpPr>
        <p:spPr>
          <a:xfrm>
            <a:off x="492446" y="3328603"/>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4" name="DIV_6">
            <a:extLst>
              <a:ext uri="{FF2B5EF4-FFF2-40B4-BE49-F238E27FC236}">
                <a16:creationId xmlns:a16="http://schemas.microsoft.com/office/drawing/2014/main" id="{06B37B13-B644-46F7-B776-190256AA1B17}"/>
              </a:ext>
            </a:extLst>
          </p:cNvPr>
          <p:cNvSpPr/>
          <p:nvPr/>
        </p:nvSpPr>
        <p:spPr>
          <a:xfrm>
            <a:off x="1257000" y="3328603"/>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5" name="DIV_7">
            <a:extLst>
              <a:ext uri="{FF2B5EF4-FFF2-40B4-BE49-F238E27FC236}">
                <a16:creationId xmlns:a16="http://schemas.microsoft.com/office/drawing/2014/main" id="{A0DCE99E-0F01-4B68-8E5F-77116008D1CC}"/>
              </a:ext>
            </a:extLst>
          </p:cNvPr>
          <p:cNvSpPr/>
          <p:nvPr/>
        </p:nvSpPr>
        <p:spPr>
          <a:xfrm>
            <a:off x="2021554" y="3328603"/>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6" name="DIV_8">
            <a:extLst>
              <a:ext uri="{FF2B5EF4-FFF2-40B4-BE49-F238E27FC236}">
                <a16:creationId xmlns:a16="http://schemas.microsoft.com/office/drawing/2014/main" id="{94A1790C-5BAC-48D0-928A-E6F85CFA66CB}"/>
              </a:ext>
            </a:extLst>
          </p:cNvPr>
          <p:cNvSpPr/>
          <p:nvPr/>
        </p:nvSpPr>
        <p:spPr>
          <a:xfrm>
            <a:off x="2791345" y="3328603"/>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7" name="DIV_9">
            <a:extLst>
              <a:ext uri="{FF2B5EF4-FFF2-40B4-BE49-F238E27FC236}">
                <a16:creationId xmlns:a16="http://schemas.microsoft.com/office/drawing/2014/main" id="{8D88C9E9-5FE9-4A74-A152-6A7E5738D54E}"/>
              </a:ext>
            </a:extLst>
          </p:cNvPr>
          <p:cNvSpPr/>
          <p:nvPr/>
        </p:nvSpPr>
        <p:spPr>
          <a:xfrm>
            <a:off x="491857" y="3744101"/>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8" name="DIV_10">
            <a:extLst>
              <a:ext uri="{FF2B5EF4-FFF2-40B4-BE49-F238E27FC236}">
                <a16:creationId xmlns:a16="http://schemas.microsoft.com/office/drawing/2014/main" id="{A71DA88C-D725-405C-8587-04DC4E23A746}"/>
              </a:ext>
            </a:extLst>
          </p:cNvPr>
          <p:cNvSpPr/>
          <p:nvPr/>
        </p:nvSpPr>
        <p:spPr>
          <a:xfrm>
            <a:off x="1253895" y="3743039"/>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99" name="DIV_11">
            <a:extLst>
              <a:ext uri="{FF2B5EF4-FFF2-40B4-BE49-F238E27FC236}">
                <a16:creationId xmlns:a16="http://schemas.microsoft.com/office/drawing/2014/main" id="{B0BAD1BC-DECA-4892-A1C0-7870A98EB886}"/>
              </a:ext>
            </a:extLst>
          </p:cNvPr>
          <p:cNvSpPr/>
          <p:nvPr/>
        </p:nvSpPr>
        <p:spPr>
          <a:xfrm>
            <a:off x="2023814" y="3743038"/>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0" name="DIV_12">
            <a:extLst>
              <a:ext uri="{FF2B5EF4-FFF2-40B4-BE49-F238E27FC236}">
                <a16:creationId xmlns:a16="http://schemas.microsoft.com/office/drawing/2014/main" id="{51131A21-009C-4557-A1C3-2D51E9BFC6D0}"/>
              </a:ext>
            </a:extLst>
          </p:cNvPr>
          <p:cNvSpPr/>
          <p:nvPr/>
        </p:nvSpPr>
        <p:spPr>
          <a:xfrm>
            <a:off x="2791345" y="3741977"/>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1" name="DIV_13">
            <a:extLst>
              <a:ext uri="{FF2B5EF4-FFF2-40B4-BE49-F238E27FC236}">
                <a16:creationId xmlns:a16="http://schemas.microsoft.com/office/drawing/2014/main" id="{05CC8BFC-0A70-4068-8124-7FBBD60D99AE}"/>
              </a:ext>
            </a:extLst>
          </p:cNvPr>
          <p:cNvSpPr/>
          <p:nvPr/>
        </p:nvSpPr>
        <p:spPr>
          <a:xfrm>
            <a:off x="491856" y="4160140"/>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2" name="DIV_14">
            <a:extLst>
              <a:ext uri="{FF2B5EF4-FFF2-40B4-BE49-F238E27FC236}">
                <a16:creationId xmlns:a16="http://schemas.microsoft.com/office/drawing/2014/main" id="{FF507E07-B97B-4B9B-9163-259BA18973BB}"/>
              </a:ext>
            </a:extLst>
          </p:cNvPr>
          <p:cNvSpPr/>
          <p:nvPr/>
        </p:nvSpPr>
        <p:spPr>
          <a:xfrm>
            <a:off x="1253894" y="4156412"/>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3" name="DIV_15">
            <a:extLst>
              <a:ext uri="{FF2B5EF4-FFF2-40B4-BE49-F238E27FC236}">
                <a16:creationId xmlns:a16="http://schemas.microsoft.com/office/drawing/2014/main" id="{9D445778-7BE3-4A32-84A0-24DA53683A7F}"/>
              </a:ext>
            </a:extLst>
          </p:cNvPr>
          <p:cNvSpPr/>
          <p:nvPr/>
        </p:nvSpPr>
        <p:spPr>
          <a:xfrm>
            <a:off x="2023813" y="4156412"/>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4" name="DIV_16">
            <a:extLst>
              <a:ext uri="{FF2B5EF4-FFF2-40B4-BE49-F238E27FC236}">
                <a16:creationId xmlns:a16="http://schemas.microsoft.com/office/drawing/2014/main" id="{BCF48B9E-D229-4320-B63B-C116A2E17FA9}"/>
              </a:ext>
            </a:extLst>
          </p:cNvPr>
          <p:cNvSpPr/>
          <p:nvPr/>
        </p:nvSpPr>
        <p:spPr>
          <a:xfrm>
            <a:off x="2786369" y="4156412"/>
            <a:ext cx="767531" cy="415499"/>
          </a:xfrm>
          <a:prstGeom prst="rect">
            <a:avLst/>
          </a:prstGeom>
          <a:solidFill>
            <a:schemeClr val="bg1"/>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56" name="NZ_1">
            <a:extLst>
              <a:ext uri="{FF2B5EF4-FFF2-40B4-BE49-F238E27FC236}">
                <a16:creationId xmlns:a16="http://schemas.microsoft.com/office/drawing/2014/main" id="{18F411EC-E21C-45B8-9D0A-1AB629FB8AFD}"/>
              </a:ext>
            </a:extLst>
          </p:cNvPr>
          <p:cNvSpPr/>
          <p:nvPr/>
        </p:nvSpPr>
        <p:spPr>
          <a:xfrm>
            <a:off x="494834" y="2914219"/>
            <a:ext cx="767531" cy="415499"/>
          </a:xfrm>
          <a:prstGeom prst="rect">
            <a:avLst/>
          </a:prstGeom>
          <a:solidFill>
            <a:srgbClr val="C00000"/>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NZ</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53" name="ZEROS_2">
            <a:extLst>
              <a:ext uri="{FF2B5EF4-FFF2-40B4-BE49-F238E27FC236}">
                <a16:creationId xmlns:a16="http://schemas.microsoft.com/office/drawing/2014/main" id="{B2DAEB20-6425-48EE-9146-EE8F734512D1}"/>
              </a:ext>
            </a:extLst>
          </p:cNvPr>
          <p:cNvSpPr/>
          <p:nvPr/>
        </p:nvSpPr>
        <p:spPr>
          <a:xfrm>
            <a:off x="1257772" y="2913961"/>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55" name="ZEROS_3">
            <a:extLst>
              <a:ext uri="{FF2B5EF4-FFF2-40B4-BE49-F238E27FC236}">
                <a16:creationId xmlns:a16="http://schemas.microsoft.com/office/drawing/2014/main" id="{609A21B5-6B46-437B-BCF4-29E583CB748E}"/>
              </a:ext>
            </a:extLst>
          </p:cNvPr>
          <p:cNvSpPr/>
          <p:nvPr/>
        </p:nvSpPr>
        <p:spPr>
          <a:xfrm>
            <a:off x="2022915" y="2912573"/>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57" name="ZEROS_4">
            <a:extLst>
              <a:ext uri="{FF2B5EF4-FFF2-40B4-BE49-F238E27FC236}">
                <a16:creationId xmlns:a16="http://schemas.microsoft.com/office/drawing/2014/main" id="{41BE0ECD-8926-46E2-AC52-C0A1571D45D1}"/>
              </a:ext>
            </a:extLst>
          </p:cNvPr>
          <p:cNvSpPr/>
          <p:nvPr/>
        </p:nvSpPr>
        <p:spPr>
          <a:xfrm>
            <a:off x="2797553" y="2915755"/>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5" name="ZEROS_5">
            <a:extLst>
              <a:ext uri="{FF2B5EF4-FFF2-40B4-BE49-F238E27FC236}">
                <a16:creationId xmlns:a16="http://schemas.microsoft.com/office/drawing/2014/main" id="{8D3DA45F-C213-4913-8538-25026C11CB2D}"/>
              </a:ext>
            </a:extLst>
          </p:cNvPr>
          <p:cNvSpPr/>
          <p:nvPr/>
        </p:nvSpPr>
        <p:spPr>
          <a:xfrm>
            <a:off x="488752" y="3330203"/>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6" name="NZ_2">
            <a:extLst>
              <a:ext uri="{FF2B5EF4-FFF2-40B4-BE49-F238E27FC236}">
                <a16:creationId xmlns:a16="http://schemas.microsoft.com/office/drawing/2014/main" id="{98B45BD9-6218-445F-95B3-2CE3A8D53A6F}"/>
              </a:ext>
            </a:extLst>
          </p:cNvPr>
          <p:cNvSpPr/>
          <p:nvPr/>
        </p:nvSpPr>
        <p:spPr>
          <a:xfrm>
            <a:off x="1259683" y="3329664"/>
            <a:ext cx="767531" cy="415499"/>
          </a:xfrm>
          <a:prstGeom prst="rect">
            <a:avLst/>
          </a:prstGeom>
          <a:solidFill>
            <a:srgbClr val="C00000"/>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NZ</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7" name="ZEROS_6">
            <a:extLst>
              <a:ext uri="{FF2B5EF4-FFF2-40B4-BE49-F238E27FC236}">
                <a16:creationId xmlns:a16="http://schemas.microsoft.com/office/drawing/2014/main" id="{A08CDFE6-87D1-44C1-9138-54204A7197D7}"/>
              </a:ext>
            </a:extLst>
          </p:cNvPr>
          <p:cNvSpPr/>
          <p:nvPr/>
        </p:nvSpPr>
        <p:spPr>
          <a:xfrm>
            <a:off x="2028469" y="3333717"/>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8" name="ZEROS_6">
            <a:extLst>
              <a:ext uri="{FF2B5EF4-FFF2-40B4-BE49-F238E27FC236}">
                <a16:creationId xmlns:a16="http://schemas.microsoft.com/office/drawing/2014/main" id="{C360C668-8880-4A4C-9E0D-73C8A289F2BE}"/>
              </a:ext>
            </a:extLst>
          </p:cNvPr>
          <p:cNvSpPr/>
          <p:nvPr/>
        </p:nvSpPr>
        <p:spPr>
          <a:xfrm>
            <a:off x="2792896" y="3329439"/>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09" name="ZEROS_6">
            <a:extLst>
              <a:ext uri="{FF2B5EF4-FFF2-40B4-BE49-F238E27FC236}">
                <a16:creationId xmlns:a16="http://schemas.microsoft.com/office/drawing/2014/main" id="{EEDFC5A5-98A1-4C88-9634-2044C2898B43}"/>
              </a:ext>
            </a:extLst>
          </p:cNvPr>
          <p:cNvSpPr/>
          <p:nvPr/>
        </p:nvSpPr>
        <p:spPr>
          <a:xfrm>
            <a:off x="495107" y="3745163"/>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10" name="ZEROS_6">
            <a:extLst>
              <a:ext uri="{FF2B5EF4-FFF2-40B4-BE49-F238E27FC236}">
                <a16:creationId xmlns:a16="http://schemas.microsoft.com/office/drawing/2014/main" id="{D44928A6-9CA4-4477-9249-8FD850C41159}"/>
              </a:ext>
            </a:extLst>
          </p:cNvPr>
          <p:cNvSpPr/>
          <p:nvPr/>
        </p:nvSpPr>
        <p:spPr>
          <a:xfrm>
            <a:off x="1250987" y="3742507"/>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11" name="ZEROS_6">
            <a:extLst>
              <a:ext uri="{FF2B5EF4-FFF2-40B4-BE49-F238E27FC236}">
                <a16:creationId xmlns:a16="http://schemas.microsoft.com/office/drawing/2014/main" id="{03657D94-6AA6-4C5E-8C29-C29B5D723DA8}"/>
              </a:ext>
            </a:extLst>
          </p:cNvPr>
          <p:cNvSpPr/>
          <p:nvPr/>
        </p:nvSpPr>
        <p:spPr>
          <a:xfrm>
            <a:off x="2020389" y="3746523"/>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12" name="ZEROS_6">
            <a:extLst>
              <a:ext uri="{FF2B5EF4-FFF2-40B4-BE49-F238E27FC236}">
                <a16:creationId xmlns:a16="http://schemas.microsoft.com/office/drawing/2014/main" id="{4CEB0B69-0F3F-4561-B1F6-5AC2564EB4AE}"/>
              </a:ext>
            </a:extLst>
          </p:cNvPr>
          <p:cNvSpPr/>
          <p:nvPr/>
        </p:nvSpPr>
        <p:spPr>
          <a:xfrm>
            <a:off x="2790891" y="3749747"/>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13" name="ZEROS_6">
            <a:extLst>
              <a:ext uri="{FF2B5EF4-FFF2-40B4-BE49-F238E27FC236}">
                <a16:creationId xmlns:a16="http://schemas.microsoft.com/office/drawing/2014/main" id="{2CD52122-9D0D-4273-A06D-CDA92B151893}"/>
              </a:ext>
            </a:extLst>
          </p:cNvPr>
          <p:cNvSpPr/>
          <p:nvPr/>
        </p:nvSpPr>
        <p:spPr>
          <a:xfrm>
            <a:off x="483456" y="4151829"/>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14" name="ZEROS_6">
            <a:extLst>
              <a:ext uri="{FF2B5EF4-FFF2-40B4-BE49-F238E27FC236}">
                <a16:creationId xmlns:a16="http://schemas.microsoft.com/office/drawing/2014/main" id="{64E39527-6175-483B-90EB-AC416FEA4B99}"/>
              </a:ext>
            </a:extLst>
          </p:cNvPr>
          <p:cNvSpPr/>
          <p:nvPr/>
        </p:nvSpPr>
        <p:spPr>
          <a:xfrm>
            <a:off x="1253314" y="4158276"/>
            <a:ext cx="767531" cy="415499"/>
          </a:xfrm>
          <a:prstGeom prst="rect">
            <a:avLst/>
          </a:prstGeom>
          <a:solidFill>
            <a:schemeClr val="accent3"/>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a:latin typeface="Tahoma" panose="020B0604030504040204" pitchFamily="34" charset="0"/>
                <a:ea typeface="Tahoma" panose="020B0604030504040204" pitchFamily="34" charset="0"/>
                <a:cs typeface="Tahoma" panose="020B0604030504040204" pitchFamily="34" charset="0"/>
              </a:rPr>
              <a:t>ZEROS</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16" name="NZ_1">
            <a:extLst>
              <a:ext uri="{FF2B5EF4-FFF2-40B4-BE49-F238E27FC236}">
                <a16:creationId xmlns:a16="http://schemas.microsoft.com/office/drawing/2014/main" id="{9B3EF975-342F-4C44-9F23-9D4252BEFE17}"/>
              </a:ext>
            </a:extLst>
          </p:cNvPr>
          <p:cNvSpPr/>
          <p:nvPr/>
        </p:nvSpPr>
        <p:spPr>
          <a:xfrm>
            <a:off x="2027853" y="4158275"/>
            <a:ext cx="767531" cy="415499"/>
          </a:xfrm>
          <a:prstGeom prst="rect">
            <a:avLst/>
          </a:prstGeom>
          <a:solidFill>
            <a:srgbClr val="C00000"/>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NZ</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18" name="NZ_1">
            <a:extLst>
              <a:ext uri="{FF2B5EF4-FFF2-40B4-BE49-F238E27FC236}">
                <a16:creationId xmlns:a16="http://schemas.microsoft.com/office/drawing/2014/main" id="{E5DC33CF-47E2-4FA8-BCDB-FC0BE839B723}"/>
              </a:ext>
            </a:extLst>
          </p:cNvPr>
          <p:cNvSpPr/>
          <p:nvPr/>
        </p:nvSpPr>
        <p:spPr>
          <a:xfrm>
            <a:off x="2799294" y="4158969"/>
            <a:ext cx="767531" cy="415499"/>
          </a:xfrm>
          <a:prstGeom prst="rect">
            <a:avLst/>
          </a:prstGeom>
          <a:solidFill>
            <a:srgbClr val="C00000"/>
          </a:solidFill>
          <a:ln w="3492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i="1" dirty="0">
                <a:latin typeface="Tahoma" panose="020B0604030504040204" pitchFamily="34" charset="0"/>
                <a:ea typeface="Tahoma" panose="020B0604030504040204" pitchFamily="34" charset="0"/>
                <a:cs typeface="Tahoma" panose="020B0604030504040204" pitchFamily="34" charset="0"/>
              </a:rPr>
              <a:t>NZ</a:t>
            </a:r>
            <a:endParaRPr lang="en-CH" sz="1500" i="1" dirty="0">
              <a:latin typeface="Tahoma" panose="020B0604030504040204" pitchFamily="34" charset="0"/>
              <a:ea typeface="Tahoma" panose="020B0604030504040204" pitchFamily="34" charset="0"/>
              <a:cs typeface="Tahoma" panose="020B0604030504040204" pitchFamily="34" charset="0"/>
            </a:endParaRPr>
          </a:p>
        </p:txBody>
      </p:sp>
      <p:sp>
        <p:nvSpPr>
          <p:cNvPr id="119" name="Rectangle 118">
            <a:extLst>
              <a:ext uri="{FF2B5EF4-FFF2-40B4-BE49-F238E27FC236}">
                <a16:creationId xmlns:a16="http://schemas.microsoft.com/office/drawing/2014/main" id="{6F57E5A6-2B3F-4AC6-B0A5-B00AB3A43BB4}"/>
              </a:ext>
            </a:extLst>
          </p:cNvPr>
          <p:cNvSpPr/>
          <p:nvPr/>
        </p:nvSpPr>
        <p:spPr>
          <a:xfrm>
            <a:off x="0" y="4909833"/>
            <a:ext cx="9144000" cy="1397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latin typeface="Tahoma" panose="020B0604030504040204" pitchFamily="34" charset="0"/>
                <a:ea typeface="Tahoma" panose="020B0604030504040204" pitchFamily="34" charset="0"/>
                <a:cs typeface="Tahoma" panose="020B0604030504040204" pitchFamily="34" charset="0"/>
              </a:rPr>
              <a:t>Idea: Apply the </a:t>
            </a:r>
            <a:r>
              <a:rPr lang="en-US" sz="3400" dirty="0">
                <a:solidFill>
                  <a:srgbClr val="00B050"/>
                </a:solidFill>
                <a:latin typeface="Tahoma" panose="020B0604030504040204" pitchFamily="34" charset="0"/>
                <a:ea typeface="Tahoma" panose="020B0604030504040204" pitchFamily="34" charset="0"/>
                <a:cs typeface="Tahoma" panose="020B0604030504040204" pitchFamily="34" charset="0"/>
              </a:rPr>
              <a:t>same encoding recursively</a:t>
            </a:r>
          </a:p>
          <a:p>
            <a:pPr algn="ctr"/>
            <a:r>
              <a:rPr lang="en-US" sz="3400" dirty="0">
                <a:latin typeface="Tahoma" panose="020B0604030504040204" pitchFamily="34" charset="0"/>
                <a:ea typeface="Tahoma" panose="020B0604030504040204" pitchFamily="34" charset="0"/>
                <a:cs typeface="Tahoma" panose="020B0604030504040204" pitchFamily="34" charset="0"/>
              </a:rPr>
              <a:t>to compress more effectively </a:t>
            </a:r>
            <a:endParaRPr lang="en-CH" sz="3400" dirty="0">
              <a:latin typeface="Tahoma" panose="020B0604030504040204" pitchFamily="34" charset="0"/>
              <a:ea typeface="Tahoma" panose="020B0604030504040204" pitchFamily="34" charset="0"/>
              <a:cs typeface="Tahoma" panose="020B0604030504040204" pitchFamily="34" charset="0"/>
            </a:endParaRPr>
          </a:p>
        </p:txBody>
      </p:sp>
      <p:sp>
        <p:nvSpPr>
          <p:cNvPr id="75" name="Slide Number Placeholder 4">
            <a:extLst>
              <a:ext uri="{FF2B5EF4-FFF2-40B4-BE49-F238E27FC236}">
                <a16:creationId xmlns:a16="http://schemas.microsoft.com/office/drawing/2014/main" id="{527FBA4E-C662-6E45-9751-1B9740E7F948}"/>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97</a:t>
            </a:fld>
            <a:endParaRPr lang="en-US" dirty="0"/>
          </a:p>
        </p:txBody>
      </p:sp>
    </p:spTree>
    <p:extLst>
      <p:ext uri="{BB962C8B-B14F-4D97-AF65-F5344CB8AC3E}">
        <p14:creationId xmlns:p14="http://schemas.microsoft.com/office/powerpoint/2010/main" val="71141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4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4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87" grpId="0" animBg="1"/>
      <p:bldP spid="3" grpId="0" animBg="1"/>
      <p:bldP spid="7" grpId="0" animBg="1"/>
      <p:bldP spid="5" grpId="0"/>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50" grpId="0" animBg="1"/>
      <p:bldP spid="2" grpId="0"/>
      <p:bldP spid="47" grpId="0"/>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56" grpId="0" animBg="1"/>
      <p:bldP spid="53" grpId="0" animBg="1"/>
      <p:bldP spid="55" grpId="0" animBg="1"/>
      <p:bldP spid="57"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6" grpId="0" animBg="1"/>
      <p:bldP spid="118" grpId="0" animBg="1"/>
      <p:bldP spid="1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280299-4A9D-42B3-90BE-601375BCCE0D}"/>
              </a:ext>
            </a:extLst>
          </p:cNvPr>
          <p:cNvSpPr/>
          <p:nvPr/>
        </p:nvSpPr>
        <p:spPr>
          <a:xfrm>
            <a:off x="5223956" y="4049359"/>
            <a:ext cx="3613361" cy="438582"/>
          </a:xfrm>
          <a:prstGeom prst="rect">
            <a:avLst/>
          </a:prstGeom>
        </p:spPr>
        <p:txBody>
          <a:bodyPr wrap="none">
            <a:spAutoFit/>
          </a:bodyPr>
          <a:lstStyle/>
          <a:p>
            <a:r>
              <a:rPr lang="en-US" sz="2250" i="1" dirty="0">
                <a:latin typeface="Tahoma" panose="020B0604030504040204" pitchFamily="34" charset="0"/>
                <a:ea typeface="Tahoma" panose="020B0604030504040204" pitchFamily="34" charset="0"/>
                <a:cs typeface="Tahoma" panose="020B0604030504040204" pitchFamily="34" charset="0"/>
              </a:rPr>
              <a:t>NON-ZERO VALUES ARRAY</a:t>
            </a:r>
            <a:endParaRPr lang="en-CH" sz="2250" i="1"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F3E0E5B6-75AF-46A1-B9DF-0AE6715B0848}"/>
              </a:ext>
            </a:extLst>
          </p:cNvPr>
          <p:cNvSpPr/>
          <p:nvPr/>
        </p:nvSpPr>
        <p:spPr>
          <a:xfrm>
            <a:off x="243857" y="1816609"/>
            <a:ext cx="386047" cy="299753"/>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NZ</a:t>
            </a:r>
            <a:endParaRPr lang="en-CH"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137FF7BB-F830-4042-8872-75588E4DDDA5}"/>
              </a:ext>
            </a:extLst>
          </p:cNvPr>
          <p:cNvSpPr/>
          <p:nvPr/>
        </p:nvSpPr>
        <p:spPr>
          <a:xfrm>
            <a:off x="629903" y="1816609"/>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5F42A3EF-5B13-40AB-8E39-5DC9DC90646F}"/>
              </a:ext>
            </a:extLst>
          </p:cNvPr>
          <p:cNvSpPr/>
          <p:nvPr/>
        </p:nvSpPr>
        <p:spPr>
          <a:xfrm>
            <a:off x="1015950" y="1816609"/>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6405DD1F-BE3D-4F05-A0CC-CDCABFC54B32}"/>
              </a:ext>
            </a:extLst>
          </p:cNvPr>
          <p:cNvSpPr/>
          <p:nvPr/>
        </p:nvSpPr>
        <p:spPr>
          <a:xfrm>
            <a:off x="1401997" y="1816609"/>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B550A57D-4804-4C66-A0F1-B7C19648B9BB}"/>
              </a:ext>
            </a:extLst>
          </p:cNvPr>
          <p:cNvSpPr/>
          <p:nvPr/>
        </p:nvSpPr>
        <p:spPr>
          <a:xfrm>
            <a:off x="243857" y="2116363"/>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4165B79B-74F4-4AB8-967E-6B95B869DC1C}"/>
              </a:ext>
            </a:extLst>
          </p:cNvPr>
          <p:cNvSpPr/>
          <p:nvPr/>
        </p:nvSpPr>
        <p:spPr>
          <a:xfrm>
            <a:off x="629903" y="2116363"/>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FC2131EC-FC5B-4688-88B8-7C0CBD708C92}"/>
              </a:ext>
            </a:extLst>
          </p:cNvPr>
          <p:cNvSpPr/>
          <p:nvPr/>
        </p:nvSpPr>
        <p:spPr>
          <a:xfrm>
            <a:off x="1015950" y="2116362"/>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B13E66DB-A945-4F12-BC2D-1B448E4EE485}"/>
              </a:ext>
            </a:extLst>
          </p:cNvPr>
          <p:cNvSpPr/>
          <p:nvPr/>
        </p:nvSpPr>
        <p:spPr>
          <a:xfrm>
            <a:off x="1401997" y="2116362"/>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B22A50FE-3BA9-480B-B796-97315694AB4F}"/>
              </a:ext>
            </a:extLst>
          </p:cNvPr>
          <p:cNvSpPr/>
          <p:nvPr/>
        </p:nvSpPr>
        <p:spPr>
          <a:xfrm>
            <a:off x="243857" y="2416116"/>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E8AAD4FB-2979-4926-B1AB-7EDC92F5519D}"/>
              </a:ext>
            </a:extLst>
          </p:cNvPr>
          <p:cNvSpPr/>
          <p:nvPr/>
        </p:nvSpPr>
        <p:spPr>
          <a:xfrm>
            <a:off x="629903" y="2416116"/>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E1E334D7-81FF-42F8-A0EC-3591CB476ECF}"/>
              </a:ext>
            </a:extLst>
          </p:cNvPr>
          <p:cNvSpPr/>
          <p:nvPr/>
        </p:nvSpPr>
        <p:spPr>
          <a:xfrm>
            <a:off x="1011868" y="2416115"/>
            <a:ext cx="390129"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3" name="Rectangle 22">
            <a:extLst>
              <a:ext uri="{FF2B5EF4-FFF2-40B4-BE49-F238E27FC236}">
                <a16:creationId xmlns:a16="http://schemas.microsoft.com/office/drawing/2014/main" id="{6FDB7561-A1F3-44DF-B83F-AAA9AB50EA5D}"/>
              </a:ext>
            </a:extLst>
          </p:cNvPr>
          <p:cNvSpPr/>
          <p:nvPr/>
        </p:nvSpPr>
        <p:spPr>
          <a:xfrm>
            <a:off x="1401997" y="2416115"/>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DDFEEE85-6CE5-45F6-A4F4-1C44138C148D}"/>
              </a:ext>
            </a:extLst>
          </p:cNvPr>
          <p:cNvSpPr/>
          <p:nvPr/>
        </p:nvSpPr>
        <p:spPr>
          <a:xfrm>
            <a:off x="243857" y="2715867"/>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6" name="Rectangle 25">
            <a:extLst>
              <a:ext uri="{FF2B5EF4-FFF2-40B4-BE49-F238E27FC236}">
                <a16:creationId xmlns:a16="http://schemas.microsoft.com/office/drawing/2014/main" id="{CBE3BC6E-6F63-43E0-823A-88B10CEDB705}"/>
              </a:ext>
            </a:extLst>
          </p:cNvPr>
          <p:cNvSpPr/>
          <p:nvPr/>
        </p:nvSpPr>
        <p:spPr>
          <a:xfrm>
            <a:off x="629903" y="2715867"/>
            <a:ext cx="386047" cy="299753"/>
          </a:xfrm>
          <a:prstGeom prst="rect">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2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26">
            <a:extLst>
              <a:ext uri="{FF2B5EF4-FFF2-40B4-BE49-F238E27FC236}">
                <a16:creationId xmlns:a16="http://schemas.microsoft.com/office/drawing/2014/main" id="{401DBA6D-7D9B-439C-83F9-8771B9C70A4B}"/>
              </a:ext>
            </a:extLst>
          </p:cNvPr>
          <p:cNvSpPr/>
          <p:nvPr/>
        </p:nvSpPr>
        <p:spPr>
          <a:xfrm>
            <a:off x="1015950" y="2715866"/>
            <a:ext cx="386047" cy="299753"/>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NZ</a:t>
            </a:r>
            <a:endParaRPr lang="en-CH"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11854158-4C68-42B3-BDEC-BD21C3BEE465}"/>
              </a:ext>
            </a:extLst>
          </p:cNvPr>
          <p:cNvSpPr/>
          <p:nvPr/>
        </p:nvSpPr>
        <p:spPr>
          <a:xfrm>
            <a:off x="1401997" y="2715866"/>
            <a:ext cx="386047" cy="299753"/>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NZ</a:t>
            </a:r>
            <a:endParaRPr lang="en-CH"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093C4F5-A2F8-48DA-BA45-4000CE034CCB}"/>
              </a:ext>
            </a:extLst>
          </p:cNvPr>
          <p:cNvSpPr/>
          <p:nvPr/>
        </p:nvSpPr>
        <p:spPr>
          <a:xfrm>
            <a:off x="629903" y="1816608"/>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4871B77F-CEEC-4EE9-897B-25B50F5BE473}"/>
              </a:ext>
            </a:extLst>
          </p:cNvPr>
          <p:cNvSpPr/>
          <p:nvPr/>
        </p:nvSpPr>
        <p:spPr>
          <a:xfrm>
            <a:off x="1015950" y="1816607"/>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FF6464D7-A7EF-4594-B764-F40F55FC726F}"/>
              </a:ext>
            </a:extLst>
          </p:cNvPr>
          <p:cNvSpPr/>
          <p:nvPr/>
        </p:nvSpPr>
        <p:spPr>
          <a:xfrm>
            <a:off x="1401997" y="1816607"/>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4" name="Rectangle 33">
            <a:extLst>
              <a:ext uri="{FF2B5EF4-FFF2-40B4-BE49-F238E27FC236}">
                <a16:creationId xmlns:a16="http://schemas.microsoft.com/office/drawing/2014/main" id="{EA4FCB5A-9007-49FF-B4E9-653B9C0CC717}"/>
              </a:ext>
            </a:extLst>
          </p:cNvPr>
          <p:cNvSpPr/>
          <p:nvPr/>
        </p:nvSpPr>
        <p:spPr>
          <a:xfrm>
            <a:off x="243857" y="2116361"/>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5" name="Rectangle 34">
            <a:extLst>
              <a:ext uri="{FF2B5EF4-FFF2-40B4-BE49-F238E27FC236}">
                <a16:creationId xmlns:a16="http://schemas.microsoft.com/office/drawing/2014/main" id="{EE865317-EA3C-4A05-8B03-3827B21E75C4}"/>
              </a:ext>
            </a:extLst>
          </p:cNvPr>
          <p:cNvSpPr/>
          <p:nvPr/>
        </p:nvSpPr>
        <p:spPr>
          <a:xfrm>
            <a:off x="1015950" y="2116360"/>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6" name="Rectangle 35">
            <a:extLst>
              <a:ext uri="{FF2B5EF4-FFF2-40B4-BE49-F238E27FC236}">
                <a16:creationId xmlns:a16="http://schemas.microsoft.com/office/drawing/2014/main" id="{54B903E5-D8BB-4096-94C7-6F3A78705027}"/>
              </a:ext>
            </a:extLst>
          </p:cNvPr>
          <p:cNvSpPr/>
          <p:nvPr/>
        </p:nvSpPr>
        <p:spPr>
          <a:xfrm>
            <a:off x="1401997" y="2116360"/>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2BC22A40-2737-486E-B526-13604E8ED7C3}"/>
              </a:ext>
            </a:extLst>
          </p:cNvPr>
          <p:cNvSpPr/>
          <p:nvPr/>
        </p:nvSpPr>
        <p:spPr>
          <a:xfrm>
            <a:off x="243857" y="2416114"/>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49CA137E-D5FE-4727-925E-4B3026869901}"/>
              </a:ext>
            </a:extLst>
          </p:cNvPr>
          <p:cNvSpPr/>
          <p:nvPr/>
        </p:nvSpPr>
        <p:spPr>
          <a:xfrm>
            <a:off x="1401997" y="2416114"/>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1" name="Rectangle 40">
            <a:extLst>
              <a:ext uri="{FF2B5EF4-FFF2-40B4-BE49-F238E27FC236}">
                <a16:creationId xmlns:a16="http://schemas.microsoft.com/office/drawing/2014/main" id="{C30CE2EF-2CA6-42D6-8B94-4D1CFF4789ED}"/>
              </a:ext>
            </a:extLst>
          </p:cNvPr>
          <p:cNvSpPr/>
          <p:nvPr/>
        </p:nvSpPr>
        <p:spPr>
          <a:xfrm>
            <a:off x="243857" y="2715865"/>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2" name="Rectangle 41">
            <a:extLst>
              <a:ext uri="{FF2B5EF4-FFF2-40B4-BE49-F238E27FC236}">
                <a16:creationId xmlns:a16="http://schemas.microsoft.com/office/drawing/2014/main" id="{5D789A86-3E44-4233-A57E-C5FFE58F86EB}"/>
              </a:ext>
            </a:extLst>
          </p:cNvPr>
          <p:cNvSpPr/>
          <p:nvPr/>
        </p:nvSpPr>
        <p:spPr>
          <a:xfrm>
            <a:off x="633986" y="2715865"/>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6" name="Rectangle 95">
            <a:extLst>
              <a:ext uri="{FF2B5EF4-FFF2-40B4-BE49-F238E27FC236}">
                <a16:creationId xmlns:a16="http://schemas.microsoft.com/office/drawing/2014/main" id="{A98ACD41-2307-4E41-A232-2C0C2FA4D5A7}"/>
              </a:ext>
            </a:extLst>
          </p:cNvPr>
          <p:cNvSpPr/>
          <p:nvPr/>
        </p:nvSpPr>
        <p:spPr>
          <a:xfrm>
            <a:off x="7544379" y="3245555"/>
            <a:ext cx="1316771" cy="438582"/>
          </a:xfrm>
          <a:prstGeom prst="rect">
            <a:avLst/>
          </a:prstGeom>
        </p:spPr>
        <p:txBody>
          <a:bodyPr wrap="none">
            <a:spAutoFit/>
          </a:bodyPr>
          <a:lstStyle/>
          <a:p>
            <a:r>
              <a:rPr lang="en-US" sz="2250" i="1" dirty="0">
                <a:latin typeface="Tahoma" panose="020B0604030504040204" pitchFamily="34" charset="0"/>
                <a:ea typeface="Tahoma" panose="020B0604030504040204" pitchFamily="34" charset="0"/>
                <a:cs typeface="Tahoma" panose="020B0604030504040204" pitchFamily="34" charset="0"/>
              </a:rPr>
              <a:t>Bitmap 0</a:t>
            </a:r>
            <a:endParaRPr lang="en-CH" sz="2250" i="1" dirty="0">
              <a:latin typeface="Tahoma" panose="020B0604030504040204" pitchFamily="34" charset="0"/>
              <a:ea typeface="Tahoma" panose="020B0604030504040204" pitchFamily="34" charset="0"/>
              <a:cs typeface="Tahoma" panose="020B0604030504040204" pitchFamily="34" charset="0"/>
            </a:endParaRPr>
          </a:p>
        </p:txBody>
      </p:sp>
      <p:sp>
        <p:nvSpPr>
          <p:cNvPr id="73" name="Rectangle 72">
            <a:extLst>
              <a:ext uri="{FF2B5EF4-FFF2-40B4-BE49-F238E27FC236}">
                <a16:creationId xmlns:a16="http://schemas.microsoft.com/office/drawing/2014/main" id="{F304ED1E-3F29-4866-B323-0B974129B838}"/>
              </a:ext>
            </a:extLst>
          </p:cNvPr>
          <p:cNvSpPr/>
          <p:nvPr/>
        </p:nvSpPr>
        <p:spPr>
          <a:xfrm>
            <a:off x="2681300" y="3305415"/>
            <a:ext cx="270296" cy="294035"/>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CH" sz="13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4" name="Rectangle 73">
            <a:extLst>
              <a:ext uri="{FF2B5EF4-FFF2-40B4-BE49-F238E27FC236}">
                <a16:creationId xmlns:a16="http://schemas.microsoft.com/office/drawing/2014/main" id="{1A6EE790-16FA-45C5-81FD-EC8AA2A6FCCD}"/>
              </a:ext>
            </a:extLst>
          </p:cNvPr>
          <p:cNvSpPr/>
          <p:nvPr/>
        </p:nvSpPr>
        <p:spPr>
          <a:xfrm>
            <a:off x="2959931" y="3305697"/>
            <a:ext cx="270296" cy="294035"/>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5" name="Rectangle 74">
            <a:extLst>
              <a:ext uri="{FF2B5EF4-FFF2-40B4-BE49-F238E27FC236}">
                <a16:creationId xmlns:a16="http://schemas.microsoft.com/office/drawing/2014/main" id="{69C901A1-B6A9-4BDF-A89D-CCFA8818A186}"/>
              </a:ext>
            </a:extLst>
          </p:cNvPr>
          <p:cNvSpPr/>
          <p:nvPr/>
        </p:nvSpPr>
        <p:spPr>
          <a:xfrm>
            <a:off x="3230227" y="3305697"/>
            <a:ext cx="270296" cy="294035"/>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6" name="Rectangle 75">
            <a:extLst>
              <a:ext uri="{FF2B5EF4-FFF2-40B4-BE49-F238E27FC236}">
                <a16:creationId xmlns:a16="http://schemas.microsoft.com/office/drawing/2014/main" id="{E7FFC05F-E0FF-4C2C-908E-9CE369946260}"/>
              </a:ext>
            </a:extLst>
          </p:cNvPr>
          <p:cNvSpPr/>
          <p:nvPr/>
        </p:nvSpPr>
        <p:spPr>
          <a:xfrm>
            <a:off x="3516357" y="3301437"/>
            <a:ext cx="270296" cy="294035"/>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7" name="Rectangle 76">
            <a:extLst>
              <a:ext uri="{FF2B5EF4-FFF2-40B4-BE49-F238E27FC236}">
                <a16:creationId xmlns:a16="http://schemas.microsoft.com/office/drawing/2014/main" id="{44169EF5-7D68-4A08-A8AF-D23D3588A4A5}"/>
              </a:ext>
            </a:extLst>
          </p:cNvPr>
          <p:cNvSpPr/>
          <p:nvPr/>
        </p:nvSpPr>
        <p:spPr>
          <a:xfrm>
            <a:off x="3908756" y="3305695"/>
            <a:ext cx="270296" cy="288311"/>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9" name="Rectangle 78">
            <a:extLst>
              <a:ext uri="{FF2B5EF4-FFF2-40B4-BE49-F238E27FC236}">
                <a16:creationId xmlns:a16="http://schemas.microsoft.com/office/drawing/2014/main" id="{3B3C2820-D3F6-4528-A887-317B3EC9968D}"/>
              </a:ext>
            </a:extLst>
          </p:cNvPr>
          <p:cNvSpPr/>
          <p:nvPr/>
        </p:nvSpPr>
        <p:spPr>
          <a:xfrm>
            <a:off x="4183521" y="3305694"/>
            <a:ext cx="270296" cy="288312"/>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0" name="Rectangle 79">
            <a:extLst>
              <a:ext uri="{FF2B5EF4-FFF2-40B4-BE49-F238E27FC236}">
                <a16:creationId xmlns:a16="http://schemas.microsoft.com/office/drawing/2014/main" id="{7E6FE605-6316-4FF3-906F-AEE11D9531A5}"/>
              </a:ext>
            </a:extLst>
          </p:cNvPr>
          <p:cNvSpPr/>
          <p:nvPr/>
        </p:nvSpPr>
        <p:spPr>
          <a:xfrm>
            <a:off x="4465182" y="3305113"/>
            <a:ext cx="265147" cy="288311"/>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1" name="Rectangle 80">
            <a:extLst>
              <a:ext uri="{FF2B5EF4-FFF2-40B4-BE49-F238E27FC236}">
                <a16:creationId xmlns:a16="http://schemas.microsoft.com/office/drawing/2014/main" id="{7F86B3FE-4B4A-428B-8FDE-17FDDB32F8C8}"/>
              </a:ext>
            </a:extLst>
          </p:cNvPr>
          <p:cNvSpPr/>
          <p:nvPr/>
        </p:nvSpPr>
        <p:spPr>
          <a:xfrm>
            <a:off x="4735478" y="3305695"/>
            <a:ext cx="270296" cy="287729"/>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8" name="Rectangle 97">
            <a:extLst>
              <a:ext uri="{FF2B5EF4-FFF2-40B4-BE49-F238E27FC236}">
                <a16:creationId xmlns:a16="http://schemas.microsoft.com/office/drawing/2014/main" id="{09A77970-C421-466F-9211-51A9F22ACCA1}"/>
              </a:ext>
            </a:extLst>
          </p:cNvPr>
          <p:cNvSpPr/>
          <p:nvPr/>
        </p:nvSpPr>
        <p:spPr>
          <a:xfrm>
            <a:off x="5124677" y="3305415"/>
            <a:ext cx="270296" cy="294035"/>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9" name="Rectangle 98">
            <a:extLst>
              <a:ext uri="{FF2B5EF4-FFF2-40B4-BE49-F238E27FC236}">
                <a16:creationId xmlns:a16="http://schemas.microsoft.com/office/drawing/2014/main" id="{896C7687-A7B9-4B98-8443-2873EB44A55F}"/>
              </a:ext>
            </a:extLst>
          </p:cNvPr>
          <p:cNvSpPr/>
          <p:nvPr/>
        </p:nvSpPr>
        <p:spPr>
          <a:xfrm>
            <a:off x="5410807" y="3305697"/>
            <a:ext cx="270296" cy="294035"/>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00" name="Rectangle 99">
            <a:extLst>
              <a:ext uri="{FF2B5EF4-FFF2-40B4-BE49-F238E27FC236}">
                <a16:creationId xmlns:a16="http://schemas.microsoft.com/office/drawing/2014/main" id="{F1DF7669-F994-45C8-B1E3-1ED09A2FC8F7}"/>
              </a:ext>
            </a:extLst>
          </p:cNvPr>
          <p:cNvSpPr/>
          <p:nvPr/>
        </p:nvSpPr>
        <p:spPr>
          <a:xfrm>
            <a:off x="5681103" y="3305697"/>
            <a:ext cx="270296" cy="294035"/>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01" name="Rectangle 100">
            <a:extLst>
              <a:ext uri="{FF2B5EF4-FFF2-40B4-BE49-F238E27FC236}">
                <a16:creationId xmlns:a16="http://schemas.microsoft.com/office/drawing/2014/main" id="{D7721A93-4505-4B40-A3B0-F895FD30A260}"/>
              </a:ext>
            </a:extLst>
          </p:cNvPr>
          <p:cNvSpPr/>
          <p:nvPr/>
        </p:nvSpPr>
        <p:spPr>
          <a:xfrm>
            <a:off x="5967233" y="3305519"/>
            <a:ext cx="270296" cy="294035"/>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02" name="Rectangle 101">
            <a:extLst>
              <a:ext uri="{FF2B5EF4-FFF2-40B4-BE49-F238E27FC236}">
                <a16:creationId xmlns:a16="http://schemas.microsoft.com/office/drawing/2014/main" id="{643A7065-03AC-4A01-8537-DA32A63DF510}"/>
              </a:ext>
            </a:extLst>
          </p:cNvPr>
          <p:cNvSpPr/>
          <p:nvPr/>
        </p:nvSpPr>
        <p:spPr>
          <a:xfrm>
            <a:off x="6359632" y="3305695"/>
            <a:ext cx="270296" cy="294035"/>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04" name="Rectangle 103">
            <a:extLst>
              <a:ext uri="{FF2B5EF4-FFF2-40B4-BE49-F238E27FC236}">
                <a16:creationId xmlns:a16="http://schemas.microsoft.com/office/drawing/2014/main" id="{9E6F7A0D-C231-4337-B615-7ACFCD2AE211}"/>
              </a:ext>
            </a:extLst>
          </p:cNvPr>
          <p:cNvSpPr/>
          <p:nvPr/>
        </p:nvSpPr>
        <p:spPr>
          <a:xfrm>
            <a:off x="6618343" y="3305041"/>
            <a:ext cx="270296" cy="294035"/>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3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05" name="Rectangle 104">
            <a:extLst>
              <a:ext uri="{FF2B5EF4-FFF2-40B4-BE49-F238E27FC236}">
                <a16:creationId xmlns:a16="http://schemas.microsoft.com/office/drawing/2014/main" id="{76478B42-19D4-44CC-B4D8-2798AC49A6C6}"/>
              </a:ext>
            </a:extLst>
          </p:cNvPr>
          <p:cNvSpPr/>
          <p:nvPr/>
        </p:nvSpPr>
        <p:spPr>
          <a:xfrm>
            <a:off x="6890716" y="3305695"/>
            <a:ext cx="320981" cy="294035"/>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CH" sz="13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6" name="Rectangle 105">
            <a:extLst>
              <a:ext uri="{FF2B5EF4-FFF2-40B4-BE49-F238E27FC236}">
                <a16:creationId xmlns:a16="http://schemas.microsoft.com/office/drawing/2014/main" id="{BF0D1E3F-F3EB-4C7E-A8F5-8F02B17E0117}"/>
              </a:ext>
            </a:extLst>
          </p:cNvPr>
          <p:cNvSpPr/>
          <p:nvPr/>
        </p:nvSpPr>
        <p:spPr>
          <a:xfrm>
            <a:off x="7214930" y="3305695"/>
            <a:ext cx="311615" cy="294035"/>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Tahoma" panose="020B0604030504040204" pitchFamily="34" charset="0"/>
                <a:ea typeface="Tahoma" panose="020B0604030504040204" pitchFamily="34" charset="0"/>
                <a:cs typeface="Tahoma" panose="020B0604030504040204" pitchFamily="34" charset="0"/>
              </a:rPr>
              <a:t>1</a:t>
            </a:r>
            <a:endParaRPr lang="en-CH" sz="13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2" name="Rectangle 111">
            <a:extLst>
              <a:ext uri="{FF2B5EF4-FFF2-40B4-BE49-F238E27FC236}">
                <a16:creationId xmlns:a16="http://schemas.microsoft.com/office/drawing/2014/main" id="{855A1B68-5069-430F-91EE-B0F13549D86E}"/>
              </a:ext>
            </a:extLst>
          </p:cNvPr>
          <p:cNvSpPr/>
          <p:nvPr/>
        </p:nvSpPr>
        <p:spPr>
          <a:xfrm>
            <a:off x="4385888" y="2457149"/>
            <a:ext cx="345419" cy="333424"/>
          </a:xfrm>
          <a:prstGeom prst="rect">
            <a:avLst/>
          </a:prstGeom>
          <a:solidFill>
            <a:schemeClr val="accent2">
              <a:lumMod val="40000"/>
              <a:lumOff val="6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CH" sz="16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4" name="Rectangle 113">
            <a:extLst>
              <a:ext uri="{FF2B5EF4-FFF2-40B4-BE49-F238E27FC236}">
                <a16:creationId xmlns:a16="http://schemas.microsoft.com/office/drawing/2014/main" id="{3E1887DB-7265-4A5E-A1E9-0C7830DB23EC}"/>
              </a:ext>
            </a:extLst>
          </p:cNvPr>
          <p:cNvSpPr/>
          <p:nvPr/>
        </p:nvSpPr>
        <p:spPr>
          <a:xfrm>
            <a:off x="4716673" y="2457731"/>
            <a:ext cx="345419" cy="333424"/>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6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5" name="Rectangle 114">
            <a:extLst>
              <a:ext uri="{FF2B5EF4-FFF2-40B4-BE49-F238E27FC236}">
                <a16:creationId xmlns:a16="http://schemas.microsoft.com/office/drawing/2014/main" id="{4667384E-DA08-425F-A2F4-65F8D9278DBD}"/>
              </a:ext>
            </a:extLst>
          </p:cNvPr>
          <p:cNvSpPr/>
          <p:nvPr/>
        </p:nvSpPr>
        <p:spPr>
          <a:xfrm>
            <a:off x="5055985" y="2457149"/>
            <a:ext cx="345419" cy="333424"/>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Tahoma" panose="020B0604030504040204" pitchFamily="34" charset="0"/>
                <a:ea typeface="Tahoma" panose="020B0604030504040204" pitchFamily="34" charset="0"/>
                <a:cs typeface="Tahoma" panose="020B0604030504040204" pitchFamily="34" charset="0"/>
              </a:rPr>
              <a:t>0</a:t>
            </a:r>
            <a:endParaRPr lang="en-CH" sz="16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6" name="Rectangle 115">
            <a:extLst>
              <a:ext uri="{FF2B5EF4-FFF2-40B4-BE49-F238E27FC236}">
                <a16:creationId xmlns:a16="http://schemas.microsoft.com/office/drawing/2014/main" id="{1B21A173-7816-4443-A14B-1F2080DCEC3F}"/>
              </a:ext>
            </a:extLst>
          </p:cNvPr>
          <p:cNvSpPr/>
          <p:nvPr/>
        </p:nvSpPr>
        <p:spPr>
          <a:xfrm>
            <a:off x="5401405" y="2457149"/>
            <a:ext cx="345419" cy="333424"/>
          </a:xfrm>
          <a:prstGeom prst="rect">
            <a:avLst/>
          </a:prstGeom>
          <a:solidFill>
            <a:schemeClr val="accent2">
              <a:lumMod val="40000"/>
              <a:lumOff val="6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CH" sz="16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29" name="Rectangle 128">
            <a:extLst>
              <a:ext uri="{FF2B5EF4-FFF2-40B4-BE49-F238E27FC236}">
                <a16:creationId xmlns:a16="http://schemas.microsoft.com/office/drawing/2014/main" id="{95CCD4A5-18D2-42FE-83EC-9EB0A3844D5A}"/>
              </a:ext>
            </a:extLst>
          </p:cNvPr>
          <p:cNvSpPr/>
          <p:nvPr/>
        </p:nvSpPr>
        <p:spPr>
          <a:xfrm>
            <a:off x="4668813" y="1627501"/>
            <a:ext cx="375030" cy="338979"/>
          </a:xfrm>
          <a:prstGeom prst="rect">
            <a:avLst/>
          </a:prstGeom>
          <a:solidFill>
            <a:schemeClr val="accent6">
              <a:lumMod val="20000"/>
              <a:lumOff val="8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CH" sz="16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0" name="Rectangle 129">
            <a:extLst>
              <a:ext uri="{FF2B5EF4-FFF2-40B4-BE49-F238E27FC236}">
                <a16:creationId xmlns:a16="http://schemas.microsoft.com/office/drawing/2014/main" id="{7EF83B37-4728-449B-B50A-1748E0857254}"/>
              </a:ext>
            </a:extLst>
          </p:cNvPr>
          <p:cNvSpPr/>
          <p:nvPr/>
        </p:nvSpPr>
        <p:spPr>
          <a:xfrm>
            <a:off x="5065401" y="1627501"/>
            <a:ext cx="375030" cy="338979"/>
          </a:xfrm>
          <a:prstGeom prst="rect">
            <a:avLst/>
          </a:prstGeom>
          <a:solidFill>
            <a:schemeClr val="accent6">
              <a:lumMod val="20000"/>
              <a:lumOff val="8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tx1"/>
                </a:solidFill>
                <a:latin typeface="Tahoma" panose="020B0604030504040204" pitchFamily="34" charset="0"/>
                <a:ea typeface="Tahoma" panose="020B0604030504040204" pitchFamily="34" charset="0"/>
                <a:cs typeface="Tahoma" panose="020B0604030504040204" pitchFamily="34" charset="0"/>
              </a:rPr>
              <a:t>1</a:t>
            </a:r>
            <a:endParaRPr lang="en-CH" sz="16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2" name="Rectangle 131">
            <a:extLst>
              <a:ext uri="{FF2B5EF4-FFF2-40B4-BE49-F238E27FC236}">
                <a16:creationId xmlns:a16="http://schemas.microsoft.com/office/drawing/2014/main" id="{82DB44FC-77B2-495C-BF01-410C828EB131}"/>
              </a:ext>
            </a:extLst>
          </p:cNvPr>
          <p:cNvSpPr/>
          <p:nvPr/>
        </p:nvSpPr>
        <p:spPr>
          <a:xfrm>
            <a:off x="6019663" y="2416113"/>
            <a:ext cx="1316771" cy="438582"/>
          </a:xfrm>
          <a:prstGeom prst="rect">
            <a:avLst/>
          </a:prstGeom>
        </p:spPr>
        <p:txBody>
          <a:bodyPr wrap="none">
            <a:spAutoFit/>
          </a:bodyPr>
          <a:lstStyle/>
          <a:p>
            <a:r>
              <a:rPr lang="en-US" sz="2250" i="1" dirty="0">
                <a:latin typeface="Tahoma" panose="020B0604030504040204" pitchFamily="34" charset="0"/>
                <a:ea typeface="Tahoma" panose="020B0604030504040204" pitchFamily="34" charset="0"/>
                <a:cs typeface="Tahoma" panose="020B0604030504040204" pitchFamily="34" charset="0"/>
              </a:rPr>
              <a:t>Bitmap 1</a:t>
            </a:r>
            <a:endParaRPr lang="en-CH" sz="2250" i="1" dirty="0">
              <a:latin typeface="Tahoma" panose="020B0604030504040204" pitchFamily="34" charset="0"/>
              <a:ea typeface="Tahoma" panose="020B0604030504040204" pitchFamily="34" charset="0"/>
              <a:cs typeface="Tahoma" panose="020B0604030504040204" pitchFamily="34" charset="0"/>
            </a:endParaRPr>
          </a:p>
        </p:txBody>
      </p:sp>
      <p:sp>
        <p:nvSpPr>
          <p:cNvPr id="133" name="Rectangle 132">
            <a:extLst>
              <a:ext uri="{FF2B5EF4-FFF2-40B4-BE49-F238E27FC236}">
                <a16:creationId xmlns:a16="http://schemas.microsoft.com/office/drawing/2014/main" id="{5752CB5F-CF99-4313-AFAF-10CDDC10A001}"/>
              </a:ext>
            </a:extLst>
          </p:cNvPr>
          <p:cNvSpPr/>
          <p:nvPr/>
        </p:nvSpPr>
        <p:spPr>
          <a:xfrm>
            <a:off x="5549287" y="1576339"/>
            <a:ext cx="1316771" cy="438582"/>
          </a:xfrm>
          <a:prstGeom prst="rect">
            <a:avLst/>
          </a:prstGeom>
        </p:spPr>
        <p:txBody>
          <a:bodyPr wrap="none">
            <a:spAutoFit/>
          </a:bodyPr>
          <a:lstStyle/>
          <a:p>
            <a:r>
              <a:rPr lang="en-US" sz="2250" i="1" dirty="0">
                <a:latin typeface="Tahoma" panose="020B0604030504040204" pitchFamily="34" charset="0"/>
                <a:ea typeface="Tahoma" panose="020B0604030504040204" pitchFamily="34" charset="0"/>
                <a:cs typeface="Tahoma" panose="020B0604030504040204" pitchFamily="34" charset="0"/>
              </a:rPr>
              <a:t>Bitmap 2</a:t>
            </a:r>
            <a:endParaRPr lang="en-CH" sz="2250" i="1" dirty="0">
              <a:latin typeface="Tahoma" panose="020B0604030504040204" pitchFamily="34" charset="0"/>
              <a:ea typeface="Tahoma" panose="020B0604030504040204" pitchFamily="34" charset="0"/>
              <a:cs typeface="Tahoma" panose="020B0604030504040204" pitchFamily="34" charset="0"/>
            </a:endParaRPr>
          </a:p>
        </p:txBody>
      </p:sp>
      <p:sp>
        <p:nvSpPr>
          <p:cNvPr id="137" name="Rectangle: Rounded Corners 136">
            <a:extLst>
              <a:ext uri="{FF2B5EF4-FFF2-40B4-BE49-F238E27FC236}">
                <a16:creationId xmlns:a16="http://schemas.microsoft.com/office/drawing/2014/main" id="{CF8E926A-948B-405B-BD3D-6CF91D68485E}"/>
              </a:ext>
            </a:extLst>
          </p:cNvPr>
          <p:cNvSpPr/>
          <p:nvPr/>
        </p:nvSpPr>
        <p:spPr>
          <a:xfrm>
            <a:off x="2440308" y="2058642"/>
            <a:ext cx="1615488" cy="565373"/>
          </a:xfrm>
          <a:prstGeom prst="roundRect">
            <a:avLst/>
          </a:prstGeom>
          <a:ln w="53975"/>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Compression Ratio 4:1</a:t>
            </a:r>
            <a:endParaRPr lang="en-CH"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9" name="Rectangle: Rounded Corners 138">
            <a:extLst>
              <a:ext uri="{FF2B5EF4-FFF2-40B4-BE49-F238E27FC236}">
                <a16:creationId xmlns:a16="http://schemas.microsoft.com/office/drawing/2014/main" id="{D335D03F-9BC7-4A90-B35F-94273A497DE1}"/>
              </a:ext>
            </a:extLst>
          </p:cNvPr>
          <p:cNvSpPr/>
          <p:nvPr/>
        </p:nvSpPr>
        <p:spPr>
          <a:xfrm>
            <a:off x="2418311" y="980411"/>
            <a:ext cx="1615488" cy="765507"/>
          </a:xfrm>
          <a:prstGeom prst="roundRect">
            <a:avLst/>
          </a:prstGeom>
          <a:ln w="53975"/>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Compression Ratio 2:1 </a:t>
            </a:r>
            <a:endParaRPr lang="en-CH"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140" name="Connector: Elbow 139">
            <a:extLst>
              <a:ext uri="{FF2B5EF4-FFF2-40B4-BE49-F238E27FC236}">
                <a16:creationId xmlns:a16="http://schemas.microsoft.com/office/drawing/2014/main" id="{F9E0F1CD-2F22-4572-97BE-27144E7F4C30}"/>
              </a:ext>
            </a:extLst>
          </p:cNvPr>
          <p:cNvCxnSpPr>
            <a:cxnSpLocks/>
          </p:cNvCxnSpPr>
          <p:nvPr/>
        </p:nvCxnSpPr>
        <p:spPr>
          <a:xfrm rot="16200000" flipH="1">
            <a:off x="1468927" y="2388021"/>
            <a:ext cx="466749" cy="1727001"/>
          </a:xfrm>
          <a:prstGeom prst="bentConnector2">
            <a:avLst/>
          </a:prstGeom>
          <a:ln w="920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B4C9A90F-A294-4268-AD19-363336A992B3}"/>
              </a:ext>
            </a:extLst>
          </p:cNvPr>
          <p:cNvSpPr/>
          <p:nvPr/>
        </p:nvSpPr>
        <p:spPr>
          <a:xfrm>
            <a:off x="456032" y="1400250"/>
            <a:ext cx="1187954" cy="438582"/>
          </a:xfrm>
          <a:prstGeom prst="rect">
            <a:avLst/>
          </a:prstGeom>
        </p:spPr>
        <p:txBody>
          <a:bodyPr wrap="none">
            <a:spAutoFit/>
          </a:bodyPr>
          <a:lstStyle/>
          <a:p>
            <a:r>
              <a:rPr lang="en-US" sz="2250" dirty="0">
                <a:latin typeface="Tahoma" panose="020B0604030504040204" pitchFamily="34" charset="0"/>
                <a:ea typeface="Tahoma" panose="020B0604030504040204" pitchFamily="34" charset="0"/>
                <a:cs typeface="Tahoma" panose="020B0604030504040204" pitchFamily="34" charset="0"/>
              </a:rPr>
              <a:t>MATRIX</a:t>
            </a:r>
            <a:endParaRPr lang="en-CH" sz="2250" dirty="0">
              <a:latin typeface="Tahoma" panose="020B0604030504040204" pitchFamily="34" charset="0"/>
              <a:ea typeface="Tahoma" panose="020B0604030504040204" pitchFamily="34" charset="0"/>
              <a:cs typeface="Tahoma" panose="020B0604030504040204" pitchFamily="34" charset="0"/>
            </a:endParaRPr>
          </a:p>
        </p:txBody>
      </p:sp>
      <p:sp>
        <p:nvSpPr>
          <p:cNvPr id="147" name="Rectangle 146">
            <a:extLst>
              <a:ext uri="{FF2B5EF4-FFF2-40B4-BE49-F238E27FC236}">
                <a16:creationId xmlns:a16="http://schemas.microsoft.com/office/drawing/2014/main" id="{7771C13D-3E48-4FD1-B141-2D11E2068BA2}"/>
              </a:ext>
            </a:extLst>
          </p:cNvPr>
          <p:cNvSpPr/>
          <p:nvPr/>
        </p:nvSpPr>
        <p:spPr>
          <a:xfrm>
            <a:off x="3593495" y="4084175"/>
            <a:ext cx="386047" cy="299753"/>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NZ</a:t>
            </a:r>
            <a:endParaRPr lang="en-CH"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49" name="Rectangle 148">
            <a:extLst>
              <a:ext uri="{FF2B5EF4-FFF2-40B4-BE49-F238E27FC236}">
                <a16:creationId xmlns:a16="http://schemas.microsoft.com/office/drawing/2014/main" id="{340085DB-0424-4001-B287-9D639FE9FBFB}"/>
              </a:ext>
            </a:extLst>
          </p:cNvPr>
          <p:cNvSpPr/>
          <p:nvPr/>
        </p:nvSpPr>
        <p:spPr>
          <a:xfrm>
            <a:off x="3974724" y="4084175"/>
            <a:ext cx="386047" cy="299753"/>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NZ</a:t>
            </a:r>
            <a:endParaRPr lang="en-CH"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50" name="Rectangle 149">
            <a:extLst>
              <a:ext uri="{FF2B5EF4-FFF2-40B4-BE49-F238E27FC236}">
                <a16:creationId xmlns:a16="http://schemas.microsoft.com/office/drawing/2014/main" id="{49F115F9-9509-4BC9-A203-C0E08DCBC83B}"/>
              </a:ext>
            </a:extLst>
          </p:cNvPr>
          <p:cNvSpPr/>
          <p:nvPr/>
        </p:nvSpPr>
        <p:spPr>
          <a:xfrm>
            <a:off x="4362766" y="4083280"/>
            <a:ext cx="386047" cy="299753"/>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NZ</a:t>
            </a:r>
            <a:endParaRPr lang="en-CH"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151" name="Straight Arrow Connector 150">
            <a:extLst>
              <a:ext uri="{FF2B5EF4-FFF2-40B4-BE49-F238E27FC236}">
                <a16:creationId xmlns:a16="http://schemas.microsoft.com/office/drawing/2014/main" id="{01692DF5-8190-4287-B069-2B7744E69C98}"/>
              </a:ext>
            </a:extLst>
          </p:cNvPr>
          <p:cNvCxnSpPr>
            <a:cxnSpLocks/>
            <a:stCxn id="73" idx="2"/>
            <a:endCxn id="147" idx="0"/>
          </p:cNvCxnSpPr>
          <p:nvPr/>
        </p:nvCxnSpPr>
        <p:spPr>
          <a:xfrm>
            <a:off x="2816448" y="3599450"/>
            <a:ext cx="970071" cy="48472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F2984453-636F-42F8-ACA9-C1C3A313B335}"/>
              </a:ext>
            </a:extLst>
          </p:cNvPr>
          <p:cNvCxnSpPr>
            <a:cxnSpLocks/>
            <a:stCxn id="105" idx="2"/>
            <a:endCxn id="149" idx="0"/>
          </p:cNvCxnSpPr>
          <p:nvPr/>
        </p:nvCxnSpPr>
        <p:spPr>
          <a:xfrm flipH="1">
            <a:off x="4167748" y="3599730"/>
            <a:ext cx="2883459" cy="48444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C17EBB6-8EE5-4020-85B8-3B41A3FF9B8D}"/>
              </a:ext>
            </a:extLst>
          </p:cNvPr>
          <p:cNvCxnSpPr>
            <a:cxnSpLocks/>
            <a:stCxn id="106" idx="2"/>
            <a:endCxn id="150" idx="0"/>
          </p:cNvCxnSpPr>
          <p:nvPr/>
        </p:nvCxnSpPr>
        <p:spPr>
          <a:xfrm flipH="1">
            <a:off x="4555790" y="3599730"/>
            <a:ext cx="2814948" cy="48355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B0DE099-B04F-466C-9687-B24CCAE1CE01}"/>
              </a:ext>
            </a:extLst>
          </p:cNvPr>
          <p:cNvCxnSpPr>
            <a:cxnSpLocks/>
            <a:endCxn id="73" idx="0"/>
          </p:cNvCxnSpPr>
          <p:nvPr/>
        </p:nvCxnSpPr>
        <p:spPr>
          <a:xfrm flipH="1">
            <a:off x="2816448" y="2786205"/>
            <a:ext cx="1592278" cy="519210"/>
          </a:xfrm>
          <a:prstGeom prst="straightConnector1">
            <a:avLst/>
          </a:prstGeom>
          <a:ln w="412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8006623-6DD5-411A-BC29-BEB31CA7431F}"/>
              </a:ext>
            </a:extLst>
          </p:cNvPr>
          <p:cNvCxnSpPr>
            <a:cxnSpLocks/>
          </p:cNvCxnSpPr>
          <p:nvPr/>
        </p:nvCxnSpPr>
        <p:spPr>
          <a:xfrm flipH="1">
            <a:off x="3774019" y="2790572"/>
            <a:ext cx="910179" cy="509403"/>
          </a:xfrm>
          <a:prstGeom prst="straightConnector1">
            <a:avLst/>
          </a:prstGeom>
          <a:ln w="412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7CAD5C98-C52A-4175-8D1C-6AA5B33DA1D6}"/>
              </a:ext>
            </a:extLst>
          </p:cNvPr>
          <p:cNvCxnSpPr>
            <a:cxnSpLocks/>
          </p:cNvCxnSpPr>
          <p:nvPr/>
        </p:nvCxnSpPr>
        <p:spPr>
          <a:xfrm flipH="1">
            <a:off x="4385888" y="1959518"/>
            <a:ext cx="285652" cy="476621"/>
          </a:xfrm>
          <a:prstGeom prst="straightConnector1">
            <a:avLst/>
          </a:prstGeom>
          <a:ln w="412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5516B5F-6C2C-44BB-AC34-12FC52554C04}"/>
              </a:ext>
            </a:extLst>
          </p:cNvPr>
          <p:cNvCxnSpPr>
            <a:cxnSpLocks/>
          </p:cNvCxnSpPr>
          <p:nvPr/>
        </p:nvCxnSpPr>
        <p:spPr>
          <a:xfrm>
            <a:off x="5029720" y="1972702"/>
            <a:ext cx="7098" cy="483057"/>
          </a:xfrm>
          <a:prstGeom prst="straightConnector1">
            <a:avLst/>
          </a:prstGeom>
          <a:ln w="412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5BB633A-B67F-4AD6-BCE2-E428C150B393}"/>
              </a:ext>
            </a:extLst>
          </p:cNvPr>
          <p:cNvCxnSpPr>
            <a:cxnSpLocks/>
            <a:stCxn id="137" idx="2"/>
          </p:cNvCxnSpPr>
          <p:nvPr/>
        </p:nvCxnSpPr>
        <p:spPr>
          <a:xfrm>
            <a:off x="3248052" y="2624015"/>
            <a:ext cx="304253" cy="42125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18E9256-E4F3-47DE-A08F-12003EA1B1DF}"/>
              </a:ext>
            </a:extLst>
          </p:cNvPr>
          <p:cNvCxnSpPr>
            <a:cxnSpLocks/>
          </p:cNvCxnSpPr>
          <p:nvPr/>
        </p:nvCxnSpPr>
        <p:spPr>
          <a:xfrm>
            <a:off x="3196270" y="1758888"/>
            <a:ext cx="1371995" cy="29857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149C25AD-78DC-4F7D-A3D6-E4F4073E1AE1}"/>
              </a:ext>
            </a:extLst>
          </p:cNvPr>
          <p:cNvCxnSpPr>
            <a:cxnSpLocks/>
            <a:endCxn id="147" idx="1"/>
          </p:cNvCxnSpPr>
          <p:nvPr/>
        </p:nvCxnSpPr>
        <p:spPr>
          <a:xfrm>
            <a:off x="854779" y="3494847"/>
            <a:ext cx="2738716" cy="739205"/>
          </a:xfrm>
          <a:prstGeom prst="bentConnector3">
            <a:avLst>
              <a:gd name="adj1" fmla="val -529"/>
            </a:avLst>
          </a:prstGeom>
          <a:ln w="920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EEED4274-639D-475B-B4A0-05B2C280E6B0}"/>
              </a:ext>
            </a:extLst>
          </p:cNvPr>
          <p:cNvSpPr/>
          <p:nvPr/>
        </p:nvSpPr>
        <p:spPr>
          <a:xfrm>
            <a:off x="7331642" y="1022349"/>
            <a:ext cx="386047" cy="299753"/>
          </a:xfrm>
          <a:prstGeom prst="rect">
            <a:avLst/>
          </a:prstGeom>
          <a:solidFill>
            <a:schemeClr val="bg1">
              <a:lumMod val="75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Z</a:t>
            </a:r>
            <a:endParaRPr lang="en-CH"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22" name="Rectangle 221">
            <a:extLst>
              <a:ext uri="{FF2B5EF4-FFF2-40B4-BE49-F238E27FC236}">
                <a16:creationId xmlns:a16="http://schemas.microsoft.com/office/drawing/2014/main" id="{80C8867F-CCE9-44C0-9992-8D66F1D7D584}"/>
              </a:ext>
            </a:extLst>
          </p:cNvPr>
          <p:cNvSpPr/>
          <p:nvPr/>
        </p:nvSpPr>
        <p:spPr>
          <a:xfrm>
            <a:off x="7729966" y="1044551"/>
            <a:ext cx="952505" cy="265457"/>
          </a:xfrm>
          <a:prstGeom prst="rect">
            <a:avLst/>
          </a:prstGeom>
        </p:spPr>
        <p:txBody>
          <a:bodyPr wrap="none">
            <a:spAutoFit/>
          </a:bodyPr>
          <a:lstStyle/>
          <a:p>
            <a:r>
              <a:rPr lang="en-US" sz="1125" i="1" dirty="0">
                <a:latin typeface="Tahoma" panose="020B0604030504040204" pitchFamily="34" charset="0"/>
                <a:ea typeface="Tahoma" panose="020B0604030504040204" pitchFamily="34" charset="0"/>
                <a:cs typeface="Tahoma" panose="020B0604030504040204" pitchFamily="34" charset="0"/>
              </a:rPr>
              <a:t>Zero Region</a:t>
            </a:r>
            <a:endParaRPr lang="en-CH" sz="1125" i="1" dirty="0">
              <a:latin typeface="Tahoma" panose="020B0604030504040204" pitchFamily="34" charset="0"/>
              <a:ea typeface="Tahoma" panose="020B0604030504040204" pitchFamily="34" charset="0"/>
              <a:cs typeface="Tahoma" panose="020B0604030504040204" pitchFamily="34" charset="0"/>
            </a:endParaRPr>
          </a:p>
        </p:txBody>
      </p:sp>
      <p:sp>
        <p:nvSpPr>
          <p:cNvPr id="223" name="Rectangle 222">
            <a:extLst>
              <a:ext uri="{FF2B5EF4-FFF2-40B4-BE49-F238E27FC236}">
                <a16:creationId xmlns:a16="http://schemas.microsoft.com/office/drawing/2014/main" id="{BBF14AA6-5513-4F2A-8AEA-159241C2801E}"/>
              </a:ext>
            </a:extLst>
          </p:cNvPr>
          <p:cNvSpPr/>
          <p:nvPr/>
        </p:nvSpPr>
        <p:spPr>
          <a:xfrm>
            <a:off x="7333521" y="1401055"/>
            <a:ext cx="386047" cy="299753"/>
          </a:xfrm>
          <a:prstGeom prst="rect">
            <a:avLst/>
          </a:prstGeom>
          <a:solidFill>
            <a:srgbClr val="C0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NZ</a:t>
            </a:r>
            <a:endParaRPr lang="en-CH"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24" name="Rectangle 223">
            <a:extLst>
              <a:ext uri="{FF2B5EF4-FFF2-40B4-BE49-F238E27FC236}">
                <a16:creationId xmlns:a16="http://schemas.microsoft.com/office/drawing/2014/main" id="{B8CAAEA6-4E1A-43EB-AC87-AA0C500220C8}"/>
              </a:ext>
            </a:extLst>
          </p:cNvPr>
          <p:cNvSpPr/>
          <p:nvPr/>
        </p:nvSpPr>
        <p:spPr>
          <a:xfrm>
            <a:off x="7714260" y="1423257"/>
            <a:ext cx="1260281" cy="265457"/>
          </a:xfrm>
          <a:prstGeom prst="rect">
            <a:avLst/>
          </a:prstGeom>
        </p:spPr>
        <p:txBody>
          <a:bodyPr wrap="none">
            <a:spAutoFit/>
          </a:bodyPr>
          <a:lstStyle/>
          <a:p>
            <a:r>
              <a:rPr lang="en-US" sz="1125" i="1" dirty="0">
                <a:latin typeface="Tahoma" panose="020B0604030504040204" pitchFamily="34" charset="0"/>
                <a:ea typeface="Tahoma" panose="020B0604030504040204" pitchFamily="34" charset="0"/>
                <a:cs typeface="Tahoma" panose="020B0604030504040204" pitchFamily="34" charset="0"/>
              </a:rPr>
              <a:t>Non-Zero Region</a:t>
            </a:r>
            <a:endParaRPr lang="en-CH" sz="1125" i="1" dirty="0">
              <a:latin typeface="Tahoma" panose="020B0604030504040204" pitchFamily="34" charset="0"/>
              <a:ea typeface="Tahoma" panose="020B0604030504040204" pitchFamily="34" charset="0"/>
              <a:cs typeface="Tahoma" panose="020B0604030504040204" pitchFamily="34" charset="0"/>
            </a:endParaRPr>
          </a:p>
        </p:txBody>
      </p:sp>
      <p:sp>
        <p:nvSpPr>
          <p:cNvPr id="5" name="Title 4">
            <a:extLst>
              <a:ext uri="{FF2B5EF4-FFF2-40B4-BE49-F238E27FC236}">
                <a16:creationId xmlns:a16="http://schemas.microsoft.com/office/drawing/2014/main" id="{B9B41FAD-E5FC-4A88-88A2-14843C030657}"/>
              </a:ext>
            </a:extLst>
          </p:cNvPr>
          <p:cNvSpPr>
            <a:spLocks noGrp="1"/>
          </p:cNvSpPr>
          <p:nvPr>
            <p:ph type="title"/>
          </p:nvPr>
        </p:nvSpPr>
        <p:spPr/>
        <p:txBody>
          <a:bodyPr>
            <a:normAutofit/>
          </a:bodyPr>
          <a:lstStyle/>
          <a:p>
            <a:r>
              <a:rPr lang="en-US" dirty="0">
                <a:solidFill>
                  <a:srgbClr val="0070C0"/>
                </a:solidFill>
              </a:rPr>
              <a:t>Hierarchy of Bitmaps</a:t>
            </a:r>
            <a:endParaRPr lang="en-CH" dirty="0">
              <a:solidFill>
                <a:srgbClr val="0070C0"/>
              </a:solidFill>
            </a:endParaRPr>
          </a:p>
        </p:txBody>
      </p:sp>
      <p:sp>
        <p:nvSpPr>
          <p:cNvPr id="107" name="Rectangle 106">
            <a:extLst>
              <a:ext uri="{FF2B5EF4-FFF2-40B4-BE49-F238E27FC236}">
                <a16:creationId xmlns:a16="http://schemas.microsoft.com/office/drawing/2014/main" id="{1059B524-F05D-4679-BEFB-A22E8BE19516}"/>
              </a:ext>
            </a:extLst>
          </p:cNvPr>
          <p:cNvSpPr/>
          <p:nvPr/>
        </p:nvSpPr>
        <p:spPr>
          <a:xfrm>
            <a:off x="44156" y="4800882"/>
            <a:ext cx="3189514" cy="1397521"/>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Storage</a:t>
            </a:r>
          </a:p>
          <a:p>
            <a:pPr algn="ctr"/>
            <a:r>
              <a:rPr lang="en-US" sz="3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Efficient</a:t>
            </a:r>
            <a:endParaRPr lang="en-CH" sz="3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8" name="Rectangle 107">
            <a:extLst>
              <a:ext uri="{FF2B5EF4-FFF2-40B4-BE49-F238E27FC236}">
                <a16:creationId xmlns:a16="http://schemas.microsoft.com/office/drawing/2014/main" id="{C99B6413-E683-4EF8-8C08-F6DFCF6D2C4E}"/>
              </a:ext>
            </a:extLst>
          </p:cNvPr>
          <p:cNvSpPr/>
          <p:nvPr/>
        </p:nvSpPr>
        <p:spPr>
          <a:xfrm>
            <a:off x="3274641" y="4799465"/>
            <a:ext cx="3000574" cy="1397521"/>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Fast</a:t>
            </a:r>
          </a:p>
          <a:p>
            <a:pPr algn="ctr"/>
            <a:r>
              <a:rPr lang="en-US" sz="3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Indexing</a:t>
            </a:r>
            <a:endParaRPr lang="en-CH" sz="3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9" name="Rectangle 108">
            <a:extLst>
              <a:ext uri="{FF2B5EF4-FFF2-40B4-BE49-F238E27FC236}">
                <a16:creationId xmlns:a16="http://schemas.microsoft.com/office/drawing/2014/main" id="{18B6DBB4-6B9C-45C6-8BA9-3CC96713E5B5}"/>
              </a:ext>
            </a:extLst>
          </p:cNvPr>
          <p:cNvSpPr/>
          <p:nvPr/>
        </p:nvSpPr>
        <p:spPr>
          <a:xfrm>
            <a:off x="6316321" y="4799465"/>
            <a:ext cx="2795877" cy="1397521"/>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Hardware</a:t>
            </a:r>
          </a:p>
          <a:p>
            <a:pPr algn="ctr"/>
            <a:r>
              <a:rPr lang="en-US" sz="3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Friendly</a:t>
            </a:r>
            <a:endParaRPr lang="en-CH" sz="34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3" name="Connector: Curved 2">
            <a:extLst>
              <a:ext uri="{FF2B5EF4-FFF2-40B4-BE49-F238E27FC236}">
                <a16:creationId xmlns:a16="http://schemas.microsoft.com/office/drawing/2014/main" id="{8D351AA1-9555-46C7-9955-71214376ED08}"/>
              </a:ext>
            </a:extLst>
          </p:cNvPr>
          <p:cNvCxnSpPr/>
          <p:nvPr/>
        </p:nvCxnSpPr>
        <p:spPr>
          <a:xfrm rot="5400000">
            <a:off x="4463447" y="2149231"/>
            <a:ext cx="401192" cy="132573"/>
          </a:xfrm>
          <a:prstGeom prst="curvedConnector3">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6" name="Connector: Curved 85">
            <a:extLst>
              <a:ext uri="{FF2B5EF4-FFF2-40B4-BE49-F238E27FC236}">
                <a16:creationId xmlns:a16="http://schemas.microsoft.com/office/drawing/2014/main" id="{F2F27F52-E1F0-4088-9B01-920A7E9C4293}"/>
              </a:ext>
            </a:extLst>
          </p:cNvPr>
          <p:cNvCxnSpPr>
            <a:cxnSpLocks/>
          </p:cNvCxnSpPr>
          <p:nvPr/>
        </p:nvCxnSpPr>
        <p:spPr>
          <a:xfrm rot="10800000" flipV="1">
            <a:off x="3500526" y="2917370"/>
            <a:ext cx="777561" cy="283031"/>
          </a:xfrm>
          <a:prstGeom prst="curvedConnector3">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2" name="Slide Number Placeholder 4">
            <a:extLst>
              <a:ext uri="{FF2B5EF4-FFF2-40B4-BE49-F238E27FC236}">
                <a16:creationId xmlns:a16="http://schemas.microsoft.com/office/drawing/2014/main" id="{5C370275-B9D1-F141-93EA-55BBC92857D6}"/>
              </a:ext>
            </a:extLst>
          </p:cNvPr>
          <p:cNvSpPr>
            <a:spLocks noGrp="1"/>
          </p:cNvSpPr>
          <p:nvPr>
            <p:ph type="sldNum" sz="quarter" idx="11"/>
          </p:nvPr>
        </p:nvSpPr>
        <p:spPr>
          <a:xfrm>
            <a:off x="6553200" y="6243638"/>
            <a:ext cx="2133600" cy="457200"/>
          </a:xfrm>
        </p:spPr>
        <p:txBody>
          <a:bodyPr/>
          <a:lstStyle/>
          <a:p>
            <a:pPr>
              <a:defRPr/>
            </a:pPr>
            <a:fld id="{62A46D82-73E8-4CB3-8B05-AA66F8C47AE4}" type="slidenum">
              <a:rPr lang="en-US" smtClean="0"/>
              <a:pPr>
                <a:defRPr/>
              </a:pPr>
              <a:t>98</a:t>
            </a:fld>
            <a:endParaRPr lang="en-US" dirty="0"/>
          </a:p>
        </p:txBody>
      </p:sp>
    </p:spTree>
    <p:extLst>
      <p:ext uri="{BB962C8B-B14F-4D97-AF65-F5344CB8AC3E}">
        <p14:creationId xmlns:p14="http://schemas.microsoft.com/office/powerpoint/2010/main" val="58185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3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7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6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3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9"/>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7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7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8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8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9" presetClass="emph" presetSubtype="0" fill="hold" grpId="1" nodeType="clickEffect">
                                  <p:stCondLst>
                                    <p:cond delay="0"/>
                                  </p:stCondLst>
                                  <p:childTnLst>
                                    <p:animClr clrSpc="rgb" dir="cw">
                                      <p:cBhvr override="childStyle">
                                        <p:cTn id="158" dur="500" fill="hold"/>
                                        <p:tgtEl>
                                          <p:spTgt spid="79"/>
                                        </p:tgtEl>
                                        <p:attrNameLst>
                                          <p:attrName>style.color</p:attrName>
                                        </p:attrNameLst>
                                      </p:cBhvr>
                                      <p:to>
                                        <a:srgbClr val="262626"/>
                                      </p:to>
                                    </p:animClr>
                                    <p:animClr clrSpc="rgb" dir="cw">
                                      <p:cBhvr>
                                        <p:cTn id="159" dur="500" fill="hold"/>
                                        <p:tgtEl>
                                          <p:spTgt spid="79"/>
                                        </p:tgtEl>
                                        <p:attrNameLst>
                                          <p:attrName>fillcolor</p:attrName>
                                        </p:attrNameLst>
                                      </p:cBhvr>
                                      <p:to>
                                        <a:srgbClr val="262626"/>
                                      </p:to>
                                    </p:animClr>
                                    <p:set>
                                      <p:cBhvr>
                                        <p:cTn id="160" dur="500" fill="hold"/>
                                        <p:tgtEl>
                                          <p:spTgt spid="79"/>
                                        </p:tgtEl>
                                        <p:attrNameLst>
                                          <p:attrName>fill.type</p:attrName>
                                        </p:attrNameLst>
                                      </p:cBhvr>
                                      <p:to>
                                        <p:strVal val="solid"/>
                                      </p:to>
                                    </p:set>
                                    <p:set>
                                      <p:cBhvr>
                                        <p:cTn id="161" dur="500" fill="hold"/>
                                        <p:tgtEl>
                                          <p:spTgt spid="79"/>
                                        </p:tgtEl>
                                        <p:attrNameLst>
                                          <p:attrName>fill.on</p:attrName>
                                        </p:attrNameLst>
                                      </p:cBhvr>
                                      <p:to>
                                        <p:strVal val="true"/>
                                      </p:to>
                                    </p:set>
                                  </p:childTnLst>
                                </p:cTn>
                              </p:par>
                              <p:par>
                                <p:cTn id="162" presetID="19" presetClass="emph" presetSubtype="0" fill="hold" grpId="1" nodeType="withEffect">
                                  <p:stCondLst>
                                    <p:cond delay="0"/>
                                  </p:stCondLst>
                                  <p:childTnLst>
                                    <p:animClr clrSpc="rgb" dir="cw">
                                      <p:cBhvr override="childStyle">
                                        <p:cTn id="163" dur="500" fill="hold"/>
                                        <p:tgtEl>
                                          <p:spTgt spid="80"/>
                                        </p:tgtEl>
                                        <p:attrNameLst>
                                          <p:attrName>style.color</p:attrName>
                                        </p:attrNameLst>
                                      </p:cBhvr>
                                      <p:to>
                                        <a:srgbClr val="262626"/>
                                      </p:to>
                                    </p:animClr>
                                    <p:animClr clrSpc="rgb" dir="cw">
                                      <p:cBhvr>
                                        <p:cTn id="164" dur="500" fill="hold"/>
                                        <p:tgtEl>
                                          <p:spTgt spid="80"/>
                                        </p:tgtEl>
                                        <p:attrNameLst>
                                          <p:attrName>fillcolor</p:attrName>
                                        </p:attrNameLst>
                                      </p:cBhvr>
                                      <p:to>
                                        <a:srgbClr val="262626"/>
                                      </p:to>
                                    </p:animClr>
                                    <p:set>
                                      <p:cBhvr>
                                        <p:cTn id="165" dur="500" fill="hold"/>
                                        <p:tgtEl>
                                          <p:spTgt spid="80"/>
                                        </p:tgtEl>
                                        <p:attrNameLst>
                                          <p:attrName>fill.type</p:attrName>
                                        </p:attrNameLst>
                                      </p:cBhvr>
                                      <p:to>
                                        <p:strVal val="solid"/>
                                      </p:to>
                                    </p:set>
                                    <p:set>
                                      <p:cBhvr>
                                        <p:cTn id="166" dur="500" fill="hold"/>
                                        <p:tgtEl>
                                          <p:spTgt spid="80"/>
                                        </p:tgtEl>
                                        <p:attrNameLst>
                                          <p:attrName>fill.on</p:attrName>
                                        </p:attrNameLst>
                                      </p:cBhvr>
                                      <p:to>
                                        <p:strVal val="true"/>
                                      </p:to>
                                    </p:set>
                                  </p:childTnLst>
                                </p:cTn>
                              </p:par>
                              <p:par>
                                <p:cTn id="167" presetID="19" presetClass="emph" presetSubtype="0" fill="hold" grpId="1" nodeType="withEffect">
                                  <p:stCondLst>
                                    <p:cond delay="0"/>
                                  </p:stCondLst>
                                  <p:childTnLst>
                                    <p:animClr clrSpc="rgb" dir="cw">
                                      <p:cBhvr override="childStyle">
                                        <p:cTn id="168" dur="500" fill="hold"/>
                                        <p:tgtEl>
                                          <p:spTgt spid="81"/>
                                        </p:tgtEl>
                                        <p:attrNameLst>
                                          <p:attrName>style.color</p:attrName>
                                        </p:attrNameLst>
                                      </p:cBhvr>
                                      <p:to>
                                        <a:srgbClr val="262626"/>
                                      </p:to>
                                    </p:animClr>
                                    <p:animClr clrSpc="rgb" dir="cw">
                                      <p:cBhvr>
                                        <p:cTn id="169" dur="500" fill="hold"/>
                                        <p:tgtEl>
                                          <p:spTgt spid="81"/>
                                        </p:tgtEl>
                                        <p:attrNameLst>
                                          <p:attrName>fillcolor</p:attrName>
                                        </p:attrNameLst>
                                      </p:cBhvr>
                                      <p:to>
                                        <a:srgbClr val="262626"/>
                                      </p:to>
                                    </p:animClr>
                                    <p:set>
                                      <p:cBhvr>
                                        <p:cTn id="170" dur="500" fill="hold"/>
                                        <p:tgtEl>
                                          <p:spTgt spid="81"/>
                                        </p:tgtEl>
                                        <p:attrNameLst>
                                          <p:attrName>fill.type</p:attrName>
                                        </p:attrNameLst>
                                      </p:cBhvr>
                                      <p:to>
                                        <p:strVal val="solid"/>
                                      </p:to>
                                    </p:set>
                                    <p:set>
                                      <p:cBhvr>
                                        <p:cTn id="171" dur="500" fill="hold"/>
                                        <p:tgtEl>
                                          <p:spTgt spid="81"/>
                                        </p:tgtEl>
                                        <p:attrNameLst>
                                          <p:attrName>fill.on</p:attrName>
                                        </p:attrNameLst>
                                      </p:cBhvr>
                                      <p:to>
                                        <p:strVal val="true"/>
                                      </p:to>
                                    </p:set>
                                  </p:childTnLst>
                                </p:cTn>
                              </p:par>
                              <p:par>
                                <p:cTn id="172" presetID="19" presetClass="emph" presetSubtype="0" fill="hold" grpId="1" nodeType="withEffect">
                                  <p:stCondLst>
                                    <p:cond delay="0"/>
                                  </p:stCondLst>
                                  <p:childTnLst>
                                    <p:animClr clrSpc="rgb" dir="cw">
                                      <p:cBhvr override="childStyle">
                                        <p:cTn id="173" dur="500" fill="hold"/>
                                        <p:tgtEl>
                                          <p:spTgt spid="98"/>
                                        </p:tgtEl>
                                        <p:attrNameLst>
                                          <p:attrName>style.color</p:attrName>
                                        </p:attrNameLst>
                                      </p:cBhvr>
                                      <p:to>
                                        <a:srgbClr val="262626"/>
                                      </p:to>
                                    </p:animClr>
                                    <p:animClr clrSpc="rgb" dir="cw">
                                      <p:cBhvr>
                                        <p:cTn id="174" dur="500" fill="hold"/>
                                        <p:tgtEl>
                                          <p:spTgt spid="98"/>
                                        </p:tgtEl>
                                        <p:attrNameLst>
                                          <p:attrName>fillcolor</p:attrName>
                                        </p:attrNameLst>
                                      </p:cBhvr>
                                      <p:to>
                                        <a:srgbClr val="262626"/>
                                      </p:to>
                                    </p:animClr>
                                    <p:set>
                                      <p:cBhvr>
                                        <p:cTn id="175" dur="500" fill="hold"/>
                                        <p:tgtEl>
                                          <p:spTgt spid="98"/>
                                        </p:tgtEl>
                                        <p:attrNameLst>
                                          <p:attrName>fill.type</p:attrName>
                                        </p:attrNameLst>
                                      </p:cBhvr>
                                      <p:to>
                                        <p:strVal val="solid"/>
                                      </p:to>
                                    </p:set>
                                    <p:set>
                                      <p:cBhvr>
                                        <p:cTn id="176" dur="500" fill="hold"/>
                                        <p:tgtEl>
                                          <p:spTgt spid="98"/>
                                        </p:tgtEl>
                                        <p:attrNameLst>
                                          <p:attrName>fill.on</p:attrName>
                                        </p:attrNameLst>
                                      </p:cBhvr>
                                      <p:to>
                                        <p:strVal val="true"/>
                                      </p:to>
                                    </p:set>
                                  </p:childTnLst>
                                </p:cTn>
                              </p:par>
                              <p:par>
                                <p:cTn id="177" presetID="19" presetClass="emph" presetSubtype="0" fill="hold" grpId="1" nodeType="withEffect">
                                  <p:stCondLst>
                                    <p:cond delay="0"/>
                                  </p:stCondLst>
                                  <p:childTnLst>
                                    <p:animClr clrSpc="rgb" dir="cw">
                                      <p:cBhvr override="childStyle">
                                        <p:cTn id="178" dur="500" fill="hold"/>
                                        <p:tgtEl>
                                          <p:spTgt spid="99"/>
                                        </p:tgtEl>
                                        <p:attrNameLst>
                                          <p:attrName>style.color</p:attrName>
                                        </p:attrNameLst>
                                      </p:cBhvr>
                                      <p:to>
                                        <a:srgbClr val="262626"/>
                                      </p:to>
                                    </p:animClr>
                                    <p:animClr clrSpc="rgb" dir="cw">
                                      <p:cBhvr>
                                        <p:cTn id="179" dur="500" fill="hold"/>
                                        <p:tgtEl>
                                          <p:spTgt spid="99"/>
                                        </p:tgtEl>
                                        <p:attrNameLst>
                                          <p:attrName>fillcolor</p:attrName>
                                        </p:attrNameLst>
                                      </p:cBhvr>
                                      <p:to>
                                        <a:srgbClr val="262626"/>
                                      </p:to>
                                    </p:animClr>
                                    <p:set>
                                      <p:cBhvr>
                                        <p:cTn id="180" dur="500" fill="hold"/>
                                        <p:tgtEl>
                                          <p:spTgt spid="99"/>
                                        </p:tgtEl>
                                        <p:attrNameLst>
                                          <p:attrName>fill.type</p:attrName>
                                        </p:attrNameLst>
                                      </p:cBhvr>
                                      <p:to>
                                        <p:strVal val="solid"/>
                                      </p:to>
                                    </p:set>
                                    <p:set>
                                      <p:cBhvr>
                                        <p:cTn id="181" dur="500" fill="hold"/>
                                        <p:tgtEl>
                                          <p:spTgt spid="99"/>
                                        </p:tgtEl>
                                        <p:attrNameLst>
                                          <p:attrName>fill.on</p:attrName>
                                        </p:attrNameLst>
                                      </p:cBhvr>
                                      <p:to>
                                        <p:strVal val="true"/>
                                      </p:to>
                                    </p:set>
                                  </p:childTnLst>
                                </p:cTn>
                              </p:par>
                              <p:par>
                                <p:cTn id="182" presetID="19" presetClass="emph" presetSubtype="0" fill="hold" grpId="1" nodeType="withEffect">
                                  <p:stCondLst>
                                    <p:cond delay="0"/>
                                  </p:stCondLst>
                                  <p:childTnLst>
                                    <p:animClr clrSpc="rgb" dir="cw">
                                      <p:cBhvr override="childStyle">
                                        <p:cTn id="183" dur="500" fill="hold"/>
                                        <p:tgtEl>
                                          <p:spTgt spid="100"/>
                                        </p:tgtEl>
                                        <p:attrNameLst>
                                          <p:attrName>style.color</p:attrName>
                                        </p:attrNameLst>
                                      </p:cBhvr>
                                      <p:to>
                                        <a:srgbClr val="262626"/>
                                      </p:to>
                                    </p:animClr>
                                    <p:animClr clrSpc="rgb" dir="cw">
                                      <p:cBhvr>
                                        <p:cTn id="184" dur="500" fill="hold"/>
                                        <p:tgtEl>
                                          <p:spTgt spid="100"/>
                                        </p:tgtEl>
                                        <p:attrNameLst>
                                          <p:attrName>fillcolor</p:attrName>
                                        </p:attrNameLst>
                                      </p:cBhvr>
                                      <p:to>
                                        <a:srgbClr val="262626"/>
                                      </p:to>
                                    </p:animClr>
                                    <p:set>
                                      <p:cBhvr>
                                        <p:cTn id="185" dur="500" fill="hold"/>
                                        <p:tgtEl>
                                          <p:spTgt spid="100"/>
                                        </p:tgtEl>
                                        <p:attrNameLst>
                                          <p:attrName>fill.type</p:attrName>
                                        </p:attrNameLst>
                                      </p:cBhvr>
                                      <p:to>
                                        <p:strVal val="solid"/>
                                      </p:to>
                                    </p:set>
                                    <p:set>
                                      <p:cBhvr>
                                        <p:cTn id="186" dur="500" fill="hold"/>
                                        <p:tgtEl>
                                          <p:spTgt spid="100"/>
                                        </p:tgtEl>
                                        <p:attrNameLst>
                                          <p:attrName>fill.on</p:attrName>
                                        </p:attrNameLst>
                                      </p:cBhvr>
                                      <p:to>
                                        <p:strVal val="true"/>
                                      </p:to>
                                    </p:set>
                                  </p:childTnLst>
                                </p:cTn>
                              </p:par>
                              <p:par>
                                <p:cTn id="187" presetID="19" presetClass="emph" presetSubtype="0" fill="hold" grpId="1" nodeType="withEffect">
                                  <p:stCondLst>
                                    <p:cond delay="0"/>
                                  </p:stCondLst>
                                  <p:childTnLst>
                                    <p:animClr clrSpc="rgb" dir="cw">
                                      <p:cBhvr override="childStyle">
                                        <p:cTn id="188" dur="500" fill="hold"/>
                                        <p:tgtEl>
                                          <p:spTgt spid="101"/>
                                        </p:tgtEl>
                                        <p:attrNameLst>
                                          <p:attrName>style.color</p:attrName>
                                        </p:attrNameLst>
                                      </p:cBhvr>
                                      <p:to>
                                        <a:srgbClr val="262626"/>
                                      </p:to>
                                    </p:animClr>
                                    <p:animClr clrSpc="rgb" dir="cw">
                                      <p:cBhvr>
                                        <p:cTn id="189" dur="500" fill="hold"/>
                                        <p:tgtEl>
                                          <p:spTgt spid="101"/>
                                        </p:tgtEl>
                                        <p:attrNameLst>
                                          <p:attrName>fillcolor</p:attrName>
                                        </p:attrNameLst>
                                      </p:cBhvr>
                                      <p:to>
                                        <a:srgbClr val="262626"/>
                                      </p:to>
                                    </p:animClr>
                                    <p:set>
                                      <p:cBhvr>
                                        <p:cTn id="190" dur="500" fill="hold"/>
                                        <p:tgtEl>
                                          <p:spTgt spid="101"/>
                                        </p:tgtEl>
                                        <p:attrNameLst>
                                          <p:attrName>fill.type</p:attrName>
                                        </p:attrNameLst>
                                      </p:cBhvr>
                                      <p:to>
                                        <p:strVal val="solid"/>
                                      </p:to>
                                    </p:set>
                                    <p:set>
                                      <p:cBhvr>
                                        <p:cTn id="191" dur="500" fill="hold"/>
                                        <p:tgtEl>
                                          <p:spTgt spid="101"/>
                                        </p:tgtEl>
                                        <p:attrNameLst>
                                          <p:attrName>fill.on</p:attrName>
                                        </p:attrNameLst>
                                      </p:cBhvr>
                                      <p:to>
                                        <p:strVal val="true"/>
                                      </p:to>
                                    </p:set>
                                  </p:childTnLst>
                                </p:cTn>
                              </p:par>
                              <p:par>
                                <p:cTn id="192" presetID="19" presetClass="emph" presetSubtype="0" fill="hold" grpId="1" nodeType="withEffect">
                                  <p:stCondLst>
                                    <p:cond delay="0"/>
                                  </p:stCondLst>
                                  <p:childTnLst>
                                    <p:animClr clrSpc="rgb" dir="cw">
                                      <p:cBhvr override="childStyle">
                                        <p:cTn id="193" dur="500" fill="hold"/>
                                        <p:tgtEl>
                                          <p:spTgt spid="77"/>
                                        </p:tgtEl>
                                        <p:attrNameLst>
                                          <p:attrName>style.color</p:attrName>
                                        </p:attrNameLst>
                                      </p:cBhvr>
                                      <p:to>
                                        <a:srgbClr val="262626"/>
                                      </p:to>
                                    </p:animClr>
                                    <p:animClr clrSpc="rgb" dir="cw">
                                      <p:cBhvr>
                                        <p:cTn id="194" dur="500" fill="hold"/>
                                        <p:tgtEl>
                                          <p:spTgt spid="77"/>
                                        </p:tgtEl>
                                        <p:attrNameLst>
                                          <p:attrName>fillcolor</p:attrName>
                                        </p:attrNameLst>
                                      </p:cBhvr>
                                      <p:to>
                                        <a:srgbClr val="262626"/>
                                      </p:to>
                                    </p:animClr>
                                    <p:set>
                                      <p:cBhvr>
                                        <p:cTn id="195" dur="500" fill="hold"/>
                                        <p:tgtEl>
                                          <p:spTgt spid="77"/>
                                        </p:tgtEl>
                                        <p:attrNameLst>
                                          <p:attrName>fill.type</p:attrName>
                                        </p:attrNameLst>
                                      </p:cBhvr>
                                      <p:to>
                                        <p:strVal val="solid"/>
                                      </p:to>
                                    </p:set>
                                    <p:set>
                                      <p:cBhvr>
                                        <p:cTn id="196" dur="500" fill="hold"/>
                                        <p:tgtEl>
                                          <p:spTgt spid="77"/>
                                        </p:tgtEl>
                                        <p:attrNameLst>
                                          <p:attrName>fill.on</p:attrName>
                                        </p:attrNameLst>
                                      </p:cBhvr>
                                      <p:to>
                                        <p:strVal val="true"/>
                                      </p:to>
                                    </p:set>
                                  </p:childTnLst>
                                </p:cTn>
                              </p:par>
                            </p:childTnLst>
                          </p:cTn>
                        </p:par>
                      </p:childTnLst>
                    </p:cTn>
                  </p:par>
                  <p:par>
                    <p:cTn id="197" fill="hold">
                      <p:stCondLst>
                        <p:cond delay="indefinite"/>
                      </p:stCondLst>
                      <p:childTnLst>
                        <p:par>
                          <p:cTn id="198" fill="hold">
                            <p:stCondLst>
                              <p:cond delay="0"/>
                            </p:stCondLst>
                            <p:childTnLst>
                              <p:par>
                                <p:cTn id="199" presetID="9" presetClass="emph" presetSubtype="0" grpId="1" nodeType="clickEffect">
                                  <p:stCondLst>
                                    <p:cond delay="0"/>
                                  </p:stCondLst>
                                  <p:childTnLst>
                                    <p:set>
                                      <p:cBhvr>
                                        <p:cTn id="200" dur="indefinite"/>
                                        <p:tgtEl>
                                          <p:spTgt spid="74"/>
                                        </p:tgtEl>
                                        <p:attrNameLst>
                                          <p:attrName>style.opacity</p:attrName>
                                        </p:attrNameLst>
                                      </p:cBhvr>
                                      <p:to>
                                        <p:strVal val="0.25"/>
                                      </p:to>
                                    </p:set>
                                    <p:animEffect filter="image" prLst="opacity: 0.25">
                                      <p:cBhvr rctx="IE">
                                        <p:cTn id="201" dur="indefinite"/>
                                        <p:tgtEl>
                                          <p:spTgt spid="74"/>
                                        </p:tgtEl>
                                      </p:cBhvr>
                                    </p:animEffect>
                                  </p:childTnLst>
                                </p:cTn>
                              </p:par>
                              <p:par>
                                <p:cTn id="202" presetID="9" presetClass="emph" presetSubtype="0" grpId="1" nodeType="withEffect">
                                  <p:stCondLst>
                                    <p:cond delay="0"/>
                                  </p:stCondLst>
                                  <p:childTnLst>
                                    <p:set>
                                      <p:cBhvr>
                                        <p:cTn id="203" dur="indefinite"/>
                                        <p:tgtEl>
                                          <p:spTgt spid="75"/>
                                        </p:tgtEl>
                                        <p:attrNameLst>
                                          <p:attrName>style.opacity</p:attrName>
                                        </p:attrNameLst>
                                      </p:cBhvr>
                                      <p:to>
                                        <p:strVal val="0.25"/>
                                      </p:to>
                                    </p:set>
                                    <p:animEffect filter="image" prLst="opacity: 0.25">
                                      <p:cBhvr rctx="IE">
                                        <p:cTn id="204" dur="indefinite"/>
                                        <p:tgtEl>
                                          <p:spTgt spid="75"/>
                                        </p:tgtEl>
                                      </p:cBhvr>
                                    </p:animEffect>
                                  </p:childTnLst>
                                </p:cTn>
                              </p:par>
                              <p:par>
                                <p:cTn id="205" presetID="9" presetClass="emph" presetSubtype="0" grpId="1" nodeType="withEffect">
                                  <p:stCondLst>
                                    <p:cond delay="0"/>
                                  </p:stCondLst>
                                  <p:childTnLst>
                                    <p:set>
                                      <p:cBhvr>
                                        <p:cTn id="206" dur="indefinite"/>
                                        <p:tgtEl>
                                          <p:spTgt spid="76"/>
                                        </p:tgtEl>
                                        <p:attrNameLst>
                                          <p:attrName>style.opacity</p:attrName>
                                        </p:attrNameLst>
                                      </p:cBhvr>
                                      <p:to>
                                        <p:strVal val="0.25"/>
                                      </p:to>
                                    </p:set>
                                    <p:animEffect filter="image" prLst="opacity: 0.25">
                                      <p:cBhvr rctx="IE">
                                        <p:cTn id="207" dur="indefinite"/>
                                        <p:tgtEl>
                                          <p:spTgt spid="76"/>
                                        </p:tgtEl>
                                      </p:cBhvr>
                                    </p:animEffect>
                                  </p:childTnLst>
                                </p:cTn>
                              </p:par>
                              <p:par>
                                <p:cTn id="208" presetID="9" presetClass="emph" presetSubtype="0" grpId="1" nodeType="withEffect">
                                  <p:stCondLst>
                                    <p:cond delay="0"/>
                                  </p:stCondLst>
                                  <p:childTnLst>
                                    <p:set>
                                      <p:cBhvr>
                                        <p:cTn id="209" dur="indefinite"/>
                                        <p:tgtEl>
                                          <p:spTgt spid="102"/>
                                        </p:tgtEl>
                                        <p:attrNameLst>
                                          <p:attrName>style.opacity</p:attrName>
                                        </p:attrNameLst>
                                      </p:cBhvr>
                                      <p:to>
                                        <p:strVal val="0.25"/>
                                      </p:to>
                                    </p:set>
                                    <p:animEffect filter="image" prLst="opacity: 0.25">
                                      <p:cBhvr rctx="IE">
                                        <p:cTn id="210" dur="indefinite"/>
                                        <p:tgtEl>
                                          <p:spTgt spid="102"/>
                                        </p:tgtEl>
                                      </p:cBhvr>
                                    </p:animEffect>
                                  </p:childTnLst>
                                </p:cTn>
                              </p:par>
                              <p:par>
                                <p:cTn id="211" presetID="9" presetClass="emph" presetSubtype="0" grpId="1" nodeType="withEffect">
                                  <p:stCondLst>
                                    <p:cond delay="0"/>
                                  </p:stCondLst>
                                  <p:childTnLst>
                                    <p:set>
                                      <p:cBhvr>
                                        <p:cTn id="212" dur="indefinite"/>
                                        <p:tgtEl>
                                          <p:spTgt spid="104"/>
                                        </p:tgtEl>
                                        <p:attrNameLst>
                                          <p:attrName>style.opacity</p:attrName>
                                        </p:attrNameLst>
                                      </p:cBhvr>
                                      <p:to>
                                        <p:strVal val="0.25"/>
                                      </p:to>
                                    </p:set>
                                    <p:animEffect filter="image" prLst="opacity: 0.25">
                                      <p:cBhvr rctx="IE">
                                        <p:cTn id="213" dur="indefinite"/>
                                        <p:tgtEl>
                                          <p:spTgt spid="104"/>
                                        </p:tgtEl>
                                      </p:cBhvr>
                                    </p:animEffect>
                                  </p:childTnLst>
                                </p:cTn>
                              </p:par>
                              <p:par>
                                <p:cTn id="214" presetID="9" presetClass="emph" presetSubtype="0" grpId="1" nodeType="withEffect">
                                  <p:stCondLst>
                                    <p:cond delay="0"/>
                                  </p:stCondLst>
                                  <p:childTnLst>
                                    <p:set>
                                      <p:cBhvr>
                                        <p:cTn id="215" dur="indefinite"/>
                                        <p:tgtEl>
                                          <p:spTgt spid="105"/>
                                        </p:tgtEl>
                                        <p:attrNameLst>
                                          <p:attrName>style.opacity</p:attrName>
                                        </p:attrNameLst>
                                      </p:cBhvr>
                                      <p:to>
                                        <p:strVal val="0.25"/>
                                      </p:to>
                                    </p:set>
                                    <p:animEffect filter="image" prLst="opacity: 0.25">
                                      <p:cBhvr rctx="IE">
                                        <p:cTn id="216" dur="indefinite"/>
                                        <p:tgtEl>
                                          <p:spTgt spid="105"/>
                                        </p:tgtEl>
                                      </p:cBhvr>
                                    </p:animEffect>
                                  </p:childTnLst>
                                </p:cTn>
                              </p:par>
                              <p:par>
                                <p:cTn id="217" presetID="9" presetClass="emph" presetSubtype="0" grpId="1" nodeType="withEffect">
                                  <p:stCondLst>
                                    <p:cond delay="0"/>
                                  </p:stCondLst>
                                  <p:childTnLst>
                                    <p:set>
                                      <p:cBhvr>
                                        <p:cTn id="218" dur="indefinite"/>
                                        <p:tgtEl>
                                          <p:spTgt spid="106"/>
                                        </p:tgtEl>
                                        <p:attrNameLst>
                                          <p:attrName>style.opacity</p:attrName>
                                        </p:attrNameLst>
                                      </p:cBhvr>
                                      <p:to>
                                        <p:strVal val="0.25"/>
                                      </p:to>
                                    </p:set>
                                    <p:animEffect filter="image" prLst="opacity: 0.25">
                                      <p:cBhvr rctx="IE">
                                        <p:cTn id="219" dur="indefinite"/>
                                        <p:tgtEl>
                                          <p:spTgt spid="106"/>
                                        </p:tgtEl>
                                      </p:cBhvr>
                                    </p:animEffect>
                                  </p:childTnLst>
                                </p:cTn>
                              </p:par>
                              <p:par>
                                <p:cTn id="220" presetID="9" presetClass="emph" presetSubtype="0" grpId="1" nodeType="withEffect">
                                  <p:stCondLst>
                                    <p:cond delay="0"/>
                                  </p:stCondLst>
                                  <p:childTnLst>
                                    <p:set>
                                      <p:cBhvr>
                                        <p:cTn id="221" dur="indefinite"/>
                                        <p:tgtEl>
                                          <p:spTgt spid="114"/>
                                        </p:tgtEl>
                                        <p:attrNameLst>
                                          <p:attrName>style.opacity</p:attrName>
                                        </p:attrNameLst>
                                      </p:cBhvr>
                                      <p:to>
                                        <p:strVal val="0.25"/>
                                      </p:to>
                                    </p:set>
                                    <p:animEffect filter="image" prLst="opacity: 0.25">
                                      <p:cBhvr rctx="IE">
                                        <p:cTn id="222" dur="indefinite"/>
                                        <p:tgtEl>
                                          <p:spTgt spid="114"/>
                                        </p:tgtEl>
                                      </p:cBhvr>
                                    </p:animEffect>
                                  </p:childTnLst>
                                </p:cTn>
                              </p:par>
                              <p:par>
                                <p:cTn id="223" presetID="9" presetClass="emph" presetSubtype="0" grpId="1" nodeType="withEffect">
                                  <p:stCondLst>
                                    <p:cond delay="0"/>
                                  </p:stCondLst>
                                  <p:childTnLst>
                                    <p:set>
                                      <p:cBhvr>
                                        <p:cTn id="224" dur="indefinite"/>
                                        <p:tgtEl>
                                          <p:spTgt spid="115"/>
                                        </p:tgtEl>
                                        <p:attrNameLst>
                                          <p:attrName>style.opacity</p:attrName>
                                        </p:attrNameLst>
                                      </p:cBhvr>
                                      <p:to>
                                        <p:strVal val="0.25"/>
                                      </p:to>
                                    </p:set>
                                    <p:animEffect filter="image" prLst="opacity: 0.25">
                                      <p:cBhvr rctx="IE">
                                        <p:cTn id="225" dur="indefinite"/>
                                        <p:tgtEl>
                                          <p:spTgt spid="115"/>
                                        </p:tgtEl>
                                      </p:cBhvr>
                                    </p:animEffect>
                                  </p:childTnLst>
                                </p:cTn>
                              </p:par>
                              <p:par>
                                <p:cTn id="226" presetID="9" presetClass="emph" presetSubtype="0" grpId="1" nodeType="withEffect">
                                  <p:stCondLst>
                                    <p:cond delay="0"/>
                                  </p:stCondLst>
                                  <p:childTnLst>
                                    <p:set>
                                      <p:cBhvr>
                                        <p:cTn id="227" dur="indefinite"/>
                                        <p:tgtEl>
                                          <p:spTgt spid="116"/>
                                        </p:tgtEl>
                                        <p:attrNameLst>
                                          <p:attrName>style.opacity</p:attrName>
                                        </p:attrNameLst>
                                      </p:cBhvr>
                                      <p:to>
                                        <p:strVal val="0.25"/>
                                      </p:to>
                                    </p:set>
                                    <p:animEffect filter="image" prLst="opacity: 0.25">
                                      <p:cBhvr rctx="IE">
                                        <p:cTn id="228" dur="indefinite"/>
                                        <p:tgtEl>
                                          <p:spTgt spid="116"/>
                                        </p:tgtEl>
                                      </p:cBhvr>
                                    </p:animEffect>
                                  </p:childTnLst>
                                </p:cTn>
                              </p:par>
                              <p:par>
                                <p:cTn id="229" presetID="9" presetClass="emph" presetSubtype="0" grpId="1" nodeType="withEffect">
                                  <p:stCondLst>
                                    <p:cond delay="0"/>
                                  </p:stCondLst>
                                  <p:childTnLst>
                                    <p:set>
                                      <p:cBhvr>
                                        <p:cTn id="230" dur="indefinite"/>
                                        <p:tgtEl>
                                          <p:spTgt spid="130"/>
                                        </p:tgtEl>
                                        <p:attrNameLst>
                                          <p:attrName>style.opacity</p:attrName>
                                        </p:attrNameLst>
                                      </p:cBhvr>
                                      <p:to>
                                        <p:strVal val="0.25"/>
                                      </p:to>
                                    </p:set>
                                    <p:animEffect filter="image" prLst="opacity: 0.25">
                                      <p:cBhvr rctx="IE">
                                        <p:cTn id="231" dur="indefinite"/>
                                        <p:tgtEl>
                                          <p:spTgt spid="130"/>
                                        </p:tgtEl>
                                      </p:cBhvr>
                                    </p:animEffec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nodeType="clickEffect">
                                  <p:stCondLst>
                                    <p:cond delay="0"/>
                                  </p:stCondLst>
                                  <p:childTnLst>
                                    <p:set>
                                      <p:cBhvr>
                                        <p:cTn id="235" dur="1" fill="hold">
                                          <p:stCondLst>
                                            <p:cond delay="0"/>
                                          </p:stCondLst>
                                        </p:cTn>
                                        <p:tgtEl>
                                          <p:spTgt spid="3"/>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nodeType="clickEffect">
                                  <p:stCondLst>
                                    <p:cond delay="0"/>
                                  </p:stCondLst>
                                  <p:childTnLst>
                                    <p:set>
                                      <p:cBhvr>
                                        <p:cTn id="239" dur="1" fill="hold">
                                          <p:stCondLst>
                                            <p:cond delay="0"/>
                                          </p:stCondLst>
                                        </p:cTn>
                                        <p:tgtEl>
                                          <p:spTgt spid="86"/>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107"/>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108"/>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grpId="0" nodeType="clickEffect">
                                  <p:stCondLst>
                                    <p:cond delay="0"/>
                                  </p:stCondLst>
                                  <p:childTnLst>
                                    <p:set>
                                      <p:cBhvr>
                                        <p:cTn id="251"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animBg="1"/>
      <p:bldP spid="13" grpId="0" animBg="1"/>
      <p:bldP spid="15" grpId="0" animBg="1"/>
      <p:bldP spid="16" grpId="0" animBg="1"/>
      <p:bldP spid="17" grpId="0" animBg="1"/>
      <p:bldP spid="18" grpId="0" animBg="1"/>
      <p:bldP spid="20" grpId="0" animBg="1"/>
      <p:bldP spid="21" grpId="0" animBg="1"/>
      <p:bldP spid="22" grpId="0" animBg="1"/>
      <p:bldP spid="23" grpId="0" animBg="1"/>
      <p:bldP spid="25" grpId="0" animBg="1"/>
      <p:bldP spid="26" grpId="0" animBg="1"/>
      <p:bldP spid="27" grpId="0" animBg="1"/>
      <p:bldP spid="28" grpId="0" animBg="1"/>
      <p:bldP spid="30" grpId="0" animBg="1"/>
      <p:bldP spid="31" grpId="0" animBg="1"/>
      <p:bldP spid="32" grpId="0" animBg="1"/>
      <p:bldP spid="34" grpId="0" animBg="1"/>
      <p:bldP spid="35" grpId="0" animBg="1"/>
      <p:bldP spid="36" grpId="0" animBg="1"/>
      <p:bldP spid="38" grpId="0" animBg="1"/>
      <p:bldP spid="39" grpId="0" animBg="1"/>
      <p:bldP spid="41" grpId="0" animBg="1"/>
      <p:bldP spid="42" grpId="0" animBg="1"/>
      <p:bldP spid="96" grpId="0"/>
      <p:bldP spid="73" grpId="0" animBg="1"/>
      <p:bldP spid="74" grpId="0" animBg="1"/>
      <p:bldP spid="74" grpId="1" animBg="1"/>
      <p:bldP spid="75" grpId="0" animBg="1"/>
      <p:bldP spid="75" grpId="1" animBg="1"/>
      <p:bldP spid="76" grpId="0" animBg="1"/>
      <p:bldP spid="76" grpId="1" animBg="1"/>
      <p:bldP spid="77" grpId="0" animBg="1"/>
      <p:bldP spid="77" grpId="1" animBg="1"/>
      <p:bldP spid="79" grpId="0" animBg="1"/>
      <p:bldP spid="79" grpId="1" animBg="1"/>
      <p:bldP spid="80" grpId="0" animBg="1"/>
      <p:bldP spid="80" grpId="1" animBg="1"/>
      <p:bldP spid="81" grpId="0" animBg="1"/>
      <p:bldP spid="81"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4" grpId="0" animBg="1"/>
      <p:bldP spid="104" grpId="1" animBg="1"/>
      <p:bldP spid="105" grpId="0" animBg="1"/>
      <p:bldP spid="105" grpId="1" animBg="1"/>
      <p:bldP spid="106" grpId="0" animBg="1"/>
      <p:bldP spid="106" grpId="1" animBg="1"/>
      <p:bldP spid="112" grpId="0" animBg="1"/>
      <p:bldP spid="114" grpId="0" animBg="1"/>
      <p:bldP spid="114" grpId="1" animBg="1"/>
      <p:bldP spid="115" grpId="0" animBg="1"/>
      <p:bldP spid="115" grpId="1" animBg="1"/>
      <p:bldP spid="116" grpId="0" animBg="1"/>
      <p:bldP spid="116" grpId="1" animBg="1"/>
      <p:bldP spid="129" grpId="0" animBg="1"/>
      <p:bldP spid="130" grpId="0" animBg="1"/>
      <p:bldP spid="130" grpId="1" animBg="1"/>
      <p:bldP spid="132" grpId="0"/>
      <p:bldP spid="133" grpId="0"/>
      <p:bldP spid="137" grpId="0" animBg="1"/>
      <p:bldP spid="139" grpId="0" animBg="1"/>
      <p:bldP spid="143" grpId="0"/>
      <p:bldP spid="147" grpId="0" animBg="1"/>
      <p:bldP spid="149" grpId="0" animBg="1"/>
      <p:bldP spid="150" grpId="0" animBg="1"/>
      <p:bldP spid="107" grpId="0" animBg="1"/>
      <p:bldP spid="108" grpId="0" animBg="1"/>
      <p:bldP spid="10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dirty="0">
                <a:solidFill>
                  <a:srgbClr val="0070C0"/>
                </a:solidFill>
                <a:ea typeface="ＭＳ Ｐゴシック" panose="020B0600070205080204" pitchFamily="34" charset="-128"/>
              </a:rPr>
              <a:t>Using Tensor Core Units</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2505014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2|7.3"/>
</p:tagLst>
</file>

<file path=ppt/tags/tag2.xml><?xml version="1.0" encoding="utf-8"?>
<p:tagLst xmlns:a="http://schemas.openxmlformats.org/drawingml/2006/main" xmlns:r="http://schemas.openxmlformats.org/officeDocument/2006/relationships" xmlns:p="http://schemas.openxmlformats.org/presentationml/2006/main">
  <p:tag name="TIMING" val="|5.6|10.7|5.1|6.8"/>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172260</TotalTime>
  <Words>19477</Words>
  <Application>Microsoft Office PowerPoint</Application>
  <PresentationFormat>全屏显示(4:3)</PresentationFormat>
  <Paragraphs>3331</Paragraphs>
  <Slides>145</Slides>
  <Notes>137</Notes>
  <HiddenSlides>0</HiddenSlides>
  <MMClips>0</MMClips>
  <ScaleCrop>false</ScaleCrop>
  <HeadingPairs>
    <vt:vector size="8" baseType="variant">
      <vt:variant>
        <vt:lpstr>已用的字体</vt:lpstr>
      </vt:variant>
      <vt:variant>
        <vt:i4>15</vt:i4>
      </vt:variant>
      <vt:variant>
        <vt:lpstr>主题</vt:lpstr>
      </vt:variant>
      <vt:variant>
        <vt:i4>29</vt:i4>
      </vt:variant>
      <vt:variant>
        <vt:lpstr>嵌入 OLE 服务器</vt:lpstr>
      </vt:variant>
      <vt:variant>
        <vt:i4>2</vt:i4>
      </vt:variant>
      <vt:variant>
        <vt:lpstr>幻灯片标题</vt:lpstr>
      </vt:variant>
      <vt:variant>
        <vt:i4>145</vt:i4>
      </vt:variant>
    </vt:vector>
  </HeadingPairs>
  <TitlesOfParts>
    <vt:vector size="191" baseType="lpstr">
      <vt:lpstr>Courier</vt:lpstr>
      <vt:lpstr>Palatino</vt:lpstr>
      <vt:lpstr>Söhne</vt:lpstr>
      <vt:lpstr>Arial</vt:lpstr>
      <vt:lpstr>Calibri</vt:lpstr>
      <vt:lpstr>Cambria</vt:lpstr>
      <vt:lpstr>Garamond</vt:lpstr>
      <vt:lpstr>Helvetica</vt:lpstr>
      <vt:lpstr>Lucida Console</vt:lpstr>
      <vt:lpstr>Segoe UI</vt:lpstr>
      <vt:lpstr>Tahoma</vt:lpstr>
      <vt:lpstr>Times New Roman</vt:lpstr>
      <vt:lpstr>Trebuchet MS</vt:lpstr>
      <vt:lpstr>Verdana</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148_Edge</vt:lpstr>
      <vt:lpstr>151_Edge</vt:lpstr>
      <vt:lpstr>152_Edge</vt:lpstr>
      <vt:lpstr>Equation</vt:lpstr>
      <vt:lpstr>Visio</vt:lpstr>
      <vt:lpstr>PowerPoint 演示文稿</vt:lpstr>
      <vt:lpstr>Reduction Operation</vt:lpstr>
      <vt:lpstr>Reduction Operation</vt:lpstr>
      <vt:lpstr>Sequential Reduction</vt:lpstr>
      <vt:lpstr>Tree-Based Reduction</vt:lpstr>
      <vt:lpstr>Tree-Based Reduction on GPU</vt:lpstr>
      <vt:lpstr>Vector Reduction: Naïve Mapping (I)</vt:lpstr>
      <vt:lpstr>Divergence-Free Mapping (I)</vt:lpstr>
      <vt:lpstr>Read and Write Access to GPU Shared Memory</vt:lpstr>
      <vt:lpstr>Read from Shared Memory Bank</vt:lpstr>
      <vt:lpstr>Write to Shared Memory Bank</vt:lpstr>
      <vt:lpstr>Shuffling Operations within a Warp</vt:lpstr>
      <vt:lpstr>Search Space of Parallel Reduction</vt:lpstr>
      <vt:lpstr>Histogram Computation</vt:lpstr>
      <vt:lpstr>Histogram Computation</vt:lpstr>
      <vt:lpstr>Sequential Histogram Computation</vt:lpstr>
      <vt:lpstr>Sequential Histogram Function</vt:lpstr>
      <vt:lpstr>Parallel Histogram Computation: Iteration 1</vt:lpstr>
      <vt:lpstr>(Wrong) Parallel Histogram Kernel</vt:lpstr>
      <vt:lpstr>Parallel Histogram Computation: Iteration 2</vt:lpstr>
      <vt:lpstr>(Correct) Parallel Histogram Kernel</vt:lpstr>
      <vt:lpstr>Atomic Operations on DRAM</vt:lpstr>
      <vt:lpstr>Hardware Improvements</vt:lpstr>
      <vt:lpstr>Hardware Improvements (Cont.)</vt:lpstr>
      <vt:lpstr>Image Histogram</vt:lpstr>
      <vt:lpstr>Histogram Computation of Natural Images</vt:lpstr>
      <vt:lpstr>Optimizing Histogram Computation </vt:lpstr>
      <vt:lpstr>Convolution</vt:lpstr>
      <vt:lpstr>Convolution and its Applications</vt:lpstr>
      <vt:lpstr>1D Convolution Example</vt:lpstr>
      <vt:lpstr>1D Convolution Example: Next Element</vt:lpstr>
      <vt:lpstr>1D Convolution Boundary Condition</vt:lpstr>
      <vt:lpstr>Storing the Mask in Constant Memory</vt:lpstr>
      <vt:lpstr>Recall: Data Reuse: Tiling</vt:lpstr>
      <vt:lpstr>Tiled 1D Convolution Basic Idea</vt:lpstr>
      <vt:lpstr>2D Convolution (I)</vt:lpstr>
      <vt:lpstr>2D Convolution (II)</vt:lpstr>
      <vt:lpstr>Tiling in 2D Convolution</vt:lpstr>
      <vt:lpstr>Loading Tiles into Shared Memory</vt:lpstr>
      <vt:lpstr>Difference in Tile Sizes (I)</vt:lpstr>
      <vt:lpstr>Difference in Tile Sizes (II)</vt:lpstr>
      <vt:lpstr>Difference in Tile Sizes (III)</vt:lpstr>
      <vt:lpstr>2D Convolution Examples</vt:lpstr>
      <vt:lpstr>Canny Edge Detection</vt:lpstr>
      <vt:lpstr>Convolutions are Stencils</vt:lpstr>
      <vt:lpstr>Stencil Computation</vt:lpstr>
      <vt:lpstr>Stencil Computation and Applications</vt:lpstr>
      <vt:lpstr>Heterogeneous System: CPU+FPGA</vt:lpstr>
      <vt:lpstr>Convolutions in Machine Learning</vt:lpstr>
      <vt:lpstr>Convolutions in Machine Learning</vt:lpstr>
      <vt:lpstr>Convolutional Neural Networks: Demo</vt:lpstr>
      <vt:lpstr>LeNet-5, a Convolutional Neural Network  for Hand-Written Digit Recognition</vt:lpstr>
      <vt:lpstr>An Example of 2D Convolution</vt:lpstr>
      <vt:lpstr>An Example of 2D Convolution</vt:lpstr>
      <vt:lpstr>Another Example of 2D Convolution</vt:lpstr>
      <vt:lpstr>A Basic Conv. Layer Forward Kernel  (Code is Incomplete!)</vt:lpstr>
      <vt:lpstr>Reducing Convolution Layers to  Matrix Multiplications</vt:lpstr>
      <vt:lpstr>Implementing a Convolutional Layer  with Matrix Multiplication</vt:lpstr>
      <vt:lpstr>Tiled Matrix-Matrix Multiplication (I)</vt:lpstr>
      <vt:lpstr>Tiled Matrix-Matrix Multiplication (II)</vt:lpstr>
      <vt:lpstr>Deep Learning Matrix Multiplication  Hierarchical Decomposition</vt:lpstr>
      <vt:lpstr>Joint Register and Shared Memory Tiling</vt:lpstr>
      <vt:lpstr>Systolic Arrays</vt:lpstr>
      <vt:lpstr>Example 2D Systolic Array Computation</vt:lpstr>
      <vt:lpstr>An Example Modern Systolic Array: TPU </vt:lpstr>
      <vt:lpstr>Prefix Sum (Scan)</vt:lpstr>
      <vt:lpstr>Prefix Sum (Scan)</vt:lpstr>
      <vt:lpstr>Scan Applications</vt:lpstr>
      <vt:lpstr>Examples of Exclusive and Inclusive Scan</vt:lpstr>
      <vt:lpstr>Hierarchical (Inclusive) Scan</vt:lpstr>
      <vt:lpstr>Hierarchical (Inclusive) Scan</vt:lpstr>
      <vt:lpstr>Hierarchical (Inclusive) Scan</vt:lpstr>
      <vt:lpstr>Sparse Matrices and  Sparse Matrix Computation</vt:lpstr>
      <vt:lpstr>Sparse Matrices</vt:lpstr>
      <vt:lpstr>Sparse Matrices are Widespread Today </vt:lpstr>
      <vt:lpstr>Real-World Matrices Have High Sparsity</vt:lpstr>
      <vt:lpstr>Sparse Matrix Storage Formats</vt:lpstr>
      <vt:lpstr>SpMV</vt:lpstr>
      <vt:lpstr>Coordinate Format (COO)</vt:lpstr>
      <vt:lpstr>SpMV/COO</vt:lpstr>
      <vt:lpstr>COO Tradeoffs</vt:lpstr>
      <vt:lpstr>Widely Used Format: Compressed Sparse Row</vt:lpstr>
      <vt:lpstr>Compressed Sparse Row (CSR)</vt:lpstr>
      <vt:lpstr>SpMV/CSR</vt:lpstr>
      <vt:lpstr>SpMV/CSR</vt:lpstr>
      <vt:lpstr>SpMV/CSR</vt:lpstr>
      <vt:lpstr>CSR Tradeoffs (versus COO)</vt:lpstr>
      <vt:lpstr>Compressed Sparse Column (CSC)</vt:lpstr>
      <vt:lpstr>PowerPoint 演示文稿</vt:lpstr>
      <vt:lpstr>Can We Design a Better Compression Format?</vt:lpstr>
      <vt:lpstr>Indexing Overhead in Sparse Kernels</vt:lpstr>
      <vt:lpstr>Performing Indexing with Zero Cost</vt:lpstr>
      <vt:lpstr>Limitations of Existing Compression Formats</vt:lpstr>
      <vt:lpstr>What is an Ideal Compression Format?</vt:lpstr>
      <vt:lpstr>SMASH: Key Idea</vt:lpstr>
      <vt:lpstr>SMASH: Software Compression Scheme (I)</vt:lpstr>
      <vt:lpstr>SMASH: Software Compression Scheme (II)</vt:lpstr>
      <vt:lpstr>Hierarchy of Bitmaps</vt:lpstr>
      <vt:lpstr>Using Tensor Core Units</vt:lpstr>
      <vt:lpstr>Characteristics of Tensor Core Units (TCUs)</vt:lpstr>
      <vt:lpstr>How to Load Sparse Bitmaps into TCUs?</vt:lpstr>
      <vt:lpstr>Allocating Memory for the Output</vt:lpstr>
      <vt:lpstr>Finding Tiles to Multiply</vt:lpstr>
      <vt:lpstr>Multiplying with TCUs (I)</vt:lpstr>
      <vt:lpstr>Multiplying with TCUs (II)</vt:lpstr>
      <vt:lpstr>Graph Search</vt:lpstr>
      <vt:lpstr>Dynamic Data Extraction</vt:lpstr>
      <vt:lpstr>Main Challenges of Dynamic Data Extraction</vt:lpstr>
      <vt:lpstr>Graph and Sparse Matrix are Closely Related</vt:lpstr>
      <vt:lpstr>(Compressed) Edge Representation of a Graph</vt:lpstr>
      <vt:lpstr>Breadth-First Search (BFS)</vt:lpstr>
      <vt:lpstr>Breadth-First Search: Example </vt:lpstr>
      <vt:lpstr>Breadth-First Search – Initial Condition</vt:lpstr>
      <vt:lpstr>Breadth-First Search – 1 Hop</vt:lpstr>
      <vt:lpstr>Breadth-First Search – 2 Hops</vt:lpstr>
      <vt:lpstr>Breadth-First Search – 3 Hops</vt:lpstr>
      <vt:lpstr>Breadth-First Search – Node 2 as Source</vt:lpstr>
      <vt:lpstr>Breadth-First Search – Node 2 as Source</vt:lpstr>
      <vt:lpstr>BFS: Processing the Frontier (2nd Iteration)</vt:lpstr>
      <vt:lpstr>Potential Pitfall of Parallel Algorithms </vt:lpstr>
      <vt:lpstr>Node-Oriented Parallelization</vt:lpstr>
      <vt:lpstr>Matrix-Based Parallelization</vt:lpstr>
      <vt:lpstr>Linear Algebraic Formulation</vt:lpstr>
      <vt:lpstr>Mapping Vertex Programs to SpMV</vt:lpstr>
      <vt:lpstr>Need a More General Technique</vt:lpstr>
      <vt:lpstr>An Initial Attempt</vt:lpstr>
      <vt:lpstr>Parallel Insert-Compact Queues</vt:lpstr>
      <vt:lpstr>(Output) Privatization</vt:lpstr>
      <vt:lpstr>Recall: Histogram Privatization</vt:lpstr>
      <vt:lpstr>Basic Ideas</vt:lpstr>
      <vt:lpstr>Two-level Hierarchy</vt:lpstr>
      <vt:lpstr>Hierarchical Queue Management</vt:lpstr>
      <vt:lpstr>Kernel Arrangement</vt:lpstr>
      <vt:lpstr>Hierarchical Kernel Arrangement</vt:lpstr>
      <vt:lpstr>Kernel Arrangement (I)</vt:lpstr>
      <vt:lpstr>Kernel Arrangement (II)</vt:lpstr>
      <vt:lpstr>Hierarchical Kernel Arrangement</vt:lpstr>
      <vt:lpstr>PowerPoint 演示文稿</vt:lpstr>
      <vt:lpstr>Dynamic Parallelism</vt:lpstr>
      <vt:lpstr>Kernel Launch with/without DP </vt:lpstr>
      <vt:lpstr>PowerPoint 演示文稿</vt:lpstr>
      <vt:lpstr>Dynamic Parallelism</vt:lpstr>
      <vt:lpstr>PowerPoint 演示文稿</vt:lpstr>
      <vt:lpstr>Nested Dependencies</vt:lpstr>
      <vt:lpstr>Performance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Bingjun Yang</cp:lastModifiedBy>
  <cp:revision>3077</cp:revision>
  <cp:lastPrinted>2021-11-11T11:38:37Z</cp:lastPrinted>
  <dcterms:created xsi:type="dcterms:W3CDTF">2010-10-08T20:41:54Z</dcterms:created>
  <dcterms:modified xsi:type="dcterms:W3CDTF">2023-05-04T08:51:06Z</dcterms:modified>
</cp:coreProperties>
</file>